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344" r:id="rId2"/>
    <p:sldId id="405" r:id="rId3"/>
    <p:sldId id="371" r:id="rId4"/>
    <p:sldId id="384" r:id="rId5"/>
    <p:sldId id="400" r:id="rId6"/>
    <p:sldId id="401" r:id="rId7"/>
    <p:sldId id="402" r:id="rId8"/>
    <p:sldId id="403" r:id="rId9"/>
    <p:sldId id="396" r:id="rId10"/>
    <p:sldId id="397" r:id="rId11"/>
    <p:sldId id="394" r:id="rId12"/>
    <p:sldId id="390" r:id="rId13"/>
    <p:sldId id="404" r:id="rId14"/>
    <p:sldId id="372" r:id="rId15"/>
    <p:sldId id="392" r:id="rId16"/>
    <p:sldId id="388" r:id="rId17"/>
    <p:sldId id="3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FF"/>
    <a:srgbClr val="FF6600"/>
    <a:srgbClr val="CC6600"/>
    <a:srgbClr val="292983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7628" autoAdjust="0"/>
  </p:normalViewPr>
  <p:slideViewPr>
    <p:cSldViewPr>
      <p:cViewPr varScale="1">
        <p:scale>
          <a:sx n="98" d="100"/>
          <a:sy n="98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BAEC6-8E75-49B0-ABFB-27BF5E41DA8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1824C-E21C-4539-890A-27B71383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3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A482-92D7-45CB-8DF0-87F983AE65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A482-92D7-45CB-8DF0-87F983AE65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A482-92D7-45CB-8DF0-87F983AE65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A482-92D7-45CB-8DF0-87F983AE65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A482-92D7-45CB-8DF0-87F983AE65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A482-92D7-45CB-8DF0-87F983AE65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A482-92D7-45CB-8DF0-87F983AE65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A482-92D7-45CB-8DF0-87F983AE65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A482-92D7-45CB-8DF0-87F983AE65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A482-92D7-45CB-8DF0-87F983AE65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A482-92D7-45CB-8DF0-87F983AE65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A482-92D7-45CB-8DF0-87F983AE65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9ED9-ABFE-43D7-B4CD-136C77443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5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2023-DB65-495C-87E2-39C073000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8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76CE0-D418-4B45-BECA-458E019D0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6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5E75-D7F6-4ACB-AA0C-63E18C0B2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C6E5-7F1E-479C-B48C-BEE4858E4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4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CE9A-C562-4103-9C1B-DA8043253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6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60CA9-CACD-4DB6-8330-A18E42AD0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8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314F-18BF-4A38-B49C-DA4013FC2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5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F9163-CF71-46B0-B7F9-9A3C5A25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0D1FD-C838-4735-916E-3BE7B692D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3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21D0B-C363-49E0-9FDE-4CDDF4B20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5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43B0010-7486-479B-9FDF-3FD3C0479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ftp://ftp.cpc.ncep.noaa.gov/ndacc/meta/lidar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NDACC Data Host Facility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514600"/>
            <a:ext cx="5410200" cy="26670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M&amp;A Directory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Data submission status</a:t>
            </a:r>
          </a:p>
          <a:p>
            <a:pPr marL="800100" lvl="1" indent="-342900" algn="l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Continuing datasets</a:t>
            </a:r>
          </a:p>
          <a:p>
            <a:pPr marL="800100" lvl="1" indent="-342900" algn="l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Inactive datasets</a:t>
            </a:r>
          </a:p>
          <a:p>
            <a:pPr marL="800100" lvl="1" indent="-342900" algn="l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Campaign datasets</a:t>
            </a:r>
          </a:p>
          <a:p>
            <a:pPr marL="342900" indent="-342900" algn="l" eaLnBrk="1" hangingPunct="1">
              <a:lnSpc>
                <a:spcPct val="80000"/>
              </a:lnSpc>
            </a:pPr>
            <a:r>
              <a:rPr lang="en-US" sz="2000" dirty="0" smtClean="0"/>
              <a:t>• 	Rapid Delivery Data Considerations</a:t>
            </a:r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Lidar metadata file status</a:t>
            </a:r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r>
              <a:rPr lang="en-US" sz="2000" dirty="0" smtClean="0"/>
              <a:t>Hot News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9" name="Picture 10" descr="noaa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NDACC_Logo_C10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Lidar Data Submission Status - Inactive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4264"/>
              </p:ext>
            </p:extLst>
          </p:nvPr>
        </p:nvGraphicFramePr>
        <p:xfrm>
          <a:off x="228600" y="771777"/>
          <a:ext cx="8646319" cy="448634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48200"/>
                <a:gridCol w="1066800"/>
                <a:gridCol w="914400"/>
                <a:gridCol w="2016919"/>
              </a:tblGrid>
              <a:tr h="33023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Site / PI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Ames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HDF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Comments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035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OHP /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Keckhut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(H2O)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Shutdown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2017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Potenza</a:t>
                      </a:r>
                      <a:r>
                        <a:rPr lang="en-US" sz="1400" b="1" baseline="0" dirty="0" smtClean="0">
                          <a:solidFill>
                            <a:srgbClr val="33CC33"/>
                          </a:solidFill>
                        </a:rPr>
                        <a:t> / Di </a:t>
                      </a:r>
                      <a:r>
                        <a:rPr lang="en-US" sz="1400" b="1" baseline="0" dirty="0" err="1" smtClean="0">
                          <a:solidFill>
                            <a:srgbClr val="33CC33"/>
                          </a:solidFill>
                        </a:rPr>
                        <a:t>Girolamo</a:t>
                      </a:r>
                      <a:r>
                        <a:rPr lang="en-US" sz="1400" b="1" baseline="0" dirty="0" smtClean="0">
                          <a:solidFill>
                            <a:srgbClr val="33CC33"/>
                          </a:solidFill>
                        </a:rPr>
                        <a:t> (H2O)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15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Files for 10/15 submitted in 3/2018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Boulder / Barnes (Aer)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00 – 09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Tsukuba /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Nakane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(O3)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88 – 10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Mauna Loa / Barnes (Aer 694 nm)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74 – 98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Ended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Reunion St Denis /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Keckhut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(T)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94 – 09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Ended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Reunion St Denis /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Baray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Portafaix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(O3)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 – 06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 – 05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Ended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Lauder / Uchino, Nagai (Aer)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92 – 08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Lauder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/ Stefanutti (Aer)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94 – 97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Dumont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D’Urville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/ Stefanutti (Aer)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89 – 98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Dumont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D’Urville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/ Godin-Beekman,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Marchand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(O3)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91 – 13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Ended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3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McMurdo / </a:t>
                      </a:r>
                      <a:r>
                        <a:rPr lang="en-US" sz="1400" b="1" dirty="0" err="1" smtClean="0"/>
                        <a:t>Adriani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n-US" sz="1400" b="1" dirty="0" err="1" smtClean="0"/>
                        <a:t>Snels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90 – 10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1" descr="NDACC_Logo_C10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oaa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Campaign Data Sets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o additional data since the 2014 LWG meeting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459758"/>
              </p:ext>
            </p:extLst>
          </p:nvPr>
        </p:nvGraphicFramePr>
        <p:xfrm>
          <a:off x="228600" y="762000"/>
          <a:ext cx="8686800" cy="535887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26043"/>
                <a:gridCol w="2984157"/>
                <a:gridCol w="3276600"/>
              </a:tblGrid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Site / PI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Ames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Comments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2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Ny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Alesund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/ McGee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1997, 1998</a:t>
                      </a:r>
                      <a:endParaRPr lang="en-US" sz="1200" b="1" dirty="0" smtClean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Sodankyla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/ McGee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2006, 2007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Hohenpeissenberg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/ McGee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2005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OHP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/ McGee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1992, 1997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London / Whiteman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No data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Greenbelt / McGee (STROZ)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1993 – 2001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Greenbelt / McGee (AT)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1997, 2007, 2008, 2009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Beltsville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Whiteman (H2O)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No data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Table Mountain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/ McGee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1992, 1997, 2004, 2005, 2011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Table Mountain / McGee (AT)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2005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Should there also be 2006, 2007 and 2009?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Mauna Loa / McGee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1995-1996, 2002, 2012 - 2013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Should there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be also 2014?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Lauder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/ McGee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1992, 1994, 1995, 2001, 2002, 2011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Should there be also 2012?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Polarstern</a:t>
                      </a:r>
                      <a:r>
                        <a:rPr lang="en-US" sz="1200" b="1" dirty="0" smtClean="0"/>
                        <a:t> / </a:t>
                      </a:r>
                      <a:r>
                        <a:rPr lang="en-US" sz="1200" b="1" dirty="0" err="1" smtClean="0"/>
                        <a:t>Schrems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1996,</a:t>
                      </a:r>
                      <a:r>
                        <a:rPr lang="en-US" sz="1200" b="1" baseline="0" dirty="0" smtClean="0"/>
                        <a:t> 2000, 2003, 2005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Prestwick / </a:t>
                      </a:r>
                      <a:r>
                        <a:rPr lang="en-US" sz="1200" b="1" dirty="0" err="1" smtClean="0"/>
                        <a:t>Schrems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2000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Lindenberg</a:t>
                      </a:r>
                      <a:r>
                        <a:rPr lang="en-US" sz="1200" b="1" dirty="0" smtClean="0"/>
                        <a:t> / </a:t>
                      </a:r>
                      <a:r>
                        <a:rPr lang="en-US" sz="1200" b="1" dirty="0" err="1" smtClean="0"/>
                        <a:t>Schrems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2003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Table</a:t>
                      </a:r>
                      <a:r>
                        <a:rPr lang="en-US" sz="1200" b="1" baseline="0" dirty="0" smtClean="0"/>
                        <a:t> Mountain / </a:t>
                      </a:r>
                      <a:r>
                        <a:rPr lang="en-US" sz="1200" b="1" baseline="0" dirty="0" err="1" smtClean="0"/>
                        <a:t>Schrems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1997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Paramaribo / </a:t>
                      </a:r>
                      <a:r>
                        <a:rPr lang="en-US" sz="1200" b="1" dirty="0" err="1" smtClean="0"/>
                        <a:t>Schrems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2004, 2006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Punta</a:t>
                      </a:r>
                      <a:r>
                        <a:rPr lang="en-US" sz="1200" b="1" baseline="0" dirty="0" smtClean="0"/>
                        <a:t> Arenas / </a:t>
                      </a:r>
                      <a:r>
                        <a:rPr lang="en-US" sz="1200" b="1" baseline="0" dirty="0" err="1" smtClean="0"/>
                        <a:t>Schrems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2000</a:t>
                      </a:r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1" descr="NDACC_Logo_C10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oaa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pic>
        <p:nvPicPr>
          <p:cNvPr id="10246" name="Picture 10" descr="noaa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NDACC_Logo_C10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kern="0" dirty="0" smtClean="0">
                <a:solidFill>
                  <a:srgbClr val="0000FF"/>
                </a:solidFill>
              </a:rPr>
              <a:t>Rapid Delivery (RD) Data Considerations</a:t>
            </a:r>
            <a:endParaRPr lang="en-US" sz="2000" b="1" kern="0" dirty="0" smtClean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265" y="6096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What is the intent of RD (Rapid Delivery)?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RD data is NOT NDACC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RD data can come from non-NDACC affiliated instruments, or it can be NDACC affiliated data before it is fully Quality Controlled.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RD data does not appear inside the NDACC database.  It is held in a separate directory.  </a:t>
            </a:r>
          </a:p>
          <a:p>
            <a:r>
              <a:rPr lang="en-US" sz="1600" b="1" dirty="0" smtClean="0"/>
              <a:t>When should I submit data with the RD flag?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6600"/>
                </a:solidFill>
              </a:rPr>
              <a:t>Only use the RD flag </a:t>
            </a:r>
            <a:r>
              <a:rPr lang="en-US" sz="1600" b="1" dirty="0" smtClean="0">
                <a:solidFill>
                  <a:srgbClr val="0000FF"/>
                </a:solidFill>
              </a:rPr>
              <a:t>if the data is not yet quality controlled, or if it is not at an NDACC affiliated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Data submitted to the traditional </a:t>
            </a:r>
            <a:r>
              <a:rPr lang="en-US" sz="1600" b="1" dirty="0" smtClean="0">
                <a:solidFill>
                  <a:srgbClr val="FF6600"/>
                </a:solidFill>
              </a:rPr>
              <a:t>NDACC catalog will still count for CAMS </a:t>
            </a:r>
            <a:r>
              <a:rPr lang="en-US" sz="1600" b="1" dirty="0" smtClean="0">
                <a:solidFill>
                  <a:srgbClr val="0000FF"/>
                </a:solidFill>
              </a:rPr>
              <a:t>obligations, and will be subject to the additional screening if from a CAMS associated instrument.</a:t>
            </a:r>
          </a:p>
          <a:p>
            <a:r>
              <a:rPr lang="en-US" sz="1600" b="1" dirty="0" smtClean="0"/>
              <a:t>What should I do when I submit data to the NDACC database that overlaps in time to the RD datasets?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When you submit data to the NDACC catalog that overlaps in time with data in the RD directories, </a:t>
            </a:r>
            <a:r>
              <a:rPr lang="en-US" sz="1600" b="1" dirty="0" smtClean="0">
                <a:solidFill>
                  <a:srgbClr val="FF6600"/>
                </a:solidFill>
              </a:rPr>
              <a:t>send and email to the DHF to have the RD data removed</a:t>
            </a:r>
            <a:r>
              <a:rPr lang="en-US" sz="1600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Data for a single date should not be in both places</a:t>
            </a:r>
            <a:r>
              <a:rPr lang="en-US" sz="1600" b="1" dirty="0" smtClean="0">
                <a:solidFill>
                  <a:srgbClr val="FF6600"/>
                </a:solidFill>
              </a:rPr>
              <a:t>.  It is NDACC policy that there be only one version of data available to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Do not submit data to both NDACC catalog and to the RD directories at the same time.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Submit data directly (and only) to the NDACC catalog with no RD flag if the data is final.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pic>
        <p:nvPicPr>
          <p:cNvPr id="10246" name="Picture 10" descr="noaa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NDACC_Logo_C10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37071"/>
              </p:ext>
            </p:extLst>
          </p:nvPr>
        </p:nvGraphicFramePr>
        <p:xfrm>
          <a:off x="76201" y="609600"/>
          <a:ext cx="8991600" cy="35776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71599"/>
                <a:gridCol w="1905000"/>
                <a:gridCol w="1828800"/>
                <a:gridCol w="762000"/>
                <a:gridCol w="3124201"/>
              </a:tblGrid>
              <a:tr h="474384">
                <a:tc gridSpan="5">
                  <a:txBody>
                    <a:bodyPr/>
                    <a:lstStyle/>
                    <a:p>
                      <a:r>
                        <a:rPr lang="en-US" sz="1600" b="1" dirty="0" smtClean="0"/>
                        <a:t>Data currently residing in the RD Directories: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7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Site / Species</a:t>
                      </a:r>
                    </a:p>
                    <a:p>
                      <a:r>
                        <a:rPr lang="en-US" sz="1200" b="1" dirty="0" smtClean="0"/>
                        <a:t>PI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NDACC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Standard Data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RD Data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Time overlap?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9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OHP  / O3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Godin-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Beekmann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1/0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3 – 4/14; latmos001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11/17 - 3/18; latmos002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1/12 –10/17</a:t>
                      </a:r>
                      <a:r>
                        <a:rPr lang="en-US" sz="1200" b="1" baseline="0" dirty="0" smtClean="0"/>
                        <a:t>; latmos002</a:t>
                      </a:r>
                      <a:endParaRPr lang="en-US" sz="1200" b="1" dirty="0" smtClean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RD data 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should be moved to the NDACC standard directory.  Records from both instruments are valuable to the user.  </a:t>
                      </a:r>
                      <a:r>
                        <a:rPr lang="en-US" sz="1000" b="1" baseline="0" dirty="0" smtClean="0">
                          <a:solidFill>
                            <a:srgbClr val="0000FF"/>
                          </a:solidFill>
                        </a:rPr>
                        <a:t>The two instruments should be well documented.</a:t>
                      </a:r>
                      <a:endParaRPr 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Reunion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Maido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  / O3</a:t>
                      </a:r>
                    </a:p>
                    <a:p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Portafaix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2/2013 – 12/2013</a:t>
                      </a:r>
                    </a:p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Vers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002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6-12/2014</a:t>
                      </a:r>
                    </a:p>
                    <a:p>
                      <a:pPr algn="ctr"/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Vers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001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RD Cataloged in 2014 &amp; 2015.  These should be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recataloged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 into the NDACC standard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database. </a:t>
                      </a:r>
                      <a:r>
                        <a:rPr lang="en-US" sz="1000" b="1" baseline="0" dirty="0" smtClean="0">
                          <a:solidFill>
                            <a:srgbClr val="0000FF"/>
                          </a:solidFill>
                        </a:rPr>
                        <a:t>Version differences should be well documented.</a:t>
                      </a:r>
                      <a:endParaRPr 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799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TMF / O3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Leblanc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HDF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1-4/2018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947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TMF / Trop O3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Leblanc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HDF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1-4/2018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Mauna Loa / O3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Leblanc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No HDF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1-4/2018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kern="0" dirty="0" smtClean="0">
                <a:solidFill>
                  <a:srgbClr val="0000FF"/>
                </a:solidFill>
              </a:rPr>
              <a:t>Rapid Delivery (RD) Data Considerations</a:t>
            </a:r>
            <a:endParaRPr lang="en-US" sz="2000" b="1" kern="0" dirty="0" smtClean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3434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 should only remain in the RD directories for a few months to one year unless they are for a non-affiliated station.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It should be clear to a user which version/dataset to use for a particular time period.  </a:t>
            </a:r>
            <a:r>
              <a:rPr lang="en-US" sz="1600" dirty="0" smtClean="0"/>
              <a:t>If there is a legitimate reason for two versions, with two different, yet overlapping time periods is there a good description of why, and what data is preferred in the metadata file?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33CC33"/>
                </a:solidFill>
              </a:rPr>
              <a:t>DOCUMENT, DOCUMENT, DOCUMENT!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8020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FF"/>
                </a:solidFill>
              </a:rPr>
              <a:t>Visibility</a:t>
            </a:r>
          </a:p>
          <a:p>
            <a:pPr eaLnBrk="1" hangingPunct="1"/>
            <a:r>
              <a:rPr lang="en-US" sz="1600" b="1" dirty="0" smtClean="0"/>
              <a:t>With redesign of NDACC Web Pages the dataset level metadata files are now easily discoverable by the user.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pic>
        <p:nvPicPr>
          <p:cNvPr id="10246" name="Picture 10" descr="noaa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NDACC_Logo_C10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1038" y="762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smtClean="0">
                <a:solidFill>
                  <a:srgbClr val="0000FF"/>
                </a:solidFill>
              </a:rPr>
              <a:t>More About Metadata Files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10288" r="5694"/>
          <a:stretch/>
        </p:blipFill>
        <p:spPr bwMode="auto">
          <a:xfrm>
            <a:off x="152400" y="1219200"/>
            <a:ext cx="5613184" cy="39819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5800" y="4114800"/>
            <a:ext cx="762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3" t="75122" r="12830" b="7783"/>
          <a:stretch/>
        </p:blipFill>
        <p:spPr bwMode="auto">
          <a:xfrm>
            <a:off x="6172200" y="1066800"/>
            <a:ext cx="2133600" cy="21245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495800" y="1066800"/>
            <a:ext cx="1672347" cy="3048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57800" y="3200400"/>
            <a:ext cx="3048000" cy="16002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289" r="45586" b="24873"/>
          <a:stretch/>
        </p:blipFill>
        <p:spPr bwMode="auto">
          <a:xfrm>
            <a:off x="5943600" y="3657600"/>
            <a:ext cx="2895600" cy="247082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8077200" y="2590800"/>
            <a:ext cx="609600" cy="0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686800" y="2590800"/>
            <a:ext cx="0" cy="990600"/>
          </a:xfrm>
          <a:prstGeom prst="straightConnector1">
            <a:avLst/>
          </a:prstGeom>
          <a:ln w="254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" name="TextBox 10239"/>
          <p:cNvSpPr txBox="1"/>
          <p:nvPr/>
        </p:nvSpPr>
        <p:spPr>
          <a:xfrm>
            <a:off x="8305800" y="17526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3CC33"/>
                </a:solidFill>
              </a:rPr>
              <a:t>One click to metadata file</a:t>
            </a:r>
            <a:endParaRPr lang="en-US" sz="1200" b="1" dirty="0">
              <a:solidFill>
                <a:srgbClr val="33CC33"/>
              </a:solidFill>
            </a:endParaRPr>
          </a:p>
        </p:txBody>
      </p:sp>
      <p:sp>
        <p:nvSpPr>
          <p:cNvPr id="10241" name="TextBox 10240"/>
          <p:cNvSpPr txBox="1"/>
          <p:nvPr/>
        </p:nvSpPr>
        <p:spPr>
          <a:xfrm>
            <a:off x="304800" y="5410200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Submit new files via email to DHF.</a:t>
            </a:r>
            <a:endParaRPr lang="en-US" dirty="0"/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6366846"/>
                  </p:ext>
                </p:extLst>
              </p:nvPr>
            </p:nvGraphicFramePr>
            <p:xfrm>
              <a:off x="762001" y="656035"/>
              <a:ext cx="6857999" cy="5227722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2895599"/>
                    <a:gridCol w="685800"/>
                    <a:gridCol w="762000"/>
                    <a:gridCol w="2514600"/>
                  </a:tblGrid>
                  <a:tr h="258365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bg1"/>
                              </a:solidFill>
                            </a:rPr>
                            <a:t>Site / PI</a:t>
                          </a:r>
                          <a:endParaRPr lang="en-US" sz="1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900" dirty="0" smtClean="0">
                              <a:solidFill>
                                <a:schemeClr val="bg1"/>
                              </a:solidFill>
                            </a:rPr>
                            <a:t>PI</a:t>
                          </a:r>
                          <a:endParaRPr lang="en-US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900" dirty="0" smtClean="0">
                              <a:solidFill>
                                <a:schemeClr val="bg1"/>
                              </a:solidFill>
                            </a:rPr>
                            <a:t>File Year</a:t>
                          </a:r>
                          <a:endParaRPr lang="en-US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900" b="1" dirty="0" smtClean="0">
                              <a:solidFill>
                                <a:schemeClr val="bg1"/>
                              </a:solidFill>
                            </a:rPr>
                            <a:t>Comments</a:t>
                          </a:r>
                          <a:endParaRPr lang="en-US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Eureka / Drummond,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Tikhomirov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(T, 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File exists for the previous instrument with Carswell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err="1" smtClean="0"/>
                            <a:t>Ny</a:t>
                          </a:r>
                          <a:r>
                            <a:rPr lang="en-US" sz="1000" b="1" dirty="0" smtClean="0"/>
                            <a:t> </a:t>
                          </a:r>
                          <a:r>
                            <a:rPr lang="en-US" sz="1000" b="1" dirty="0" err="1" smtClean="0"/>
                            <a:t>Alesund</a:t>
                          </a:r>
                          <a:r>
                            <a:rPr lang="en-US" sz="1000" b="1" dirty="0" smtClean="0"/>
                            <a:t> / </a:t>
                          </a:r>
                          <a:r>
                            <a:rPr lang="en-US" sz="1000" b="1" dirty="0" err="1" smtClean="0"/>
                            <a:t>Neuber</a:t>
                          </a:r>
                          <a:r>
                            <a:rPr lang="en-US" sz="1000" b="1" baseline="0" dirty="0" smtClean="0"/>
                            <a:t> (Aer)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1" dirty="0" smtClean="0">
                                    <a:solidFill>
                                      <a:schemeClr val="tx1"/>
                                    </a:solidFill>
                                    <a:latin typeface="Wingdings" panose="05000000000000000000" pitchFamily="2" charset="2"/>
                                    <a:sym typeface="Wingdings 2"/>
                                  </a:rPr>
                                  <m:t>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  <a:latin typeface="Wingdings" panose="05000000000000000000" pitchFamily="2" charset="2"/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1999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  <a:latin typeface="Wingdings" panose="05000000000000000000" pitchFamily="2" charset="2"/>
                              <a:sym typeface="Wingdings 2"/>
                            </a:rPr>
                            <a:t>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  <a:latin typeface="Wingdings" panose="05000000000000000000" pitchFamily="2" charset="2"/>
                          </a:endParaRPr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/>
                            <a:t>Thule</a:t>
                          </a:r>
                          <a:r>
                            <a:rPr lang="en-US" sz="1000" b="1" baseline="0" dirty="0" smtClean="0"/>
                            <a:t> / Di </a:t>
                          </a:r>
                          <a:r>
                            <a:rPr lang="en-US" sz="1000" b="1" baseline="0" dirty="0" err="1" smtClean="0"/>
                            <a:t>Iorio</a:t>
                          </a:r>
                          <a:r>
                            <a:rPr lang="en-US" sz="1000" b="1" baseline="0" dirty="0" smtClean="0"/>
                            <a:t>  (T) 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Old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1996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err="1" smtClean="0"/>
                            <a:t>Sondrestromfjord</a:t>
                          </a:r>
                          <a:r>
                            <a:rPr lang="en-US" sz="1000" b="1" baseline="0" dirty="0" smtClean="0"/>
                            <a:t>  / Bhatt (T)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err="1" smtClean="0"/>
                            <a:t>Hohenpeissenberg</a:t>
                          </a:r>
                          <a:r>
                            <a:rPr lang="en-US" sz="1000" b="1" dirty="0" smtClean="0"/>
                            <a:t>  / </a:t>
                          </a:r>
                          <a:r>
                            <a:rPr lang="en-US" sz="1000" b="1" dirty="0" err="1" smtClean="0"/>
                            <a:t>Steinbrecht</a:t>
                          </a:r>
                          <a:r>
                            <a:rPr lang="en-US" sz="1000" b="1" dirty="0" smtClean="0"/>
                            <a:t>  (T, 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1" dirty="0" smtClean="0">
                                    <a:solidFill>
                                      <a:schemeClr val="tx1"/>
                                    </a:solidFill>
                                    <a:latin typeface="Wingdings" panose="05000000000000000000" pitchFamily="2" charset="2"/>
                                    <a:sym typeface="Wingdings 2"/>
                                  </a:rPr>
                                  <m:t>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  <a:latin typeface="Wingdings" panose="05000000000000000000" pitchFamily="2" charset="2"/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2017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 err="1" smtClean="0"/>
                            <a:t>Payerne</a:t>
                          </a:r>
                          <a:r>
                            <a:rPr lang="en-US" sz="1000" b="1" dirty="0" smtClean="0"/>
                            <a:t> / </a:t>
                          </a:r>
                          <a:r>
                            <a:rPr lang="en-US" sz="1000" b="1" dirty="0" err="1" smtClean="0"/>
                            <a:t>Haefale</a:t>
                          </a:r>
                          <a:r>
                            <a:rPr lang="en-US" sz="1000" b="1" dirty="0" smtClean="0"/>
                            <a:t> (H2O)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OHP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Khaykin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(Aer)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Old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2017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OHP / Hauchecorne (T)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1" dirty="0" smtClean="0">
                                    <a:solidFill>
                                      <a:schemeClr val="tx1"/>
                                    </a:solidFill>
                                    <a:latin typeface="Wingdings" panose="05000000000000000000" pitchFamily="2" charset="2"/>
                                    <a:sym typeface="Wingdings 2"/>
                                  </a:rPr>
                                  <m:t>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  <a:latin typeface="Wingdings" panose="05000000000000000000" pitchFamily="2" charset="2"/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2009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58263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OHP / Godin-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Beekmann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(O3)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1" dirty="0" smtClean="0">
                                    <a:solidFill>
                                      <a:schemeClr val="tx1"/>
                                    </a:solidFill>
                                    <a:latin typeface="Wingdings" panose="05000000000000000000" pitchFamily="2" charset="2"/>
                                    <a:sym typeface="Wingdings 2"/>
                                  </a:rPr>
                                  <m:t>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  <a:latin typeface="Wingdings" panose="05000000000000000000" pitchFamily="2" charset="2"/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2001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OHP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Ancellet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(Trop 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1" dirty="0" smtClean="0">
                                    <a:solidFill>
                                      <a:schemeClr val="tx1"/>
                                    </a:solidFill>
                                    <a:latin typeface="Wingdings" panose="05000000000000000000" pitchFamily="2" charset="2"/>
                                    <a:sym typeface="Wingdings 2"/>
                                  </a:rPr>
                                  <m:t>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  <a:latin typeface="Wingdings" panose="05000000000000000000" pitchFamily="2" charset="2"/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2017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4855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London, Ontario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Sica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(T, H2O)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Rome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en-US" sz="1000" b="1" baseline="0" dirty="0" err="1" smtClean="0">
                              <a:solidFill>
                                <a:schemeClr val="tx1"/>
                              </a:solidFill>
                            </a:rPr>
                            <a:t>Liberti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 (H2O)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GSFC/ AT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/ McGee / Aer, T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1" dirty="0" smtClean="0">
                                    <a:solidFill>
                                      <a:schemeClr val="tx1"/>
                                    </a:solidFill>
                                    <a:latin typeface="Wingdings" panose="05000000000000000000" pitchFamily="2" charset="2"/>
                                    <a:sym typeface="Wingdings 2"/>
                                  </a:rPr>
                                  <m:t>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  <a:latin typeface="Wingdings" panose="05000000000000000000" pitchFamily="2" charset="2"/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GSFC STROZ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/ McGee / O3, T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1" dirty="0" smtClean="0">
                                    <a:solidFill>
                                      <a:schemeClr val="tx1"/>
                                    </a:solidFill>
                                    <a:latin typeface="Wingdings" panose="05000000000000000000" pitchFamily="2" charset="2"/>
                                    <a:sym typeface="Wingdings 2"/>
                                  </a:rPr>
                                  <m:t>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  <a:latin typeface="Wingdings" panose="05000000000000000000" pitchFamily="2" charset="2"/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Huntsville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Newchurch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(Trop 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Table Mountain / Leblanc (T,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O3, Aer)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Old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2006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Table Mountain / Leblanc 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(Trop 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Old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2006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Table Mountain / Leblanc 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(H2O)</a:t>
                          </a:r>
                          <a:endParaRPr lang="en-US" sz="10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6366846"/>
                  </p:ext>
                </p:extLst>
              </p:nvPr>
            </p:nvGraphicFramePr>
            <p:xfrm>
              <a:off x="762001" y="656035"/>
              <a:ext cx="6857999" cy="5227722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2895599"/>
                    <a:gridCol w="685800"/>
                    <a:gridCol w="762000"/>
                    <a:gridCol w="2514600"/>
                  </a:tblGrid>
                  <a:tr h="258365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bg1"/>
                              </a:solidFill>
                            </a:rPr>
                            <a:t>Site / PI</a:t>
                          </a:r>
                          <a:endParaRPr lang="en-US" sz="1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900" dirty="0" smtClean="0">
                              <a:solidFill>
                                <a:schemeClr val="bg1"/>
                              </a:solidFill>
                            </a:rPr>
                            <a:t>PI</a:t>
                          </a:r>
                          <a:endParaRPr lang="en-US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900" dirty="0" smtClean="0">
                              <a:solidFill>
                                <a:schemeClr val="bg1"/>
                              </a:solidFill>
                            </a:rPr>
                            <a:t>File Year</a:t>
                          </a:r>
                          <a:endParaRPr lang="en-US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900" b="1" dirty="0" smtClean="0">
                              <a:solidFill>
                                <a:schemeClr val="bg1"/>
                              </a:solidFill>
                            </a:rPr>
                            <a:t>Comments</a:t>
                          </a:r>
                          <a:endParaRPr lang="en-US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9624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Eureka / Drummond,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Tikhomirov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(T, 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File exists for the previous instrument with Carswell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304806">
                    <a:tc>
                      <a:txBody>
                        <a:bodyPr/>
                        <a:lstStyle/>
                        <a:p>
                          <a:r>
                            <a:rPr lang="en-US" sz="1000" b="1" dirty="0" err="1" smtClean="0"/>
                            <a:t>Ny</a:t>
                          </a:r>
                          <a:r>
                            <a:rPr lang="en-US" sz="1000" b="1" dirty="0" smtClean="0"/>
                            <a:t> </a:t>
                          </a:r>
                          <a:r>
                            <a:rPr lang="en-US" sz="1000" b="1" dirty="0" err="1" smtClean="0"/>
                            <a:t>Alesund</a:t>
                          </a:r>
                          <a:r>
                            <a:rPr lang="en-US" sz="1000" b="1" dirty="0" smtClean="0"/>
                            <a:t> / </a:t>
                          </a:r>
                          <a:r>
                            <a:rPr lang="en-US" sz="1000" b="1" dirty="0" err="1" smtClean="0"/>
                            <a:t>Neuber</a:t>
                          </a:r>
                          <a:r>
                            <a:rPr lang="en-US" sz="1000" b="1" baseline="0" dirty="0" smtClean="0"/>
                            <a:t> </a:t>
                          </a:r>
                          <a:r>
                            <a:rPr lang="en-US" sz="1000" b="1" baseline="0" dirty="0" smtClean="0"/>
                            <a:t>(Aer)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7" marR="91447" marT="45723" marB="45723">
                        <a:blipFill rotWithShape="1">
                          <a:blip r:embed="rId3"/>
                          <a:stretch>
                            <a:fillRect l="-424107" t="-216000" r="-480357" b="-1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1999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  <a:latin typeface="Wingdings" panose="05000000000000000000" pitchFamily="2" charset="2"/>
                              <a:sym typeface="Wingdings 2"/>
                            </a:rPr>
                            <a:t>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  <a:latin typeface="Wingdings" panose="05000000000000000000" pitchFamily="2" charset="2"/>
                          </a:endParaRPr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/>
                            <a:t>Thule</a:t>
                          </a:r>
                          <a:r>
                            <a:rPr lang="en-US" sz="1000" b="1" baseline="0" dirty="0" smtClean="0"/>
                            <a:t> / </a:t>
                          </a:r>
                          <a:r>
                            <a:rPr lang="en-US" sz="1000" b="1" baseline="0" dirty="0" smtClean="0"/>
                            <a:t>Di </a:t>
                          </a:r>
                          <a:r>
                            <a:rPr lang="en-US" sz="1000" b="1" baseline="0" dirty="0" err="1" smtClean="0"/>
                            <a:t>Iorio</a:t>
                          </a:r>
                          <a:r>
                            <a:rPr lang="en-US" sz="1000" b="1" baseline="0" dirty="0" smtClean="0"/>
                            <a:t>  </a:t>
                          </a:r>
                          <a:r>
                            <a:rPr lang="en-US" sz="1000" b="1" baseline="0" dirty="0" smtClean="0"/>
                            <a:t>(T) 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Old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1996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r>
                            <a:rPr lang="en-US" sz="1000" b="1" dirty="0" err="1" smtClean="0"/>
                            <a:t>Sondrestromfjord</a:t>
                          </a:r>
                          <a:r>
                            <a:rPr lang="en-US" sz="1000" b="1" baseline="0" dirty="0" smtClean="0"/>
                            <a:t>  / </a:t>
                          </a:r>
                          <a:r>
                            <a:rPr lang="en-US" sz="1000" b="1" baseline="0" dirty="0" smtClean="0"/>
                            <a:t>Bhatt (T</a:t>
                          </a:r>
                          <a:r>
                            <a:rPr lang="en-US" sz="1000" b="1" baseline="0" dirty="0" smtClean="0"/>
                            <a:t>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304806">
                    <a:tc>
                      <a:txBody>
                        <a:bodyPr/>
                        <a:lstStyle/>
                        <a:p>
                          <a:r>
                            <a:rPr lang="en-US" sz="1000" b="1" dirty="0" err="1" smtClean="0"/>
                            <a:t>Hohenpeissenberg</a:t>
                          </a:r>
                          <a:r>
                            <a:rPr lang="en-US" sz="1000" b="1" dirty="0" smtClean="0"/>
                            <a:t>  / </a:t>
                          </a:r>
                          <a:r>
                            <a:rPr lang="en-US" sz="1000" b="1" dirty="0" err="1" smtClean="0"/>
                            <a:t>Steinbrecht</a:t>
                          </a:r>
                          <a:r>
                            <a:rPr lang="en-US" sz="1000" b="1" dirty="0" smtClean="0"/>
                            <a:t>  (T, 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7" marR="91447" marT="45723" marB="45723">
                        <a:blipFill rotWithShape="1">
                          <a:blip r:embed="rId3"/>
                          <a:stretch>
                            <a:fillRect l="-424107" t="-476000" r="-480357" b="-11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2017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 err="1" smtClean="0"/>
                            <a:t>Payerne</a:t>
                          </a:r>
                          <a:r>
                            <a:rPr lang="en-US" sz="1000" b="1" dirty="0" smtClean="0"/>
                            <a:t> / </a:t>
                          </a:r>
                          <a:r>
                            <a:rPr lang="en-US" sz="1000" b="1" dirty="0" err="1" smtClean="0"/>
                            <a:t>Haefale</a:t>
                          </a:r>
                          <a:r>
                            <a:rPr lang="en-US" sz="1000" b="1" dirty="0" smtClean="0"/>
                            <a:t> (H2O)</a:t>
                          </a:r>
                          <a:endParaRPr lang="en-US" sz="1000" b="1" dirty="0" smtClean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OHP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Khaykin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(Aer)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Old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2017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30480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OHP / Hauchecorne (T)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7" marR="91447" marT="45723" marB="45723">
                        <a:blipFill rotWithShape="1">
                          <a:blip r:embed="rId3"/>
                          <a:stretch>
                            <a:fillRect l="-424107" t="-736000" r="-480357" b="-8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2009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30480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OHP / Godin-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Beekmann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(O3)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7" marR="91447" marT="45723" marB="45723">
                        <a:blipFill rotWithShape="1">
                          <a:blip r:embed="rId3"/>
                          <a:stretch>
                            <a:fillRect l="-424107" t="-836000" r="-480357" b="-7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2001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30480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OHP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Ancellet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(Trop 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7" marR="91447" marT="45723" marB="45723">
                        <a:blipFill rotWithShape="1">
                          <a:blip r:embed="rId3"/>
                          <a:stretch>
                            <a:fillRect l="-424107" t="-936000" r="-480357" b="-6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2017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4855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London, Ontario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Sica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T, H2O)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Rome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en-US" sz="1000" b="1" baseline="0" dirty="0" err="1" smtClean="0">
                              <a:solidFill>
                                <a:schemeClr val="tx1"/>
                              </a:solidFill>
                            </a:rPr>
                            <a:t>Liberti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 (H2O)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30480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GSFC/ AT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/ McGee / Aer, T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7" marR="91447" marT="45723" marB="45723">
                        <a:blipFill rotWithShape="1">
                          <a:blip r:embed="rId3"/>
                          <a:stretch>
                            <a:fillRect l="-424107" t="-1196000" r="-480357" b="-4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30480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GSFC STROZ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/ McGee / O3, T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7" marR="91447" marT="45723" marB="45723">
                        <a:blipFill rotWithShape="1">
                          <a:blip r:embed="rId3"/>
                          <a:stretch>
                            <a:fillRect l="-424107" t="-1296000" r="-480357" b="-3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Huntsville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Newchurch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(Trop 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Table Mountain / 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Leblanc 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(T,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O3, Aer)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Old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2006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Table Mountain / 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Leblanc 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(Trop 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Old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2006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Table Mountain / Leblanc 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(H2O)</a:t>
                          </a:r>
                          <a:endParaRPr lang="en-US" sz="10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03853" y="76200"/>
            <a:ext cx="815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kern="0" dirty="0" smtClean="0">
                <a:solidFill>
                  <a:srgbClr val="0000FF"/>
                </a:solidFill>
              </a:rPr>
              <a:t>Metadata Contents and Status  - Continuing Programs</a:t>
            </a:r>
            <a:endParaRPr lang="en-US" sz="2000" b="1" kern="0" dirty="0" smtClean="0">
              <a:solidFill>
                <a:srgbClr val="0000FF"/>
              </a:solidFill>
            </a:endParaRPr>
          </a:p>
        </p:txBody>
      </p:sp>
      <p:pic>
        <p:nvPicPr>
          <p:cNvPr id="10246" name="Picture 10" descr="noaa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0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NDACC_Logo_C10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431651"/>
                  </p:ext>
                </p:extLst>
              </p:nvPr>
            </p:nvGraphicFramePr>
            <p:xfrm>
              <a:off x="845564" y="762000"/>
              <a:ext cx="6698237" cy="3291918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2888236"/>
                    <a:gridCol w="685800"/>
                    <a:gridCol w="685800"/>
                    <a:gridCol w="2438401"/>
                  </a:tblGrid>
                  <a:tr h="36478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bg1"/>
                              </a:solidFill>
                            </a:rPr>
                            <a:t>Site / PI</a:t>
                          </a:r>
                          <a:endParaRPr lang="en-US" sz="1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bg1"/>
                              </a:solidFill>
                            </a:rPr>
                            <a:t>PI</a:t>
                          </a:r>
                          <a:endParaRPr lang="en-US" sz="1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bg1"/>
                              </a:solidFill>
                            </a:rPr>
                            <a:t>File Year</a:t>
                          </a:r>
                          <a:endParaRPr lang="en-US" sz="1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bg1"/>
                              </a:solidFill>
                            </a:rPr>
                            <a:t>Comments</a:t>
                          </a:r>
                          <a:endParaRPr lang="en-US" sz="1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90281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/>
                            <a:t>Mauna Loa / </a:t>
                          </a:r>
                          <a:r>
                            <a:rPr lang="fr-FR" sz="1000" b="1" dirty="0" smtClean="0"/>
                            <a:t>Leblanc (T, O3, </a:t>
                          </a:r>
                          <a:r>
                            <a:rPr lang="fr-FR" sz="1000" b="1" dirty="0" err="1" smtClean="0"/>
                            <a:t>Aer</a:t>
                          </a:r>
                          <a:r>
                            <a:rPr lang="fr-FR" sz="1000" b="1" dirty="0" smtClean="0"/>
                            <a:t>)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Old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2006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5839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 smtClean="0"/>
                            <a:t>Mauna Loa / </a:t>
                          </a:r>
                          <a:r>
                            <a:rPr lang="fr-FR" sz="1000" b="1" dirty="0" smtClean="0"/>
                            <a:t>Barnes (H2O)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2010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s-ES" sz="1000" b="1" dirty="0" err="1" smtClean="0"/>
                            <a:t>Mauna</a:t>
                          </a:r>
                          <a:r>
                            <a:rPr lang="es-ES" sz="1000" b="1" dirty="0" smtClean="0"/>
                            <a:t> Loa / Barnes (</a:t>
                          </a:r>
                          <a:r>
                            <a:rPr lang="es-ES" sz="1000" b="1" dirty="0" err="1" smtClean="0"/>
                            <a:t>Aer</a:t>
                          </a:r>
                          <a:r>
                            <a:rPr lang="es-ES" sz="1000" b="1" dirty="0" smtClean="0"/>
                            <a:t> 532 </a:t>
                          </a:r>
                          <a:r>
                            <a:rPr lang="es-ES" sz="1000" b="1" dirty="0" err="1" smtClean="0"/>
                            <a:t>nm</a:t>
                          </a:r>
                          <a:r>
                            <a:rPr lang="es-ES" sz="1000" b="1" dirty="0" smtClean="0"/>
                            <a:t>)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1" dirty="0" smtClean="0">
                                    <a:solidFill>
                                      <a:schemeClr val="tx1"/>
                                    </a:solidFill>
                                    <a:latin typeface="Wingdings" panose="05000000000000000000" pitchFamily="2" charset="2"/>
                                    <a:sym typeface="Wingdings 2"/>
                                  </a:rPr>
                                  <m:t>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  <a:latin typeface="Wingdings" panose="05000000000000000000" pitchFamily="2" charset="2"/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2010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Reunion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Maido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Portafaix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For St Denis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7430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Reunion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Maido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Keckhut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(T)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For St Denis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Reunion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Maido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Keckhut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(H2O)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Reunion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Maido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Duflot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(Trop 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Lauder / Swart (O3)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Rio Gallegos / Salvador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(O3)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Dumont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D’Urville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/ David,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Jumelet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(Aer)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Old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2017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18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Dome C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Snels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(Aer)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1" dirty="0" smtClean="0">
                                    <a:solidFill>
                                      <a:schemeClr val="tx1"/>
                                    </a:solidFill>
                                    <a:latin typeface="Wingdings" panose="05000000000000000000" pitchFamily="2" charset="2"/>
                                    <a:sym typeface="Wingdings 2"/>
                                  </a:rPr>
                                  <m:t>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  <a:latin typeface="Wingdings" panose="05000000000000000000" pitchFamily="2" charset="2"/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2017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431651"/>
                  </p:ext>
                </p:extLst>
              </p:nvPr>
            </p:nvGraphicFramePr>
            <p:xfrm>
              <a:off x="845564" y="762000"/>
              <a:ext cx="6698237" cy="3291918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2888236"/>
                    <a:gridCol w="685800"/>
                    <a:gridCol w="685800"/>
                    <a:gridCol w="2438401"/>
                  </a:tblGrid>
                  <a:tr h="396246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bg1"/>
                              </a:solidFill>
                            </a:rPr>
                            <a:t>Site / PI</a:t>
                          </a:r>
                          <a:endParaRPr lang="en-US" sz="1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bg1"/>
                              </a:solidFill>
                            </a:rPr>
                            <a:t>PI</a:t>
                          </a:r>
                          <a:endParaRPr lang="en-US" sz="1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bg1"/>
                              </a:solidFill>
                            </a:rPr>
                            <a:t>File Year</a:t>
                          </a:r>
                          <a:endParaRPr lang="en-US" sz="1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bg1"/>
                              </a:solidFill>
                            </a:rPr>
                            <a:t>Comments</a:t>
                          </a:r>
                          <a:endParaRPr lang="en-US" sz="1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47" marR="91447" marT="45723" marB="45723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90281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/>
                            <a:t>Mauna Loa / </a:t>
                          </a:r>
                          <a:r>
                            <a:rPr lang="fr-FR" sz="1000" b="1" dirty="0" smtClean="0"/>
                            <a:t>Leblanc (T, O3, </a:t>
                          </a:r>
                          <a:r>
                            <a:rPr lang="fr-FR" sz="1000" b="1" dirty="0" err="1" smtClean="0"/>
                            <a:t>Aer</a:t>
                          </a:r>
                          <a:r>
                            <a:rPr lang="fr-FR" sz="1000" b="1" dirty="0" smtClean="0"/>
                            <a:t>)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Old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2006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5839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 smtClean="0"/>
                            <a:t>Mauna Loa / </a:t>
                          </a:r>
                          <a:r>
                            <a:rPr lang="fr-FR" sz="1000" b="1" dirty="0" smtClean="0"/>
                            <a:t>Barnes (H2O</a:t>
                          </a:r>
                          <a:r>
                            <a:rPr lang="fr-FR" sz="1000" b="1" dirty="0" smtClean="0"/>
                            <a:t>)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2010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304806">
                    <a:tc>
                      <a:txBody>
                        <a:bodyPr/>
                        <a:lstStyle/>
                        <a:p>
                          <a:r>
                            <a:rPr lang="es-ES" sz="1000" b="1" dirty="0" err="1" smtClean="0"/>
                            <a:t>Mauna</a:t>
                          </a:r>
                          <a:r>
                            <a:rPr lang="es-ES" sz="1000" b="1" dirty="0" smtClean="0"/>
                            <a:t> Loa / Barnes (</a:t>
                          </a:r>
                          <a:r>
                            <a:rPr lang="es-ES" sz="1000" b="1" dirty="0" err="1" smtClean="0"/>
                            <a:t>Aer</a:t>
                          </a:r>
                          <a:r>
                            <a:rPr lang="es-ES" sz="1000" b="1" dirty="0" smtClean="0"/>
                            <a:t> 532 </a:t>
                          </a:r>
                          <a:r>
                            <a:rPr lang="es-ES" sz="1000" b="1" dirty="0" err="1" smtClean="0"/>
                            <a:t>nm</a:t>
                          </a:r>
                          <a:r>
                            <a:rPr lang="es-ES" sz="1000" b="1" dirty="0" smtClean="0"/>
                            <a:t>)</a:t>
                          </a: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7" marR="91447" marT="45723" marB="45723">
                        <a:blipFill rotWithShape="1">
                          <a:blip r:embed="rId3"/>
                          <a:stretch>
                            <a:fillRect l="-424107" t="-310000" r="-458036" b="-6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2010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Reunion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Maido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Portafaix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For St Denis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74308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Reunion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Maido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Keckhut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(T)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For St Denis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Reunion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Maido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Keckhut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(H2O)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Reunion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Maido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Duflot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(Trop 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Lauder / Swart (O3)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Rio Gallegos / Salvador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(O3)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None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24384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Dumont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D’Urville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/ David,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Jumelet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 (Aer)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rgbClr val="FF0000"/>
                              </a:solidFill>
                            </a:rPr>
                            <a:t>Old</a:t>
                          </a:r>
                          <a:endParaRPr lang="en-US" sz="1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2017</a:t>
                          </a:r>
                          <a:endParaRPr lang="en-US" sz="1000" b="1" dirty="0"/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marL="91447" marR="91447" marT="45723" marB="45723"/>
                    </a:tc>
                  </a:tr>
                  <a:tr h="304806">
                    <a:tc>
                      <a:txBody>
                        <a:bodyPr/>
                        <a:lstStyle/>
                        <a:p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Dome C / </a:t>
                          </a:r>
                          <a:r>
                            <a:rPr lang="en-US" sz="1000" b="1" dirty="0" err="1" smtClean="0">
                              <a:solidFill>
                                <a:schemeClr val="tx1"/>
                              </a:solidFill>
                            </a:rPr>
                            <a:t>Snels</a:t>
                          </a:r>
                          <a:r>
                            <a:rPr 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(Aer)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7" marR="91447" marT="45723" marB="45723">
                        <a:blipFill rotWithShape="1">
                          <a:blip r:embed="rId3"/>
                          <a:stretch>
                            <a:fillRect l="-424107" t="-980000" r="-458036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>
                              <a:solidFill>
                                <a:schemeClr val="tx1"/>
                              </a:solidFill>
                            </a:rPr>
                            <a:t>2017</a:t>
                          </a:r>
                          <a:endParaRPr 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marL="91447" marR="91447" marT="45723" marB="45723"/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03853" y="76200"/>
            <a:ext cx="815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kern="0" dirty="0" smtClean="0">
                <a:solidFill>
                  <a:srgbClr val="0000FF"/>
                </a:solidFill>
              </a:rPr>
              <a:t>Metadata Contents and Status  - Continuing Programs</a:t>
            </a:r>
            <a:endParaRPr lang="en-US" sz="2000" b="1" kern="0" dirty="0" smtClean="0">
              <a:solidFill>
                <a:srgbClr val="0000FF"/>
              </a:solidFill>
            </a:endParaRPr>
          </a:p>
        </p:txBody>
      </p:sp>
      <p:pic>
        <p:nvPicPr>
          <p:cNvPr id="10246" name="Picture 10" descr="noaa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0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NDACC_Logo_C10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670" y="4343400"/>
            <a:ext cx="772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Lidar metadata files are stored at:  </a:t>
            </a:r>
            <a:r>
              <a:rPr lang="en-US" sz="1600" dirty="0" smtClean="0">
                <a:hlinkClick r:id="rId6"/>
              </a:rPr>
              <a:t>ftp</a:t>
            </a:r>
            <a:r>
              <a:rPr lang="en-US" sz="1600" dirty="0">
                <a:hlinkClick r:id="rId6"/>
              </a:rPr>
              <a:t>://ftp.cpc.ncep.noaa.gov/ndacc/meta/lidar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Email revisions to Jeannette.Wild@noaa.gov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80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105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NDACC Hot News</a:t>
            </a:r>
            <a:endParaRPr lang="en-US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1355725" y="1789113"/>
            <a:ext cx="6340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533400" y="5029200"/>
            <a:ext cx="80200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/>
              <a:t>Would LOVE to have something from the Lidar Working Group.</a:t>
            </a:r>
          </a:p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Email a short paragraph or two about results, meetings, publications, etc. to the DHF.</a:t>
            </a:r>
          </a:p>
        </p:txBody>
      </p:sp>
      <p:pic>
        <p:nvPicPr>
          <p:cNvPr id="10" name="Picture 10" descr="noaa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NDACC_Logo_C10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066800"/>
            <a:ext cx="80200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We have had several new articles in November and December 2017: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11024" r="6466" b="18710"/>
          <a:stretch/>
        </p:blipFill>
        <p:spPr bwMode="auto">
          <a:xfrm>
            <a:off x="381000" y="1436131"/>
            <a:ext cx="6477000" cy="333847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70802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Measurements and Analyses Directory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8096250" cy="381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main document listing NDACC Affiliated Measurements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9" name="Picture 10" descr="noaa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NDACC_Logo_C10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11545" r="5607"/>
          <a:stretch/>
        </p:blipFill>
        <p:spPr bwMode="auto">
          <a:xfrm>
            <a:off x="550910" y="1828800"/>
            <a:ext cx="4554490" cy="288951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3" t="11013" r="23059"/>
          <a:stretch/>
        </p:blipFill>
        <p:spPr bwMode="auto">
          <a:xfrm>
            <a:off x="5334000" y="1752600"/>
            <a:ext cx="3054485" cy="31702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5181599"/>
            <a:ext cx="8096250" cy="8858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000" kern="0" dirty="0" smtClean="0"/>
              <a:t>Please review the </a:t>
            </a:r>
            <a:r>
              <a:rPr lang="en-US" sz="2000" kern="0" dirty="0" err="1" smtClean="0"/>
              <a:t>lidar</a:t>
            </a:r>
            <a:r>
              <a:rPr lang="en-US" sz="2000" kern="0" dirty="0" smtClean="0"/>
              <a:t> only documents being passed around.  Initial your sections if you have reviewed it and all is OK.  Make any changes directly on the document.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kern="0" dirty="0" smtClean="0"/>
          </a:p>
          <a:p>
            <a:pPr eaLnBrk="1" hangingPunct="1">
              <a:lnSpc>
                <a:spcPct val="80000"/>
              </a:lnSpc>
            </a:pPr>
            <a:endParaRPr lang="en-US" sz="2000" kern="0" dirty="0" smtClean="0"/>
          </a:p>
          <a:p>
            <a:pPr eaLnBrk="1" hangingPunct="1">
              <a:lnSpc>
                <a:spcPct val="80000"/>
              </a:lnSpc>
            </a:pPr>
            <a:endParaRPr lang="en-US" sz="2000" kern="0" dirty="0" smtClean="0"/>
          </a:p>
          <a:p>
            <a:pPr eaLnBrk="1" hangingPunct="1">
              <a:lnSpc>
                <a:spcPct val="80000"/>
              </a:lnSpc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9669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Lidar Data Submission </a:t>
            </a:r>
            <a:r>
              <a:rPr lang="en-US" sz="2400" b="1" dirty="0" smtClean="0">
                <a:solidFill>
                  <a:srgbClr val="0000FF"/>
                </a:solidFill>
              </a:rPr>
              <a:t>Status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1400" b="1" dirty="0" smtClean="0">
                <a:solidFill>
                  <a:srgbClr val="0000FF"/>
                </a:solidFill>
              </a:rPr>
              <a:t>as of 5/9/2018</a:t>
            </a:r>
            <a:endParaRPr lang="en-US" sz="1400" b="1" dirty="0" smtClean="0">
              <a:solidFill>
                <a:srgbClr val="0000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33400" y="914400"/>
            <a:ext cx="7924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u="sng" dirty="0" smtClean="0"/>
              <a:t>In following slides note:</a:t>
            </a:r>
          </a:p>
          <a:p>
            <a:pPr eaLnBrk="1" hangingPunct="1">
              <a:defRPr/>
            </a:pPr>
            <a:endParaRPr lang="en-US" b="1" u="sng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6600"/>
                </a:solidFill>
              </a:rPr>
              <a:t>Data submitted to the RD archive is not submitted to NDACC.  RD is for data prior to full validation, and contains datasets that are not NDACC affiliated</a:t>
            </a:r>
            <a:r>
              <a:rPr lang="en-US" sz="1600" b="1" dirty="0" smtClean="0">
                <a:solidFill>
                  <a:srgbClr val="FF6600"/>
                </a:solidFill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600" b="1" dirty="0" smtClean="0">
              <a:solidFill>
                <a:srgbClr val="FF66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</a:rPr>
              <a:t>Note to be considered up to date, all data should be in up to 5/2017. Some which have submitted data this year are still not up to date</a:t>
            </a:r>
            <a:r>
              <a:rPr lang="en-US" sz="1600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0000FF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Data sets that </a:t>
            </a:r>
            <a:r>
              <a:rPr lang="en-US" sz="1600" b="1" dirty="0">
                <a:solidFill>
                  <a:srgbClr val="00B050"/>
                </a:solidFill>
              </a:rPr>
              <a:t>are up to date (data through 5/2017) </a:t>
            </a:r>
            <a:r>
              <a:rPr lang="en-US" sz="1600" dirty="0"/>
              <a:t>shows the </a:t>
            </a:r>
            <a:r>
              <a:rPr lang="en-US" sz="1600" b="1" dirty="0">
                <a:solidFill>
                  <a:srgbClr val="00B050"/>
                </a:solidFill>
              </a:rPr>
              <a:t>entire line in </a:t>
            </a:r>
            <a:r>
              <a:rPr lang="en-US" sz="1600" b="1" dirty="0" smtClean="0">
                <a:solidFill>
                  <a:srgbClr val="00B050"/>
                </a:solidFill>
              </a:rPr>
              <a:t>green.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Data </a:t>
            </a:r>
            <a:r>
              <a:rPr lang="en-US" sz="1600" dirty="0"/>
              <a:t>sets that </a:t>
            </a:r>
            <a:r>
              <a:rPr lang="en-US" sz="1600" b="1" dirty="0">
                <a:solidFill>
                  <a:srgbClr val="0000FF"/>
                </a:solidFill>
              </a:rPr>
              <a:t>have submitted data this year, but are not fully up to date </a:t>
            </a:r>
            <a:r>
              <a:rPr lang="en-US" sz="1600" dirty="0"/>
              <a:t>shows the </a:t>
            </a:r>
            <a:r>
              <a:rPr lang="en-US" sz="1600" b="1" dirty="0" smtClean="0">
                <a:solidFill>
                  <a:srgbClr val="0000FF"/>
                </a:solidFill>
              </a:rPr>
              <a:t>entire line </a:t>
            </a:r>
            <a:r>
              <a:rPr lang="en-US" sz="1600" b="1" dirty="0">
                <a:solidFill>
                  <a:srgbClr val="0000FF"/>
                </a:solidFill>
              </a:rPr>
              <a:t>in </a:t>
            </a:r>
            <a:r>
              <a:rPr lang="en-US" sz="1600" b="1" dirty="0" smtClean="0">
                <a:solidFill>
                  <a:srgbClr val="0000FF"/>
                </a:solidFill>
              </a:rPr>
              <a:t>blue.</a:t>
            </a:r>
            <a:endParaRPr lang="en-US" sz="1600" b="1" dirty="0">
              <a:solidFill>
                <a:srgbClr val="0000FF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Datasets </a:t>
            </a:r>
            <a:r>
              <a:rPr lang="en-US" sz="1600" dirty="0"/>
              <a:t>with </a:t>
            </a:r>
            <a:r>
              <a:rPr lang="en-US" sz="1600" b="1" dirty="0"/>
              <a:t>addition between 5/16 (last meeting) and one year </a:t>
            </a:r>
            <a:r>
              <a:rPr lang="en-US" sz="1600" b="1" dirty="0" smtClean="0"/>
              <a:t>ago in black.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Datasets </a:t>
            </a:r>
            <a:r>
              <a:rPr lang="en-US" sz="1600" dirty="0"/>
              <a:t>with </a:t>
            </a:r>
            <a:r>
              <a:rPr lang="en-US" sz="1600" b="1" dirty="0">
                <a:solidFill>
                  <a:srgbClr val="FF6600"/>
                </a:solidFill>
              </a:rPr>
              <a:t>extenuating circumstances </a:t>
            </a:r>
            <a:r>
              <a:rPr lang="en-US" sz="1600" dirty="0" smtClean="0"/>
              <a:t>for </a:t>
            </a:r>
            <a:r>
              <a:rPr lang="en-US" sz="1600" dirty="0"/>
              <a:t>archival (H2O data or instrument down) shows the </a:t>
            </a:r>
            <a:r>
              <a:rPr lang="en-US" sz="1600" b="1" dirty="0">
                <a:solidFill>
                  <a:srgbClr val="FF6600"/>
                </a:solidFill>
              </a:rPr>
              <a:t>entire line in </a:t>
            </a:r>
            <a:r>
              <a:rPr lang="en-US" sz="1600" b="1" dirty="0" smtClean="0">
                <a:solidFill>
                  <a:srgbClr val="FF6600"/>
                </a:solidFill>
              </a:rPr>
              <a:t>orange.</a:t>
            </a:r>
            <a:endParaRPr lang="en-US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C00000"/>
                </a:solidFill>
              </a:rPr>
              <a:t>No data since last Lidar Working Group Meeting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shows the </a:t>
            </a:r>
            <a:r>
              <a:rPr lang="en-US" sz="1600" b="1" dirty="0">
                <a:solidFill>
                  <a:srgbClr val="C00000"/>
                </a:solidFill>
              </a:rPr>
              <a:t>entire line in </a:t>
            </a:r>
            <a:r>
              <a:rPr lang="en-US" sz="1600" b="1" dirty="0" smtClean="0">
                <a:solidFill>
                  <a:srgbClr val="C00000"/>
                </a:solidFill>
              </a:rPr>
              <a:t>red.</a:t>
            </a:r>
            <a:endParaRPr lang="en-US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6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A dataset is determined to be ‘INACTIVE</a:t>
            </a:r>
            <a:r>
              <a:rPr lang="en-US" sz="1600" b="1" dirty="0"/>
              <a:t>’ </a:t>
            </a:r>
            <a:r>
              <a:rPr lang="en-US" sz="1600" b="1" dirty="0" smtClean="0"/>
              <a:t>when the PI stops sending data and when ties to WG and SC (sending Annual Reports) are missing.</a:t>
            </a:r>
          </a:p>
          <a:p>
            <a:pPr eaLnBrk="1" hangingPunct="1">
              <a:defRPr/>
            </a:pP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pic>
        <p:nvPicPr>
          <p:cNvPr id="9" name="Picture 11" descr="NDACC_Logo_C10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noaa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228600"/>
            <a:ext cx="7777162" cy="68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Lidar Data Submission Status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(Continuing Measurements – as stated in M&amp;A)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33829"/>
              </p:ext>
            </p:extLst>
          </p:nvPr>
        </p:nvGraphicFramePr>
        <p:xfrm>
          <a:off x="152400" y="1137812"/>
          <a:ext cx="8839200" cy="32411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38600"/>
                <a:gridCol w="838200"/>
                <a:gridCol w="838200"/>
                <a:gridCol w="838200"/>
                <a:gridCol w="2286000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Site / PI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Annual Report 2017?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Ames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HDF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Comments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Eureka / Carswell,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Strawbridge,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Drummond,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Tikhomirov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 (T,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 O3)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93 – 09 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 data since transition to Drummond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Tikhomirov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Ny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Alesund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/ Ritter,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Neuber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(Aer)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91 – 17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Last archive 2/17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Thule</a:t>
                      </a:r>
                      <a:r>
                        <a:rPr lang="en-US" sz="1400" b="1" baseline="0" dirty="0" smtClean="0">
                          <a:solidFill>
                            <a:srgbClr val="33CC33"/>
                          </a:solidFill>
                        </a:rPr>
                        <a:t> / </a:t>
                      </a:r>
                      <a:r>
                        <a:rPr lang="en-US" sz="1400" b="1" baseline="0" dirty="0" err="1" smtClean="0">
                          <a:solidFill>
                            <a:srgbClr val="33CC33"/>
                          </a:solidFill>
                        </a:rPr>
                        <a:t>Fiocco</a:t>
                      </a:r>
                      <a:r>
                        <a:rPr lang="en-US" sz="1400" b="1" baseline="0" dirty="0" smtClean="0">
                          <a:solidFill>
                            <a:srgbClr val="33CC33"/>
                          </a:solidFill>
                        </a:rPr>
                        <a:t>, Di </a:t>
                      </a:r>
                      <a:r>
                        <a:rPr lang="en-US" sz="1400" b="1" baseline="0" dirty="0" err="1" smtClean="0">
                          <a:solidFill>
                            <a:srgbClr val="33CC33"/>
                          </a:solidFill>
                        </a:rPr>
                        <a:t>Sarra</a:t>
                      </a:r>
                      <a:r>
                        <a:rPr lang="en-US" sz="1400" b="1" baseline="0" dirty="0" smtClean="0">
                          <a:solidFill>
                            <a:srgbClr val="33CC33"/>
                          </a:solidFill>
                        </a:rPr>
                        <a:t>, Di </a:t>
                      </a:r>
                      <a:r>
                        <a:rPr lang="en-US" sz="1400" b="1" baseline="0" dirty="0" err="1" smtClean="0">
                          <a:solidFill>
                            <a:srgbClr val="33CC33"/>
                          </a:solidFill>
                        </a:rPr>
                        <a:t>Iorio</a:t>
                      </a:r>
                      <a:r>
                        <a:rPr lang="en-US" sz="1400" b="1" baseline="0" dirty="0" smtClean="0">
                          <a:solidFill>
                            <a:srgbClr val="33CC33"/>
                          </a:solidFill>
                        </a:rPr>
                        <a:t> (T)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93 – 14, 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17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 data measured in 2015 winter.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Sondrestromfjord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 /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Heinselman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, McCready, Bhatt (T)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94 – 15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Database set up for Bhatt in fall 2017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Hohenpeissenberg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  / 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Steinbrecht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  (T, O3)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87 – 18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87 – 18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1" descr="NDACC_Logo_C10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oaa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718" y="5346413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KEY:  Last Data submitted: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&gt; 2 </a:t>
            </a:r>
            <a:r>
              <a:rPr lang="en-US" sz="1600" b="1" dirty="0" err="1" smtClean="0">
                <a:solidFill>
                  <a:srgbClr val="FF0000"/>
                </a:solidFill>
              </a:rPr>
              <a:t>yrs</a:t>
            </a:r>
            <a:r>
              <a:rPr lang="en-US" sz="1600" b="1" dirty="0" smtClean="0">
                <a:solidFill>
                  <a:srgbClr val="FF0000"/>
                </a:solidFill>
              </a:rPr>
              <a:t> ago       </a:t>
            </a:r>
            <a:r>
              <a:rPr lang="en-US" sz="1600" b="1" dirty="0" smtClean="0"/>
              <a:t>&gt; 1 </a:t>
            </a:r>
            <a:r>
              <a:rPr lang="en-US" sz="1600" b="1" dirty="0" err="1" smtClean="0"/>
              <a:t>yr</a:t>
            </a:r>
            <a:r>
              <a:rPr lang="en-US" sz="1600" b="1" dirty="0" smtClean="0"/>
              <a:t> ago       </a:t>
            </a:r>
            <a:r>
              <a:rPr lang="en-US" sz="1600" b="1" dirty="0" smtClean="0">
                <a:solidFill>
                  <a:srgbClr val="0000FF"/>
                </a:solidFill>
              </a:rPr>
              <a:t>&lt; 1 </a:t>
            </a:r>
            <a:r>
              <a:rPr lang="en-US" sz="1600" b="1" dirty="0" err="1" smtClean="0">
                <a:solidFill>
                  <a:srgbClr val="0000FF"/>
                </a:solidFill>
              </a:rPr>
              <a:t>yr</a:t>
            </a:r>
            <a:r>
              <a:rPr lang="en-US" sz="1600" b="1" dirty="0" smtClean="0">
                <a:solidFill>
                  <a:srgbClr val="0000FF"/>
                </a:solidFill>
              </a:rPr>
              <a:t> ago, but not up to date      </a:t>
            </a:r>
            <a:r>
              <a:rPr lang="en-US" sz="1600" b="1" dirty="0" smtClean="0">
                <a:solidFill>
                  <a:srgbClr val="33CC33"/>
                </a:solidFill>
              </a:rPr>
              <a:t>&lt; 1 year ago &amp; up to date</a:t>
            </a:r>
            <a:endParaRPr lang="en-US" sz="1600" dirty="0">
              <a:solidFill>
                <a:srgbClr val="33CC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26387"/>
            <a:ext cx="8610600" cy="292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5626387"/>
            <a:ext cx="0" cy="29238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5638800"/>
            <a:ext cx="0" cy="29238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19800" y="5638800"/>
            <a:ext cx="0" cy="29238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2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228600"/>
            <a:ext cx="7777162" cy="68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Lidar Data Submission Status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(Continuing Measurements – as stated in M&amp;A)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39566"/>
              </p:ext>
            </p:extLst>
          </p:nvPr>
        </p:nvGraphicFramePr>
        <p:xfrm>
          <a:off x="152400" y="1137812"/>
          <a:ext cx="8839200" cy="368823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29000"/>
                <a:gridCol w="990600"/>
                <a:gridCol w="914400"/>
                <a:gridCol w="838200"/>
                <a:gridCol w="2667000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Site / PI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Annual Report 2017?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Ames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HDF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Comments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6600"/>
                          </a:solidFill>
                        </a:rPr>
                        <a:t>Payerne</a:t>
                      </a:r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 / </a:t>
                      </a:r>
                      <a:r>
                        <a:rPr lang="en-US" sz="1400" b="1" dirty="0" err="1" smtClean="0">
                          <a:solidFill>
                            <a:srgbClr val="FF6600"/>
                          </a:solidFill>
                        </a:rPr>
                        <a:t>Haefele</a:t>
                      </a:r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 (H2O)</a:t>
                      </a:r>
                      <a:endParaRPr lang="en-US" sz="1400" b="1" dirty="0">
                        <a:solidFill>
                          <a:srgbClr val="FF66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OHP / David,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Khaykin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(Aer)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91 – 16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Last archive 4/17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OHP / Hauchecorne (T)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91 – 17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OHP / Godin-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Beekmann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 (O3)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85 – 16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03 – 18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OHP / 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Ancellet</a:t>
                      </a:r>
                      <a:r>
                        <a:rPr lang="en-US" sz="1400" b="1" baseline="0" dirty="0" smtClean="0">
                          <a:solidFill>
                            <a:srgbClr val="33CC33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 (Trop O3)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90 – 17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London, Ontario / </a:t>
                      </a:r>
                      <a:r>
                        <a:rPr lang="en-US" sz="1400" b="1" dirty="0" err="1" smtClean="0">
                          <a:solidFill>
                            <a:srgbClr val="FF6600"/>
                          </a:solidFill>
                        </a:rPr>
                        <a:t>Sica</a:t>
                      </a:r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 (T, H2O)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93 –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10 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Temp. only archived in 2012. Long break in record while system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down.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Rome / </a:t>
                      </a:r>
                      <a:r>
                        <a:rPr lang="en-US" sz="1400" b="1" dirty="0" err="1" smtClean="0">
                          <a:solidFill>
                            <a:srgbClr val="FF6600"/>
                          </a:solidFill>
                        </a:rPr>
                        <a:t>Liberti</a:t>
                      </a:r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 (H2O)</a:t>
                      </a:r>
                      <a:endParaRPr lang="en-US" sz="1400" b="1" dirty="0">
                        <a:solidFill>
                          <a:srgbClr val="FF66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1" descr="NDACC_Logo_C10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oaa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334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KEY:  Last Data submitted: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&gt; 2 </a:t>
            </a:r>
            <a:r>
              <a:rPr lang="en-US" sz="1600" b="1" dirty="0" err="1" smtClean="0">
                <a:solidFill>
                  <a:srgbClr val="FF0000"/>
                </a:solidFill>
              </a:rPr>
              <a:t>yrs</a:t>
            </a:r>
            <a:r>
              <a:rPr lang="en-US" sz="1600" b="1" dirty="0" smtClean="0">
                <a:solidFill>
                  <a:srgbClr val="FF0000"/>
                </a:solidFill>
              </a:rPr>
              <a:t> ago       </a:t>
            </a:r>
            <a:r>
              <a:rPr lang="en-US" sz="1600" b="1" dirty="0" smtClean="0"/>
              <a:t>&gt; 1 </a:t>
            </a:r>
            <a:r>
              <a:rPr lang="en-US" sz="1600" b="1" dirty="0" err="1" smtClean="0"/>
              <a:t>yr</a:t>
            </a:r>
            <a:r>
              <a:rPr lang="en-US" sz="1600" b="1" dirty="0" smtClean="0"/>
              <a:t> ago       </a:t>
            </a:r>
            <a:r>
              <a:rPr lang="en-US" sz="1600" b="1" dirty="0" smtClean="0">
                <a:solidFill>
                  <a:srgbClr val="0000FF"/>
                </a:solidFill>
              </a:rPr>
              <a:t>&lt; 1 </a:t>
            </a:r>
            <a:r>
              <a:rPr lang="en-US" sz="1600" b="1" dirty="0" err="1" smtClean="0">
                <a:solidFill>
                  <a:srgbClr val="0000FF"/>
                </a:solidFill>
              </a:rPr>
              <a:t>yr</a:t>
            </a:r>
            <a:r>
              <a:rPr lang="en-US" sz="1600" b="1" dirty="0" smtClean="0">
                <a:solidFill>
                  <a:srgbClr val="0000FF"/>
                </a:solidFill>
              </a:rPr>
              <a:t> ago, but not up to date      </a:t>
            </a:r>
            <a:r>
              <a:rPr lang="en-US" sz="1600" b="1" dirty="0" smtClean="0">
                <a:solidFill>
                  <a:srgbClr val="33CC33"/>
                </a:solidFill>
              </a:rPr>
              <a:t>&lt; 1 year ago &amp; up to date</a:t>
            </a:r>
            <a:endParaRPr lang="en-US" sz="1600" dirty="0">
              <a:solidFill>
                <a:srgbClr val="33CC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26387"/>
            <a:ext cx="8610600" cy="292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5626387"/>
            <a:ext cx="0" cy="29238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5638800"/>
            <a:ext cx="0" cy="29238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19800" y="5638800"/>
            <a:ext cx="0" cy="29238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228600"/>
            <a:ext cx="7777162" cy="68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Lidar Data Submission Status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(Continuing Measurements – as stated in M&amp;A)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26411"/>
              </p:ext>
            </p:extLst>
          </p:nvPr>
        </p:nvGraphicFramePr>
        <p:xfrm>
          <a:off x="152400" y="1137812"/>
          <a:ext cx="8839200" cy="39422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62400"/>
                <a:gridCol w="914400"/>
                <a:gridCol w="990600"/>
                <a:gridCol w="838200"/>
                <a:gridCol w="2133600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Site / PI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Annual Report 2017?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Ames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HDF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Comments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046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Huntsville /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Newchurch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(Trop O3)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15 – 16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Last archive 5/16.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TMF/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McDermid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, Leblanc (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Aer)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89 – 13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Reported laser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issues.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TMF/ 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McDermid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, Leblanc (</a:t>
                      </a:r>
                      <a:r>
                        <a:rPr lang="en-US" sz="1400" b="1" baseline="0" dirty="0" smtClean="0">
                          <a:solidFill>
                            <a:srgbClr val="33CC33"/>
                          </a:solidFill>
                        </a:rPr>
                        <a:t>O3)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89 – 18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Gap 2014,2015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7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TMF/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McDermid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, Leblanc (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T)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89 – 13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Reported laser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issues.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TMF/ 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McDermid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, Leblanc </a:t>
                      </a:r>
                      <a:r>
                        <a:rPr lang="en-US" sz="1400" b="1" baseline="0" dirty="0" smtClean="0">
                          <a:solidFill>
                            <a:srgbClr val="33CC33"/>
                          </a:solidFill>
                        </a:rPr>
                        <a:t>(Trop O3)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99 – 18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9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FF"/>
                          </a:solidFill>
                        </a:rPr>
                        <a:t>TMF</a:t>
                      </a:r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 / Leblanc (H2O)</a:t>
                      </a:r>
                      <a:endParaRPr lang="fr-FR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8/14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One file so far.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Mauna Loa / </a:t>
                      </a:r>
                      <a:r>
                        <a:rPr lang="fr-FR" sz="1400" b="1" dirty="0" err="1" smtClean="0">
                          <a:solidFill>
                            <a:srgbClr val="33CC33"/>
                          </a:solidFill>
                        </a:rPr>
                        <a:t>McDermid</a:t>
                      </a:r>
                      <a:r>
                        <a:rPr lang="fr-FR" sz="1400" b="1" dirty="0" smtClean="0">
                          <a:solidFill>
                            <a:srgbClr val="33CC33"/>
                          </a:solidFill>
                        </a:rPr>
                        <a:t>, Leblanc (T, O3, </a:t>
                      </a:r>
                      <a:r>
                        <a:rPr lang="fr-FR" sz="1400" b="1" dirty="0" err="1" smtClean="0">
                          <a:solidFill>
                            <a:srgbClr val="33CC33"/>
                          </a:solidFill>
                        </a:rPr>
                        <a:t>Aer</a:t>
                      </a:r>
                      <a:r>
                        <a:rPr lang="fr-FR" sz="1400" b="1" dirty="0" smtClean="0">
                          <a:solidFill>
                            <a:srgbClr val="33CC33"/>
                          </a:solidFill>
                        </a:rPr>
                        <a:t>)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93 – 18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Mauna Loa / Barnes (H2O)</a:t>
                      </a:r>
                      <a:endParaRPr lang="en-US" sz="1400" b="1" dirty="0">
                        <a:solidFill>
                          <a:srgbClr val="FF66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Mauna Loa / Barnes (Aer 532</a:t>
                      </a:r>
                      <a:r>
                        <a:rPr lang="en-US" sz="1400" b="1" baseline="0" dirty="0" smtClean="0">
                          <a:solidFill>
                            <a:srgbClr val="33CC33"/>
                          </a:solidFill>
                        </a:rPr>
                        <a:t> nm)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94 –</a:t>
                      </a:r>
                      <a:r>
                        <a:rPr lang="en-US" sz="1400" b="1" baseline="0" dirty="0" smtClean="0">
                          <a:solidFill>
                            <a:srgbClr val="33CC33"/>
                          </a:solidFill>
                        </a:rPr>
                        <a:t> 17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1" descr="NDACC_Logo_C10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oaa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334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KEY:  Last Data submitted: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&gt; 2 </a:t>
            </a:r>
            <a:r>
              <a:rPr lang="en-US" sz="1600" b="1" dirty="0" err="1" smtClean="0">
                <a:solidFill>
                  <a:srgbClr val="FF0000"/>
                </a:solidFill>
              </a:rPr>
              <a:t>yrs</a:t>
            </a:r>
            <a:r>
              <a:rPr lang="en-US" sz="1600" b="1" dirty="0" smtClean="0">
                <a:solidFill>
                  <a:srgbClr val="FF0000"/>
                </a:solidFill>
              </a:rPr>
              <a:t> ago       </a:t>
            </a:r>
            <a:r>
              <a:rPr lang="en-US" sz="1600" b="1" dirty="0" smtClean="0"/>
              <a:t>&gt; 1 </a:t>
            </a:r>
            <a:r>
              <a:rPr lang="en-US" sz="1600" b="1" dirty="0" err="1" smtClean="0"/>
              <a:t>yr</a:t>
            </a:r>
            <a:r>
              <a:rPr lang="en-US" sz="1600" b="1" dirty="0" smtClean="0"/>
              <a:t> ago       </a:t>
            </a:r>
            <a:r>
              <a:rPr lang="en-US" sz="1600" b="1" dirty="0" smtClean="0">
                <a:solidFill>
                  <a:srgbClr val="0000FF"/>
                </a:solidFill>
              </a:rPr>
              <a:t>&lt; 1 </a:t>
            </a:r>
            <a:r>
              <a:rPr lang="en-US" sz="1600" b="1" dirty="0" err="1" smtClean="0">
                <a:solidFill>
                  <a:srgbClr val="0000FF"/>
                </a:solidFill>
              </a:rPr>
              <a:t>yr</a:t>
            </a:r>
            <a:r>
              <a:rPr lang="en-US" sz="1600" b="1" dirty="0" smtClean="0">
                <a:solidFill>
                  <a:srgbClr val="0000FF"/>
                </a:solidFill>
              </a:rPr>
              <a:t> ago, but not up to date      </a:t>
            </a:r>
            <a:r>
              <a:rPr lang="en-US" sz="1600" b="1" dirty="0" smtClean="0">
                <a:solidFill>
                  <a:srgbClr val="33CC33"/>
                </a:solidFill>
              </a:rPr>
              <a:t>&lt; 1 year ago &amp; up to date</a:t>
            </a:r>
            <a:endParaRPr lang="en-US" sz="1600" dirty="0">
              <a:solidFill>
                <a:srgbClr val="33CC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26387"/>
            <a:ext cx="8610600" cy="292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5626387"/>
            <a:ext cx="0" cy="29238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5638800"/>
            <a:ext cx="0" cy="29238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19800" y="5638800"/>
            <a:ext cx="0" cy="29238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228600"/>
            <a:ext cx="7777162" cy="68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Lidar Data Submission Status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(Continuing Measurements – as stated in M&amp;A)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05794"/>
              </p:ext>
            </p:extLst>
          </p:nvPr>
        </p:nvGraphicFramePr>
        <p:xfrm>
          <a:off x="152400" y="1137812"/>
          <a:ext cx="8839200" cy="372885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33800"/>
                <a:gridCol w="914400"/>
                <a:gridCol w="990600"/>
                <a:gridCol w="838200"/>
                <a:gridCol w="2362200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Site / PI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solidFill>
                            <a:schemeClr val="bg1"/>
                          </a:solidFill>
                        </a:rPr>
                        <a:t>Annual Report 2017?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Ames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HDF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Comments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Reunion 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Maido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 / 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Portafaix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 (O3)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13 – 17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HDF archived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in 2014.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Reunion 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Maido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 / 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Keckhut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 (T</a:t>
                      </a:r>
                      <a:r>
                        <a:rPr lang="en-US" sz="1400" b="1" baseline="0" dirty="0" smtClean="0">
                          <a:solidFill>
                            <a:srgbClr val="33CC33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13 – 17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Reunion </a:t>
                      </a:r>
                      <a:r>
                        <a:rPr lang="en-US" sz="1400" b="1" dirty="0" err="1" smtClean="0">
                          <a:solidFill>
                            <a:srgbClr val="FF6600"/>
                          </a:solidFill>
                        </a:rPr>
                        <a:t>Maido</a:t>
                      </a:r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 / </a:t>
                      </a:r>
                      <a:r>
                        <a:rPr lang="en-US" sz="1400" b="1" dirty="0" err="1" smtClean="0">
                          <a:solidFill>
                            <a:srgbClr val="FF6600"/>
                          </a:solidFill>
                        </a:rPr>
                        <a:t>Keckhut</a:t>
                      </a:r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 (</a:t>
                      </a:r>
                      <a:r>
                        <a:rPr lang="en-US" sz="1400" b="1" baseline="0" dirty="0" smtClean="0">
                          <a:solidFill>
                            <a:srgbClr val="FF6600"/>
                          </a:solidFill>
                        </a:rPr>
                        <a:t>H2O)</a:t>
                      </a:r>
                      <a:endParaRPr lang="en-US" sz="1400" b="1" dirty="0">
                        <a:solidFill>
                          <a:srgbClr val="FF6600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Reunion 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Maido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 / 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Duflot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 (Trop O3)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13 – 17 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Lauder / Swart, 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Querel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 (O3)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94 – 17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Rio Gallegos /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Quel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, Salvador (O3)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05 – 15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Last update 10/2016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7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Dumont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D’Urville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/ David,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Jumelet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 (Aer)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06 – 16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Last update 10/2016.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Dome C / </a:t>
                      </a:r>
                      <a:r>
                        <a:rPr lang="en-US" sz="1400" b="1" dirty="0" err="1" smtClean="0">
                          <a:solidFill>
                            <a:srgbClr val="33CC33"/>
                          </a:solidFill>
                        </a:rPr>
                        <a:t>Snels</a:t>
                      </a: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 (Aer)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Yes</a:t>
                      </a: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33CC33"/>
                          </a:solidFill>
                        </a:rPr>
                        <a:t>17</a:t>
                      </a:r>
                      <a:endParaRPr lang="en-US" sz="1400" b="1" dirty="0">
                        <a:solidFill>
                          <a:srgbClr val="33CC33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1" descr="NDACC_Logo_C10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oaa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334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KEY:  Last Data submitted: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&gt; 2 </a:t>
            </a:r>
            <a:r>
              <a:rPr lang="en-US" sz="1600" b="1" dirty="0" err="1" smtClean="0">
                <a:solidFill>
                  <a:srgbClr val="FF0000"/>
                </a:solidFill>
              </a:rPr>
              <a:t>yrs</a:t>
            </a:r>
            <a:r>
              <a:rPr lang="en-US" sz="1600" b="1" dirty="0" smtClean="0">
                <a:solidFill>
                  <a:srgbClr val="FF0000"/>
                </a:solidFill>
              </a:rPr>
              <a:t> ago       </a:t>
            </a:r>
            <a:r>
              <a:rPr lang="en-US" sz="1600" b="1" dirty="0" smtClean="0"/>
              <a:t>&gt; 1 </a:t>
            </a:r>
            <a:r>
              <a:rPr lang="en-US" sz="1600" b="1" dirty="0" err="1" smtClean="0"/>
              <a:t>yr</a:t>
            </a:r>
            <a:r>
              <a:rPr lang="en-US" sz="1600" b="1" dirty="0" smtClean="0"/>
              <a:t> ago       </a:t>
            </a:r>
            <a:r>
              <a:rPr lang="en-US" sz="1600" b="1" dirty="0" smtClean="0">
                <a:solidFill>
                  <a:srgbClr val="0000FF"/>
                </a:solidFill>
              </a:rPr>
              <a:t>&lt; 1 </a:t>
            </a:r>
            <a:r>
              <a:rPr lang="en-US" sz="1600" b="1" dirty="0" err="1" smtClean="0">
                <a:solidFill>
                  <a:srgbClr val="0000FF"/>
                </a:solidFill>
              </a:rPr>
              <a:t>yr</a:t>
            </a:r>
            <a:r>
              <a:rPr lang="en-US" sz="1600" b="1" dirty="0" smtClean="0">
                <a:solidFill>
                  <a:srgbClr val="0000FF"/>
                </a:solidFill>
              </a:rPr>
              <a:t> ago, but not up to date      </a:t>
            </a:r>
            <a:r>
              <a:rPr lang="en-US" sz="1600" b="1" dirty="0" smtClean="0">
                <a:solidFill>
                  <a:srgbClr val="33CC33"/>
                </a:solidFill>
              </a:rPr>
              <a:t>&lt; 1 year ago &amp; up to date</a:t>
            </a:r>
            <a:endParaRPr lang="en-US" sz="1600" dirty="0">
              <a:solidFill>
                <a:srgbClr val="33CC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26387"/>
            <a:ext cx="8610600" cy="292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5626387"/>
            <a:ext cx="0" cy="29238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5638800"/>
            <a:ext cx="0" cy="29238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19800" y="5638800"/>
            <a:ext cx="0" cy="29238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6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228600"/>
            <a:ext cx="7777162" cy="68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Lidar Data Submission Status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Continuing Measurements – Summary 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8686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FF6600"/>
                </a:solidFill>
              </a:rPr>
              <a:t>Next year all H2O </a:t>
            </a:r>
            <a:r>
              <a:rPr lang="en-US" sz="2000" b="1" dirty="0">
                <a:solidFill>
                  <a:srgbClr val="FF6600"/>
                </a:solidFill>
              </a:rPr>
              <a:t>programs (</a:t>
            </a:r>
            <a:r>
              <a:rPr lang="en-US" sz="2000" b="1" dirty="0" smtClean="0">
                <a:solidFill>
                  <a:srgbClr val="FF6600"/>
                </a:solidFill>
              </a:rPr>
              <a:t>18 %) should be actively submitting data.</a:t>
            </a:r>
          </a:p>
          <a:p>
            <a:pPr algn="ctr" eaLnBrk="1" hangingPunct="1">
              <a:defRPr/>
            </a:pPr>
            <a:endParaRPr lang="en-US" sz="1600" b="1" dirty="0" smtClean="0">
              <a:solidFill>
                <a:srgbClr val="FF6600"/>
              </a:solidFill>
            </a:endParaRPr>
          </a:p>
          <a:p>
            <a:pPr algn="ctr" eaLnBrk="1" hangingPunct="1">
              <a:defRPr/>
            </a:pPr>
            <a:r>
              <a:rPr lang="en-US" sz="1600" dirty="0" smtClean="0"/>
              <a:t>7 of 34 datasets are submitting in HDF (some of these both HDF and Ames).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pic>
        <p:nvPicPr>
          <p:cNvPr id="9" name="Picture 11" descr="NDACC_Logo_C10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noaa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56342"/>
              </p:ext>
            </p:extLst>
          </p:nvPr>
        </p:nvGraphicFramePr>
        <p:xfrm>
          <a:off x="228600" y="1132840"/>
          <a:ext cx="84582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classification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Number of datasets (of 34 active)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Up to date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through at least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5/2017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17 (50 %)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Last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submission within 1 </a:t>
                      </a:r>
                      <a:r>
                        <a:rPr lang="en-US" sz="1600" b="1" baseline="0" dirty="0" err="1" smtClean="0">
                          <a:solidFill>
                            <a:srgbClr val="0000FF"/>
                          </a:solidFill>
                        </a:rPr>
                        <a:t>yr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, but not up to date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1 (3 %)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6600"/>
                          </a:solidFill>
                        </a:rPr>
                        <a:t>Data with extenuating circumstances (no</a:t>
                      </a:r>
                      <a:r>
                        <a:rPr lang="en-US" sz="1600" b="1" baseline="0" dirty="0" smtClean="0">
                          <a:solidFill>
                            <a:srgbClr val="FF6600"/>
                          </a:solidFill>
                        </a:rPr>
                        <a:t> data measured in past year, or H2O dataset still working on formatting issues)</a:t>
                      </a:r>
                      <a:endParaRPr lang="en-US" sz="16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6600"/>
                          </a:solidFill>
                        </a:rPr>
                        <a:t>6 (18 %)</a:t>
                      </a:r>
                      <a:endParaRPr lang="en-US" sz="16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 Compliant</a:t>
                      </a:r>
                      <a:r>
                        <a:rPr lang="en-US" sz="1600" b="1" baseline="0" dirty="0" smtClean="0"/>
                        <a:t> Datasets (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Green</a:t>
                      </a:r>
                      <a:r>
                        <a:rPr lang="en-US" sz="1600" b="1" baseline="0" dirty="0" smtClean="0"/>
                        <a:t> + 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Blue</a:t>
                      </a:r>
                      <a:r>
                        <a:rPr lang="en-US" sz="1600" b="1" baseline="0" dirty="0" smtClean="0"/>
                        <a:t> + </a:t>
                      </a:r>
                      <a:r>
                        <a:rPr lang="en-US" sz="1600" b="1" baseline="0" dirty="0" smtClean="0">
                          <a:solidFill>
                            <a:srgbClr val="FF6600"/>
                          </a:solidFill>
                        </a:rPr>
                        <a:t>Orange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24 (71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%)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submitted since last WG meeting, but not in past year </a:t>
                      </a:r>
                      <a:r>
                        <a:rPr lang="en-US" sz="1600" b="1" baseline="0" dirty="0" smtClean="0"/>
                        <a:t>(Black)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(20 %)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No submissions since last meeting (or longer)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 (9 %)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Total Non-Compliant Datasets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(Black +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Red)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10 (29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%)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2971800"/>
            <a:ext cx="8458200" cy="381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114800"/>
            <a:ext cx="8458200" cy="381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228600"/>
            <a:ext cx="7777162" cy="68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Lidar Data Submission Status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(Inactive Measurements – As stated in M&amp;A)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" cy="685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7713" eaLnBrk="0" hangingPunct="0"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tabLst>
                <a:tab pos="2393950" algn="l"/>
                <a:tab pos="3490913" algn="l"/>
                <a:tab pos="4006850" algn="l"/>
                <a:tab pos="5037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58130"/>
              </p:ext>
            </p:extLst>
          </p:nvPr>
        </p:nvGraphicFramePr>
        <p:xfrm>
          <a:off x="152400" y="1168160"/>
          <a:ext cx="8839200" cy="3708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51891"/>
                <a:gridCol w="1168499"/>
                <a:gridCol w="934798"/>
                <a:gridCol w="1984012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Site / PI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Ames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HDF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Comments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Eureka / Nagai (Aer)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93 – 95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Eureka / Carswell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(Aer)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94 – 98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Ny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Alesund</a:t>
                      </a:r>
                      <a:r>
                        <a:rPr lang="en-US" sz="1400" b="1" dirty="0" smtClean="0"/>
                        <a:t> / </a:t>
                      </a:r>
                      <a:r>
                        <a:rPr lang="en-US" sz="1400" b="1" dirty="0" err="1" smtClean="0"/>
                        <a:t>Neuber</a:t>
                      </a:r>
                      <a:r>
                        <a:rPr lang="en-US" sz="1400" b="1" dirty="0" smtClean="0"/>
                        <a:t>, Von der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Gathen</a:t>
                      </a:r>
                      <a:r>
                        <a:rPr lang="en-US" sz="1400" b="1" baseline="0" dirty="0" smtClean="0"/>
                        <a:t> (O3)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91 – 11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Ny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Alesund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Neuber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(T)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– 09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Ended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Thule</a:t>
                      </a:r>
                      <a:r>
                        <a:rPr lang="en-US" sz="1400" b="1" baseline="0" dirty="0" smtClean="0"/>
                        <a:t> / </a:t>
                      </a:r>
                      <a:r>
                        <a:rPr lang="en-US" sz="1400" b="1" baseline="0" dirty="0" err="1" smtClean="0"/>
                        <a:t>Fiocco</a:t>
                      </a:r>
                      <a:r>
                        <a:rPr lang="en-US" sz="1400" b="1" baseline="0" dirty="0" smtClean="0"/>
                        <a:t> (Aer)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91 – 96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Andoya</a:t>
                      </a:r>
                      <a:r>
                        <a:rPr lang="en-US" sz="1400" b="1" dirty="0" smtClean="0"/>
                        <a:t> / Hanson</a:t>
                      </a:r>
                      <a:r>
                        <a:rPr lang="en-US" sz="1400" b="1" baseline="0" dirty="0" smtClean="0"/>
                        <a:t> (O3)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94 – 11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Andoya</a:t>
                      </a:r>
                      <a:r>
                        <a:rPr lang="en-US" sz="1400" b="1" dirty="0" smtClean="0"/>
                        <a:t> / Hauchecorne (T)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95 – 96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Garmisch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/ Jaeger,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Trickl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 (Aer)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94 – 10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Ended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Toronto / Pal (O3, T, Aer)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91 – 97 </a:t>
                      </a:r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Ended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1" descr="NDACC_Logo_C10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2185"/>
            <a:ext cx="9334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oaa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67425"/>
            <a:ext cx="64462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00200" y="6249193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Lidar WG meeting – May 2018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DSC_temp">
  <a:themeElements>
    <a:clrScheme name="NDSC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DSC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DSC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SC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SC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SC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SC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SC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SC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SC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SC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SC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SC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SC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NDSC_temp</Template>
  <TotalTime>24373</TotalTime>
  <Words>2433</Words>
  <Application>Microsoft Office PowerPoint</Application>
  <PresentationFormat>On-screen Show (4:3)</PresentationFormat>
  <Paragraphs>503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NDSC_temp</vt:lpstr>
      <vt:lpstr>NDACC Data Host Facility</vt:lpstr>
      <vt:lpstr>Measurements and Analyses Directory</vt:lpstr>
      <vt:lpstr>Lidar Data Submission Status as of 5/9/2018</vt:lpstr>
      <vt:lpstr>Lidar Data Submission Status  (Continuing Measurements – as stated in M&amp;A)</vt:lpstr>
      <vt:lpstr>Lidar Data Submission Status  (Continuing Measurements – as stated in M&amp;A)</vt:lpstr>
      <vt:lpstr>Lidar Data Submission Status  (Continuing Measurements – as stated in M&amp;A)</vt:lpstr>
      <vt:lpstr>Lidar Data Submission Status  (Continuing Measurements – as stated in M&amp;A)</vt:lpstr>
      <vt:lpstr>Lidar Data Submission Status  Continuing Measurements – Summary </vt:lpstr>
      <vt:lpstr>Lidar Data Submission Status  (Inactive Measurements – As stated in M&amp;A)</vt:lpstr>
      <vt:lpstr>Lidar Data Submission Status - Inactive</vt:lpstr>
      <vt:lpstr>Campaign Data Sets  No additional data since the 2014 LWG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NDACC Hot News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NDSC Data Host Facility</dc:title>
  <dc:creator>Wild</dc:creator>
  <cp:lastModifiedBy>Jeannette Wild</cp:lastModifiedBy>
  <cp:revision>524</cp:revision>
  <dcterms:created xsi:type="dcterms:W3CDTF">2004-09-02T20:01:05Z</dcterms:created>
  <dcterms:modified xsi:type="dcterms:W3CDTF">2018-05-09T17:03:05Z</dcterms:modified>
</cp:coreProperties>
</file>