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0" r:id="rId6"/>
    <p:sldId id="259"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2859D0-EF19-45D4-AC74-736339998B5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333885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859D0-EF19-45D4-AC74-736339998B5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267610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859D0-EF19-45D4-AC74-736339998B5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341994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859D0-EF19-45D4-AC74-736339998B5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389384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859D0-EF19-45D4-AC74-736339998B5F}"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366024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2859D0-EF19-45D4-AC74-736339998B5F}"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125049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2859D0-EF19-45D4-AC74-736339998B5F}"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48165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859D0-EF19-45D4-AC74-736339998B5F}"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270772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859D0-EF19-45D4-AC74-736339998B5F}"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113371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859D0-EF19-45D4-AC74-736339998B5F}"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124857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859D0-EF19-45D4-AC74-736339998B5F}"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62A29-64FF-4496-A15E-3E63C7D7DC37}" type="slidenum">
              <a:rPr lang="en-US" smtClean="0"/>
              <a:t>‹#›</a:t>
            </a:fld>
            <a:endParaRPr lang="en-US"/>
          </a:p>
        </p:txBody>
      </p:sp>
    </p:spTree>
    <p:extLst>
      <p:ext uri="{BB962C8B-B14F-4D97-AF65-F5344CB8AC3E}">
        <p14:creationId xmlns:p14="http://schemas.microsoft.com/office/powerpoint/2010/main" val="230858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859D0-EF19-45D4-AC74-736339998B5F}" type="datetimeFigureOut">
              <a:rPr lang="en-US" smtClean="0"/>
              <a:t>5/4/2018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62A29-64FF-4496-A15E-3E63C7D7DC37}" type="slidenum">
              <a:rPr lang="en-US" smtClean="0"/>
              <a:t>‹#›</a:t>
            </a:fld>
            <a:endParaRPr lang="en-US"/>
          </a:p>
        </p:txBody>
      </p:sp>
    </p:spTree>
    <p:extLst>
      <p:ext uri="{BB962C8B-B14F-4D97-AF65-F5344CB8AC3E}">
        <p14:creationId xmlns:p14="http://schemas.microsoft.com/office/powerpoint/2010/main" val="4255886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Stratospheric Sulfur and its Role in Climate (</a:t>
            </a:r>
            <a:r>
              <a:rPr lang="en-US" dirty="0" err="1" smtClean="0"/>
              <a:t>SSiRC</a:t>
            </a:r>
            <a:r>
              <a:rPr lang="en-US" dirty="0" smtClean="0"/>
              <a:t>)</a:t>
            </a:r>
            <a:endParaRPr lang="en-US" dirty="0"/>
          </a:p>
        </p:txBody>
      </p:sp>
      <p:sp>
        <p:nvSpPr>
          <p:cNvPr id="3" name="Subtitle 2"/>
          <p:cNvSpPr>
            <a:spLocks noGrp="1"/>
          </p:cNvSpPr>
          <p:nvPr>
            <p:ph type="subTitle" idx="1"/>
          </p:nvPr>
        </p:nvSpPr>
        <p:spPr>
          <a:xfrm>
            <a:off x="838200" y="4038600"/>
            <a:ext cx="7391400" cy="1752600"/>
          </a:xfrm>
        </p:spPr>
        <p:txBody>
          <a:bodyPr>
            <a:normAutofit fontScale="85000" lnSpcReduction="20000"/>
          </a:bodyPr>
          <a:lstStyle/>
          <a:p>
            <a:r>
              <a:rPr lang="en-US" dirty="0" err="1" smtClean="0">
                <a:solidFill>
                  <a:schemeClr val="tx1"/>
                </a:solidFill>
              </a:rPr>
              <a:t>SSiRC</a:t>
            </a:r>
            <a:r>
              <a:rPr lang="en-US" dirty="0" smtClean="0">
                <a:solidFill>
                  <a:schemeClr val="tx1"/>
                </a:solidFill>
              </a:rPr>
              <a:t> first meeting 31 Oct to 02 November 2012</a:t>
            </a:r>
          </a:p>
          <a:p>
            <a:r>
              <a:rPr lang="en-US" dirty="0" smtClean="0">
                <a:solidFill>
                  <a:schemeClr val="tx1"/>
                </a:solidFill>
              </a:rPr>
              <a:t>at the </a:t>
            </a:r>
          </a:p>
          <a:p>
            <a:r>
              <a:rPr lang="en-US" dirty="0" smtClean="0">
                <a:solidFill>
                  <a:schemeClr val="tx1"/>
                </a:solidFill>
              </a:rPr>
              <a:t>International Space Science Institute </a:t>
            </a:r>
          </a:p>
          <a:p>
            <a:r>
              <a:rPr lang="en-US" dirty="0" smtClean="0">
                <a:solidFill>
                  <a:schemeClr val="tx1"/>
                </a:solidFill>
              </a:rPr>
              <a:t>Bern, Switzerland</a:t>
            </a:r>
            <a:endParaRPr lang="en-US" dirty="0" smtClean="0">
              <a:solidFill>
                <a:schemeClr val="tx1"/>
              </a:solidFill>
            </a:endParaRPr>
          </a:p>
          <a:p>
            <a:endParaRPr lang="en-US" dirty="0"/>
          </a:p>
        </p:txBody>
      </p:sp>
    </p:spTree>
    <p:extLst>
      <p:ext uri="{BB962C8B-B14F-4D97-AF65-F5344CB8AC3E}">
        <p14:creationId xmlns:p14="http://schemas.microsoft.com/office/powerpoint/2010/main" val="1470172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r>
              <a:rPr lang="en-US" dirty="0" err="1" smtClean="0"/>
              <a:t>SSiRC</a:t>
            </a:r>
            <a:r>
              <a:rPr lang="en-US" dirty="0" smtClean="0"/>
              <a:t> Team Members (partial list)</a:t>
            </a:r>
            <a:br>
              <a:rPr lang="en-US" dirty="0" smtClean="0"/>
            </a:br>
            <a:r>
              <a:rPr lang="en-US" sz="1800" i="0" u="none" strike="noStrike" baseline="0" dirty="0" smtClean="0">
                <a:solidFill>
                  <a:srgbClr val="000000"/>
                </a:solidFill>
                <a:latin typeface="Times New Roman"/>
              </a:rPr>
              <a:t>Larry Thomason USA, space measurements</a:t>
            </a:r>
            <a:r>
              <a:rPr lang="en-US" sz="1800" dirty="0" smtClean="0">
                <a:solidFill>
                  <a:srgbClr val="000000"/>
                </a:solidFill>
                <a:latin typeface="Times New Roman"/>
              </a:rPr>
              <a:t>, SAGE III ISS</a:t>
            </a:r>
            <a:r>
              <a:rPr lang="en-US" sz="1800" i="0" u="none" strike="noStrike" baseline="0" dirty="0" smtClean="0">
                <a:solidFill>
                  <a:srgbClr val="000000"/>
                </a:solidFill>
                <a:latin typeface="Times New Roman"/>
              </a:rPr>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John Barnes USA, lidar aerosol measurements</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Terry Deshler USA, OPC aerosol  measurements</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Markus Hermann Germany, CARIBIC, UT/LS in situ measurements</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Stefanie </a:t>
            </a:r>
            <a:r>
              <a:rPr lang="en-US" sz="1800" i="0" u="none" strike="noStrike" baseline="0" dirty="0" err="1" smtClean="0">
                <a:solidFill>
                  <a:srgbClr val="000000"/>
                </a:solidFill>
                <a:latin typeface="Times New Roman"/>
              </a:rPr>
              <a:t>Kremser</a:t>
            </a:r>
            <a:r>
              <a:rPr lang="en-US" sz="1800" i="0" u="none" strike="noStrike" baseline="0" dirty="0" smtClean="0">
                <a:solidFill>
                  <a:srgbClr val="000000"/>
                </a:solidFill>
                <a:latin typeface="Times New Roman"/>
              </a:rPr>
              <a:t> New Zealand, sulfur source gases</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Graham Mann UK, global aerosol modelling, climate</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Fred </a:t>
            </a:r>
            <a:r>
              <a:rPr lang="en-US" sz="1800" i="0" u="none" strike="noStrike" baseline="0" dirty="0" err="1" smtClean="0">
                <a:solidFill>
                  <a:srgbClr val="000000"/>
                </a:solidFill>
                <a:latin typeface="Times New Roman"/>
              </a:rPr>
              <a:t>Prata</a:t>
            </a:r>
            <a:r>
              <a:rPr lang="en-US" sz="1800" i="0" u="none" strike="noStrike" baseline="0" dirty="0" smtClean="0">
                <a:solidFill>
                  <a:srgbClr val="000000"/>
                </a:solidFill>
                <a:latin typeface="Times New Roman"/>
              </a:rPr>
              <a:t> Norway, tropospheric volcanic effects</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Markus Rex Germany, </a:t>
            </a:r>
            <a:r>
              <a:rPr lang="en-US" sz="1800" i="0" u="none" strike="noStrike" baseline="0" dirty="0" err="1" smtClean="0">
                <a:solidFill>
                  <a:srgbClr val="000000"/>
                </a:solidFill>
                <a:latin typeface="Times New Roman"/>
              </a:rPr>
              <a:t>StratoClim</a:t>
            </a:r>
            <a:r>
              <a:rPr lang="en-US" sz="1800" i="0" u="none" strike="noStrike" baseline="0" dirty="0" smtClean="0">
                <a:solidFill>
                  <a:srgbClr val="000000"/>
                </a:solidFill>
                <a:latin typeface="Times New Roman"/>
              </a:rPr>
              <a:t>, </a:t>
            </a:r>
            <a:r>
              <a:rPr lang="en-US" sz="1800" i="0" u="none" strike="noStrike" baseline="0" dirty="0" err="1" smtClean="0">
                <a:solidFill>
                  <a:srgbClr val="000000"/>
                </a:solidFill>
                <a:latin typeface="Times New Roman"/>
              </a:rPr>
              <a:t>Lagrangian</a:t>
            </a:r>
            <a:r>
              <a:rPr lang="en-US" sz="1800" i="0" u="none" strike="noStrike" baseline="0" dirty="0" smtClean="0">
                <a:solidFill>
                  <a:srgbClr val="000000"/>
                </a:solidFill>
                <a:latin typeface="Times New Roman"/>
              </a:rPr>
              <a:t> modelling</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t>
            </a:r>
            <a:br>
              <a:rPr lang="en-US" sz="1800" i="0" u="none" strike="noStrike" baseline="0" dirty="0" smtClean="0">
                <a:solidFill>
                  <a:srgbClr val="000000"/>
                </a:solidFill>
                <a:latin typeface="Times New Roman"/>
              </a:rPr>
            </a:br>
            <a:r>
              <a:rPr lang="es-MX" sz="1800" i="0" u="none" strike="noStrike" baseline="0" dirty="0" smtClean="0">
                <a:solidFill>
                  <a:srgbClr val="000000"/>
                </a:solidFill>
                <a:latin typeface="Times New Roman"/>
              </a:rPr>
              <a:t>Alan </a:t>
            </a:r>
            <a:r>
              <a:rPr lang="es-MX" sz="1800" i="0" u="none" strike="noStrike" baseline="0" dirty="0" err="1" smtClean="0">
                <a:solidFill>
                  <a:srgbClr val="000000"/>
                </a:solidFill>
                <a:latin typeface="Times New Roman"/>
              </a:rPr>
              <a:t>Robock</a:t>
            </a:r>
            <a:r>
              <a:rPr lang="es-MX" sz="1800" i="0" u="none" strike="noStrike" baseline="0" dirty="0" smtClean="0">
                <a:solidFill>
                  <a:srgbClr val="000000"/>
                </a:solidFill>
                <a:latin typeface="Times New Roman"/>
              </a:rPr>
              <a:t> USA, </a:t>
            </a:r>
            <a:r>
              <a:rPr lang="es-MX" sz="1800" i="0" u="none" strike="noStrike" baseline="0" dirty="0" err="1" smtClean="0">
                <a:solidFill>
                  <a:srgbClr val="000000"/>
                </a:solidFill>
                <a:latin typeface="Times New Roman"/>
              </a:rPr>
              <a:t>climate</a:t>
            </a:r>
            <a:r>
              <a:rPr lang="es-MX" sz="1800" i="0" u="none" strike="noStrike" baseline="0" dirty="0" smtClean="0">
                <a:solidFill>
                  <a:srgbClr val="000000"/>
                </a:solidFill>
                <a:latin typeface="Times New Roman"/>
              </a:rPr>
              <a:t> </a:t>
            </a:r>
            <a:r>
              <a:rPr lang="es-MX" sz="1800" i="0" u="none" strike="noStrike" baseline="0" dirty="0" err="1" smtClean="0">
                <a:solidFill>
                  <a:srgbClr val="000000"/>
                </a:solidFill>
                <a:latin typeface="Times New Roman"/>
              </a:rPr>
              <a:t>modelling</a:t>
            </a:r>
            <a:r>
              <a:rPr lang="es-MX" sz="1800" i="0" u="none" strike="noStrike" baseline="0" dirty="0" smtClean="0">
                <a:solidFill>
                  <a:srgbClr val="000000"/>
                </a:solidFill>
                <a:latin typeface="Times New Roman"/>
              </a:rPr>
              <a:t/>
            </a:r>
            <a:br>
              <a:rPr lang="es-MX" sz="1800" i="0" u="none" strike="noStrike" baseline="0" dirty="0" smtClean="0">
                <a:solidFill>
                  <a:srgbClr val="000000"/>
                </a:solidFill>
                <a:latin typeface="Times New Roman"/>
              </a:rPr>
            </a:br>
            <a:r>
              <a:rPr lang="es-MX" sz="1800" i="0" u="none" strike="noStrike" baseline="0" dirty="0" smtClean="0">
                <a:solidFill>
                  <a:srgbClr val="000000"/>
                </a:solidFill>
                <a:latin typeface="Times New Roman"/>
              </a:rPr>
              <a:t>	</a:t>
            </a:r>
            <a:br>
              <a:rPr lang="es-MX"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Claudia </a:t>
            </a:r>
            <a:r>
              <a:rPr lang="en-US" sz="1800" i="0" u="none" strike="noStrike" baseline="0" dirty="0" err="1" smtClean="0">
                <a:solidFill>
                  <a:srgbClr val="000000"/>
                </a:solidFill>
                <a:latin typeface="Times New Roman"/>
              </a:rPr>
              <a:t>Timmreck</a:t>
            </a:r>
            <a:r>
              <a:rPr lang="en-US" sz="1800" i="0" u="none" strike="noStrike" baseline="0" dirty="0" smtClean="0">
                <a:solidFill>
                  <a:srgbClr val="000000"/>
                </a:solidFill>
                <a:latin typeface="Times New Roman"/>
              </a:rPr>
              <a:t> Germany, ISA-MIP, global aerosol modelling, climate</a:t>
            </a:r>
            <a:br>
              <a:rPr lang="en-US"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
            </a:r>
            <a:br>
              <a:rPr lang="en-US" sz="1800" i="0" u="none" strike="noStrike" baseline="0" dirty="0" smtClean="0">
                <a:solidFill>
                  <a:srgbClr val="000000"/>
                </a:solidFill>
                <a:latin typeface="Times New Roman"/>
              </a:rPr>
            </a:br>
            <a:r>
              <a:rPr lang="de-DE" sz="1800" i="0" u="none" strike="noStrike" baseline="0" dirty="0" smtClean="0">
                <a:solidFill>
                  <a:srgbClr val="000000"/>
                </a:solidFill>
                <a:latin typeface="Times New Roman"/>
              </a:rPr>
              <a:t>Jean-Paul Vernier USA, UT/LS aerosol	</a:t>
            </a:r>
            <a:br>
              <a:rPr lang="de-DE" sz="1800" i="0" u="none" strike="noStrike" baseline="0" dirty="0" smtClean="0">
                <a:solidFill>
                  <a:srgbClr val="000000"/>
                </a:solidFill>
                <a:latin typeface="Times New Roman"/>
              </a:rPr>
            </a:br>
            <a:r>
              <a:rPr lang="en-US" sz="1800" i="0" u="none" strike="noStrike" baseline="0" dirty="0" smtClean="0">
                <a:solidFill>
                  <a:srgbClr val="000000"/>
                </a:solidFill>
                <a:latin typeface="Times New Roman"/>
              </a:rPr>
              <a:t>Marc von Hobe Germany, UT/LS in situ measurements</a:t>
            </a:r>
            <a:r>
              <a:rPr lang="en-US" b="0" i="0" u="none" strike="noStrike" baseline="0" dirty="0" smtClean="0">
                <a:solidFill>
                  <a:srgbClr val="000000"/>
                </a:solidFill>
                <a:latin typeface="Times New Roman"/>
              </a:rPr>
              <a:t>	</a:t>
            </a:r>
            <a:endParaRPr lang="en-US" dirty="0"/>
          </a:p>
        </p:txBody>
      </p:sp>
    </p:spTree>
    <p:extLst>
      <p:ext uri="{BB962C8B-B14F-4D97-AF65-F5344CB8AC3E}">
        <p14:creationId xmlns:p14="http://schemas.microsoft.com/office/powerpoint/2010/main" val="2969582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9" y="50575"/>
            <a:ext cx="6919912" cy="680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27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721"/>
            <a:ext cx="5019675"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600199"/>
            <a:ext cx="2819400" cy="2246769"/>
          </a:xfrm>
          <a:prstGeom prst="rect">
            <a:avLst/>
          </a:prstGeom>
          <a:noFill/>
        </p:spPr>
        <p:txBody>
          <a:bodyPr wrap="square" rtlCol="0">
            <a:spAutoFit/>
          </a:bodyPr>
          <a:lstStyle/>
          <a:p>
            <a:pPr algn="ctr"/>
            <a:r>
              <a:rPr lang="en-US" sz="2800" b="1" dirty="0" smtClean="0"/>
              <a:t>2</a:t>
            </a:r>
            <a:r>
              <a:rPr lang="en-US" sz="2800" b="1" baseline="30000" dirty="0" smtClean="0"/>
              <a:t>nd</a:t>
            </a:r>
            <a:r>
              <a:rPr lang="en-US" sz="2800" b="1" dirty="0" smtClean="0"/>
              <a:t> Workshop</a:t>
            </a:r>
          </a:p>
          <a:p>
            <a:pPr algn="ctr"/>
            <a:r>
              <a:rPr lang="en-US" sz="2800" b="1" dirty="0" smtClean="0"/>
              <a:t>Potsdam, Germany</a:t>
            </a:r>
          </a:p>
          <a:p>
            <a:pPr algn="ctr"/>
            <a:endParaRPr lang="en-US" sz="2800" b="1" dirty="0"/>
          </a:p>
          <a:p>
            <a:pPr algn="ctr"/>
            <a:r>
              <a:rPr lang="en-US" sz="2800" b="1" dirty="0" smtClean="0"/>
              <a:t>April, 2016</a:t>
            </a:r>
            <a:endParaRPr lang="en-US" sz="2800" b="1" dirty="0"/>
          </a:p>
        </p:txBody>
      </p:sp>
    </p:spTree>
    <p:extLst>
      <p:ext uri="{BB962C8B-B14F-4D97-AF65-F5344CB8AC3E}">
        <p14:creationId xmlns:p14="http://schemas.microsoft.com/office/powerpoint/2010/main" val="3230443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dirty="0" smtClean="0"/>
              <a:t>Review Paper: </a:t>
            </a:r>
            <a:br>
              <a:rPr lang="en-US" dirty="0" smtClean="0"/>
            </a:br>
            <a:r>
              <a:rPr lang="en-US" sz="1800" dirty="0" smtClean="0"/>
              <a:t>Stefanie </a:t>
            </a:r>
            <a:r>
              <a:rPr lang="en-US" sz="1800" dirty="0" err="1" smtClean="0"/>
              <a:t>Kremser</a:t>
            </a:r>
            <a:r>
              <a:rPr lang="en-US" sz="1800" dirty="0" smtClean="0"/>
              <a:t>, Larry W. Thomason, Marc von Hobe, Markus Hermann, Terry Deshler, Claudia </a:t>
            </a:r>
            <a:r>
              <a:rPr lang="en-US" sz="1800" dirty="0" err="1" smtClean="0"/>
              <a:t>Timmreck</a:t>
            </a:r>
            <a:r>
              <a:rPr lang="en-US" sz="1800" dirty="0" smtClean="0"/>
              <a:t>, Matthew </a:t>
            </a:r>
            <a:r>
              <a:rPr lang="en-US" sz="1800" dirty="0" err="1" smtClean="0"/>
              <a:t>Toohey</a:t>
            </a:r>
            <a:r>
              <a:rPr lang="en-US" sz="1800" dirty="0" smtClean="0"/>
              <a:t>, Andrea </a:t>
            </a:r>
            <a:r>
              <a:rPr lang="en-US" sz="1800" dirty="0" err="1" smtClean="0"/>
              <a:t>Stenke</a:t>
            </a:r>
            <a:r>
              <a:rPr lang="en-US" sz="1800" dirty="0" smtClean="0"/>
              <a:t>, Joshua P. Schwarz, Ralf </a:t>
            </a:r>
            <a:r>
              <a:rPr lang="en-US" sz="1800" dirty="0" err="1" smtClean="0"/>
              <a:t>Weigel</a:t>
            </a:r>
            <a:r>
              <a:rPr lang="en-US" sz="1800" dirty="0" smtClean="0"/>
              <a:t>,</a:t>
            </a:r>
            <a:br>
              <a:rPr lang="en-US" sz="1800" dirty="0" smtClean="0"/>
            </a:br>
            <a:r>
              <a:rPr lang="en-US" sz="1800" dirty="0" smtClean="0"/>
              <a:t>Stephan </a:t>
            </a:r>
            <a:r>
              <a:rPr lang="en-US" sz="1800" dirty="0" err="1" smtClean="0"/>
              <a:t>Fueglistaler</a:t>
            </a:r>
            <a:r>
              <a:rPr lang="en-US" sz="1800" dirty="0" smtClean="0"/>
              <a:t>, Fred J. </a:t>
            </a:r>
            <a:r>
              <a:rPr lang="en-US" sz="1800" dirty="0" err="1" smtClean="0"/>
              <a:t>Prata</a:t>
            </a:r>
            <a:r>
              <a:rPr lang="en-US" sz="1800" dirty="0" smtClean="0"/>
              <a:t>, Jean-Paul Vernier, Hans </a:t>
            </a:r>
            <a:r>
              <a:rPr lang="en-US" sz="1800" dirty="0" err="1" smtClean="0"/>
              <a:t>Schlager</a:t>
            </a:r>
            <a:r>
              <a:rPr lang="en-US" sz="1800" dirty="0" smtClean="0"/>
              <a:t>, John E. Barnes,</a:t>
            </a:r>
            <a:br>
              <a:rPr lang="en-US" sz="1800" dirty="0" smtClean="0"/>
            </a:br>
            <a:r>
              <a:rPr lang="en-US" sz="1800" dirty="0" smtClean="0"/>
              <a:t>Juan-Carlos </a:t>
            </a:r>
            <a:r>
              <a:rPr lang="en-US" sz="1800" dirty="0" err="1" smtClean="0"/>
              <a:t>Antuña</a:t>
            </a:r>
            <a:r>
              <a:rPr lang="en-US" sz="1800" dirty="0" smtClean="0"/>
              <a:t>-Marrero, Duncan </a:t>
            </a:r>
            <a:r>
              <a:rPr lang="en-US" sz="1800" dirty="0" err="1" smtClean="0"/>
              <a:t>Fairlie</a:t>
            </a:r>
            <a:r>
              <a:rPr lang="en-US" sz="1800" dirty="0" smtClean="0"/>
              <a:t>, Mathias Palm, Emmanuel </a:t>
            </a:r>
            <a:r>
              <a:rPr lang="en-US" sz="1800" dirty="0" err="1" smtClean="0"/>
              <a:t>Mahieu</a:t>
            </a:r>
            <a:r>
              <a:rPr lang="en-US" sz="1800" dirty="0" smtClean="0"/>
              <a:t>,</a:t>
            </a:r>
            <a:br>
              <a:rPr lang="en-US" sz="1800" dirty="0" smtClean="0"/>
            </a:br>
            <a:r>
              <a:rPr lang="en-US" sz="1800" dirty="0" smtClean="0"/>
              <a:t>Justus </a:t>
            </a:r>
            <a:r>
              <a:rPr lang="en-US" sz="1800" dirty="0" err="1" smtClean="0"/>
              <a:t>Notholt</a:t>
            </a:r>
            <a:r>
              <a:rPr lang="en-US" sz="1800" dirty="0" smtClean="0"/>
              <a:t>, Markus Rex, Christine </a:t>
            </a:r>
            <a:r>
              <a:rPr lang="en-US" sz="1800" dirty="0" err="1" smtClean="0"/>
              <a:t>Bingen</a:t>
            </a:r>
            <a:r>
              <a:rPr lang="en-US" sz="1800" dirty="0" smtClean="0"/>
              <a:t>, Filip </a:t>
            </a:r>
            <a:r>
              <a:rPr lang="en-US" sz="1800" dirty="0" err="1" smtClean="0"/>
              <a:t>Vanhellemont</a:t>
            </a:r>
            <a:r>
              <a:rPr lang="en-US" sz="1800" dirty="0" smtClean="0"/>
              <a:t>, Adam Bourassa,</a:t>
            </a:r>
            <a:br>
              <a:rPr lang="en-US" sz="1800" dirty="0" smtClean="0"/>
            </a:br>
            <a:r>
              <a:rPr lang="en-US" sz="1800" dirty="0" smtClean="0"/>
              <a:t>John M. C. Plane, Daniel </a:t>
            </a:r>
            <a:r>
              <a:rPr lang="en-US" sz="1800" dirty="0" err="1" smtClean="0"/>
              <a:t>Klocke</a:t>
            </a:r>
            <a:r>
              <a:rPr lang="en-US" sz="1800" dirty="0" smtClean="0"/>
              <a:t>, Simon A. </a:t>
            </a:r>
            <a:r>
              <a:rPr lang="en-US" sz="1800" dirty="0" err="1" smtClean="0"/>
              <a:t>Carn</a:t>
            </a:r>
            <a:r>
              <a:rPr lang="en-US" sz="1800" dirty="0" smtClean="0"/>
              <a:t>, </a:t>
            </a:r>
            <a:r>
              <a:rPr lang="en-US" sz="1800" dirty="0" err="1" smtClean="0"/>
              <a:t>Lieven</a:t>
            </a:r>
            <a:r>
              <a:rPr lang="en-US" sz="1800" dirty="0" smtClean="0"/>
              <a:t> Clarisse, Thomas </a:t>
            </a:r>
            <a:r>
              <a:rPr lang="en-US" sz="1800" dirty="0" err="1" smtClean="0"/>
              <a:t>Trickl</a:t>
            </a:r>
            <a:r>
              <a:rPr lang="en-US" sz="1800" dirty="0" smtClean="0"/>
              <a:t>,</a:t>
            </a:r>
            <a:br>
              <a:rPr lang="en-US" sz="1800" dirty="0" smtClean="0"/>
            </a:br>
            <a:r>
              <a:rPr lang="en-US" sz="1800" dirty="0" smtClean="0"/>
              <a:t>Ryan Neely, Alexander D. James, Landon </a:t>
            </a:r>
            <a:r>
              <a:rPr lang="en-US" sz="1800" dirty="0" err="1" smtClean="0"/>
              <a:t>Rieger</a:t>
            </a:r>
            <a:r>
              <a:rPr lang="en-US" sz="1800" dirty="0" smtClean="0"/>
              <a:t>, James C. Wilson, and Brian </a:t>
            </a:r>
            <a:r>
              <a:rPr lang="en-US" sz="1800" dirty="0" err="1" smtClean="0"/>
              <a:t>Meland</a:t>
            </a:r>
            <a:r>
              <a:rPr lang="en-US" sz="1800" dirty="0" smtClean="0"/>
              <a:t>,</a:t>
            </a:r>
            <a:br>
              <a:rPr lang="en-US" sz="1800" dirty="0" smtClean="0"/>
            </a:br>
            <a:r>
              <a:rPr lang="en-US" sz="1800" dirty="0"/>
              <a:t/>
            </a:r>
            <a:br>
              <a:rPr lang="en-US" sz="1800" dirty="0"/>
            </a:br>
            <a:r>
              <a:rPr lang="en-US" sz="1800" dirty="0" smtClean="0"/>
              <a:t> </a:t>
            </a:r>
            <a:r>
              <a:rPr lang="en-US" sz="1800" b="1" dirty="0" smtClean="0"/>
              <a:t>Stratospheric aerosol-observations processes, and impact on climate</a:t>
            </a:r>
            <a:r>
              <a:rPr lang="en-US" sz="1800" dirty="0" smtClean="0"/>
              <a:t> (2016), </a:t>
            </a:r>
            <a:r>
              <a:rPr lang="en-US" sz="1800" b="1" dirty="0" smtClean="0"/>
              <a:t>Rev. Geophysics</a:t>
            </a:r>
            <a:r>
              <a:rPr lang="en-US" sz="1800" dirty="0" smtClean="0"/>
              <a:t>, 54,10.1002/2015RG000511.</a:t>
            </a:r>
            <a:br>
              <a:rPr lang="en-US" sz="1800" dirty="0" smtClean="0"/>
            </a:br>
            <a:r>
              <a:rPr lang="en-US" dirty="0" smtClean="0"/>
              <a:t/>
            </a:r>
            <a:br>
              <a:rPr lang="en-US" dirty="0" smtClean="0"/>
            </a:br>
            <a:r>
              <a:rPr lang="en-US" dirty="0" smtClean="0"/>
              <a:t>Stratospheric	 Aerosol	Workshop</a:t>
            </a:r>
            <a:br>
              <a:rPr lang="en-US" dirty="0" smtClean="0"/>
            </a:br>
            <a:r>
              <a:rPr lang="en-US" dirty="0" smtClean="0"/>
              <a:t>6–8	 September, 2017</a:t>
            </a:r>
            <a:br>
              <a:rPr lang="en-US" dirty="0" smtClean="0"/>
            </a:br>
            <a:r>
              <a:rPr lang="en-US" sz="3100" dirty="0" smtClean="0"/>
              <a:t>Laboratory for</a:t>
            </a:r>
            <a:r>
              <a:rPr lang="en-US" sz="3100" dirty="0"/>
              <a:t> </a:t>
            </a:r>
            <a:r>
              <a:rPr lang="en-US" sz="3100" dirty="0" smtClean="0"/>
              <a:t>Atmospheric and Space Physics</a:t>
            </a:r>
            <a:br>
              <a:rPr lang="en-US" sz="3100" dirty="0" smtClean="0"/>
            </a:br>
            <a:r>
              <a:rPr lang="en-US" sz="3100" dirty="0" smtClean="0"/>
              <a:t>Boulder, Colorado</a:t>
            </a:r>
            <a:r>
              <a:rPr lang="en-US" dirty="0" smtClean="0"/>
              <a:t/>
            </a:r>
            <a:br>
              <a:rPr lang="en-US" dirty="0" smtClean="0"/>
            </a:br>
            <a:endParaRPr lang="en-US" dirty="0"/>
          </a:p>
        </p:txBody>
      </p:sp>
    </p:spTree>
    <p:extLst>
      <p:ext uri="{BB962C8B-B14F-4D97-AF65-F5344CB8AC3E}">
        <p14:creationId xmlns:p14="http://schemas.microsoft.com/office/powerpoint/2010/main" val="2885088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9" y="752272"/>
            <a:ext cx="9144000" cy="6096000"/>
          </a:xfrm>
          <a:prstGeom prst="rect">
            <a:avLst/>
          </a:prstGeom>
        </p:spPr>
      </p:pic>
      <p:sp>
        <p:nvSpPr>
          <p:cNvPr id="3" name="TextBox 2"/>
          <p:cNvSpPr txBox="1"/>
          <p:nvPr/>
        </p:nvSpPr>
        <p:spPr>
          <a:xfrm>
            <a:off x="685800" y="228600"/>
            <a:ext cx="6019800" cy="369332"/>
          </a:xfrm>
          <a:prstGeom prst="rect">
            <a:avLst/>
          </a:prstGeom>
          <a:noFill/>
        </p:spPr>
        <p:txBody>
          <a:bodyPr wrap="square" rtlCol="0">
            <a:spAutoFit/>
          </a:bodyPr>
          <a:lstStyle/>
          <a:p>
            <a:r>
              <a:rPr lang="en-US" dirty="0" smtClean="0"/>
              <a:t>2018 Chapman Conference, Tenerife, Canary Islands</a:t>
            </a:r>
            <a:endParaRPr lang="en-US" dirty="0"/>
          </a:p>
        </p:txBody>
      </p:sp>
    </p:spTree>
    <p:extLst>
      <p:ext uri="{BB962C8B-B14F-4D97-AF65-F5344CB8AC3E}">
        <p14:creationId xmlns:p14="http://schemas.microsoft.com/office/powerpoint/2010/main" val="19195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fontScale="90000"/>
          </a:bodyPr>
          <a:lstStyle/>
          <a:p>
            <a:r>
              <a:rPr lang="en-US" dirty="0" smtClean="0"/>
              <a:t>Ongoing </a:t>
            </a:r>
            <a:r>
              <a:rPr lang="en-US" dirty="0" err="1" smtClean="0"/>
              <a:t>SSiRC</a:t>
            </a:r>
            <a:r>
              <a:rPr lang="en-US" dirty="0" smtClean="0"/>
              <a:t> Activities</a:t>
            </a:r>
            <a:br>
              <a:rPr lang="en-US" dirty="0" smtClean="0"/>
            </a:br>
            <a:r>
              <a:rPr lang="en-US" dirty="0" smtClean="0"/>
              <a:t/>
            </a:r>
            <a:br>
              <a:rPr lang="en-US" dirty="0" smtClean="0"/>
            </a:br>
            <a:r>
              <a:rPr lang="en-US" sz="3600" dirty="0" smtClean="0"/>
              <a:t>Team Meeting, Bern, May, 2018</a:t>
            </a:r>
            <a:br>
              <a:rPr lang="en-US" sz="3600" dirty="0" smtClean="0"/>
            </a:br>
            <a:r>
              <a:rPr lang="en-US" sz="3600" dirty="0" smtClean="0"/>
              <a:t/>
            </a:r>
            <a:br>
              <a:rPr lang="en-US" sz="3600" dirty="0" smtClean="0"/>
            </a:br>
            <a:r>
              <a:rPr lang="en-US" sz="3600" dirty="0" smtClean="0"/>
              <a:t>Volcanic Response Plan (</a:t>
            </a:r>
            <a:r>
              <a:rPr lang="en-US" sz="3600" dirty="0" err="1" smtClean="0"/>
              <a:t>VolRes</a:t>
            </a:r>
            <a:r>
              <a:rPr lang="en-US" sz="3600" dirty="0" smtClean="0"/>
              <a:t>)</a:t>
            </a:r>
            <a:br>
              <a:rPr lang="en-US" sz="3600" dirty="0" smtClean="0"/>
            </a:br>
            <a:r>
              <a:rPr lang="en-US" sz="3600" dirty="0"/>
              <a:t/>
            </a:r>
            <a:br>
              <a:rPr lang="en-US" sz="3600" dirty="0"/>
            </a:br>
            <a:r>
              <a:rPr lang="en-US" sz="3600" dirty="0" smtClean="0"/>
              <a:t>Model </a:t>
            </a:r>
            <a:r>
              <a:rPr lang="en-US" sz="3600" dirty="0" err="1" smtClean="0"/>
              <a:t>Intercomparison</a:t>
            </a:r>
            <a:r>
              <a:rPr lang="en-US" sz="3600" dirty="0" smtClean="0"/>
              <a:t> Project on the Climatic Response to Volcanic Forcing (</a:t>
            </a:r>
            <a:r>
              <a:rPr lang="en-US" sz="3600" dirty="0" err="1" smtClean="0"/>
              <a:t>VolMIP</a:t>
            </a:r>
            <a:r>
              <a:rPr lang="en-US" sz="3600" dirty="0"/>
              <a:t>)</a:t>
            </a:r>
            <a:r>
              <a:rPr lang="en-US" sz="3600" dirty="0" smtClean="0"/>
              <a:t/>
            </a:r>
            <a:br>
              <a:rPr lang="en-US" sz="3600" dirty="0" smtClean="0"/>
            </a:br>
            <a:endParaRPr lang="en-US" sz="3600" dirty="0"/>
          </a:p>
        </p:txBody>
      </p:sp>
    </p:spTree>
    <p:extLst>
      <p:ext uri="{BB962C8B-B14F-4D97-AF65-F5344CB8AC3E}">
        <p14:creationId xmlns:p14="http://schemas.microsoft.com/office/powerpoint/2010/main" val="2570871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57</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Stratospheric Sulfur and its Role in Climate (SSiRC)</vt:lpstr>
      <vt:lpstr>SSiRC Team Members (partial list) Larry Thomason USA, space measurements, SAGE III ISS  John Barnes USA, lidar aerosol measurements   Terry Deshler USA, OPC aerosol  measurements   Markus Hermann Germany, CARIBIC, UT/LS in situ measurements   Stefanie Kremser New Zealand, sulfur source gases  Graham Mann UK, global aerosol modelling, climate   Fred Prata Norway, tropospheric volcanic effects   Markus Rex Germany, StratoClim, Lagrangian modelling   Alan Robock USA, climate modelling   Claudia Timmreck Germany, ISA-MIP, global aerosol modelling, climate  Jean-Paul Vernier USA, UT/LS aerosol  Marc von Hobe Germany, UT/LS in situ measurements </vt:lpstr>
      <vt:lpstr>PowerPoint Presentation</vt:lpstr>
      <vt:lpstr>PowerPoint Presentation</vt:lpstr>
      <vt:lpstr>Review Paper:  Stefanie Kremser, Larry W. Thomason, Marc von Hobe, Markus Hermann, Terry Deshler, Claudia Timmreck, Matthew Toohey, Andrea Stenke, Joshua P. Schwarz, Ralf Weigel, Stephan Fueglistaler, Fred J. Prata, Jean-Paul Vernier, Hans Schlager, John E. Barnes, Juan-Carlos Antuña-Marrero, Duncan Fairlie, Mathias Palm, Emmanuel Mahieu, Justus Notholt, Markus Rex, Christine Bingen, Filip Vanhellemont, Adam Bourassa, John M. C. Plane, Daniel Klocke, Simon A. Carn, Lieven Clarisse, Thomas Trickl, Ryan Neely, Alexander D. James, Landon Rieger, James C. Wilson, and Brian Meland,   Stratospheric aerosol-observations processes, and impact on climate (2016), Rev. Geophysics, 54,10.1002/2015RG000511.  Stratospheric  Aerosol Workshop 6–8  September, 2017 Laboratory for Atmospheric and Space Physics Boulder, Colorado </vt:lpstr>
      <vt:lpstr>PowerPoint Presentation</vt:lpstr>
      <vt:lpstr>Ongoing SSiRC Activities  Team Meeting, Bern, May, 2018  Volcanic Response Plan (VolRes)  Model Intercomparison Project on the Climatic Response to Volcanic Forcing (VolMIP)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 Barnes</dc:creator>
  <cp:lastModifiedBy>John E. Barnes</cp:lastModifiedBy>
  <cp:revision>12</cp:revision>
  <dcterms:created xsi:type="dcterms:W3CDTF">2018-05-04T16:57:27Z</dcterms:created>
  <dcterms:modified xsi:type="dcterms:W3CDTF">2018-05-04T20:33:11Z</dcterms:modified>
</cp:coreProperties>
</file>