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sldIdLst>
    <p:sldId id="302" r:id="rId2"/>
    <p:sldId id="314" r:id="rId3"/>
    <p:sldId id="306" r:id="rId4"/>
    <p:sldId id="303" r:id="rId5"/>
    <p:sldId id="282" r:id="rId6"/>
    <p:sldId id="274" r:id="rId7"/>
    <p:sldId id="275" r:id="rId8"/>
    <p:sldId id="279" r:id="rId9"/>
    <p:sldId id="281" r:id="rId10"/>
    <p:sldId id="280" r:id="rId11"/>
    <p:sldId id="264" r:id="rId12"/>
    <p:sldId id="287" r:id="rId13"/>
    <p:sldId id="265" r:id="rId14"/>
    <p:sldId id="266" r:id="rId15"/>
    <p:sldId id="286" r:id="rId16"/>
    <p:sldId id="284" r:id="rId17"/>
    <p:sldId id="313" r:id="rId18"/>
    <p:sldId id="269" r:id="rId19"/>
    <p:sldId id="289" r:id="rId20"/>
    <p:sldId id="288" r:id="rId21"/>
    <p:sldId id="268" r:id="rId22"/>
    <p:sldId id="270" r:id="rId23"/>
    <p:sldId id="290" r:id="rId24"/>
    <p:sldId id="297" r:id="rId25"/>
    <p:sldId id="271" r:id="rId26"/>
    <p:sldId id="304" r:id="rId27"/>
    <p:sldId id="307" r:id="rId28"/>
    <p:sldId id="308" r:id="rId29"/>
    <p:sldId id="309" r:id="rId30"/>
    <p:sldId id="273" r:id="rId31"/>
    <p:sldId id="310" r:id="rId32"/>
    <p:sldId id="311" r:id="rId33"/>
    <p:sldId id="312" r:id="rId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709"/>
    <a:srgbClr val="D76F19"/>
    <a:srgbClr val="0E91E2"/>
    <a:srgbClr val="00B0F0"/>
    <a:srgbClr val="0F13B1"/>
    <a:srgbClr val="060ABA"/>
    <a:srgbClr val="00CC00"/>
    <a:srgbClr val="9900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0" autoAdjust="0"/>
    <p:restoredTop sz="74377" autoAdjust="0"/>
  </p:normalViewPr>
  <p:slideViewPr>
    <p:cSldViewPr>
      <p:cViewPr varScale="1">
        <p:scale>
          <a:sx n="98" d="100"/>
          <a:sy n="98" d="100"/>
        </p:scale>
        <p:origin x="1986" y="96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B4A59-E455-44B2-BF1E-DDA50B8C8024}" type="datetimeFigureOut">
              <a:rPr lang="de-DE" smtClean="0"/>
              <a:t>07.05.2018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1D0A8-7642-4297-8A79-141A8FF0F2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73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47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Erst runter, dann links.</a:t>
            </a:r>
          </a:p>
          <a:p>
            <a:endParaRPr lang="de-DE" dirty="0" smtClean="0"/>
          </a:p>
          <a:p>
            <a:r>
              <a:rPr lang="de-DE" dirty="0" smtClean="0"/>
              <a:t>Aufs Poster verweisen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929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Kein Saisonaler Trend zu erkennen </a:t>
            </a:r>
            <a:r>
              <a:rPr lang="de-DE" dirty="0" smtClean="0">
                <a:sym typeface="Wingdings" panose="05000000000000000000" pitchFamily="2" charset="2"/>
              </a:rPr>
              <a:t> kein Drift in den Detektoren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Saisonale Mittel sind sinnvoll.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939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Unterschiede visuell</a:t>
            </a:r>
            <a:r>
              <a:rPr lang="de-DE" baseline="0" dirty="0" smtClean="0"/>
              <a:t> auf Plot kaum zu erkennen.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012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Chs</a:t>
            </a:r>
            <a:r>
              <a:rPr lang="de-DE" dirty="0" smtClean="0"/>
              <a:t> besonders insensitiv gegenüber Ausreißern.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721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Fehler Setzt sich zusammen aus SNR</a:t>
            </a:r>
            <a:r>
              <a:rPr lang="de-DE" baseline="0" dirty="0" smtClean="0"/>
              <a:t> und Phi </a:t>
            </a:r>
          </a:p>
          <a:p>
            <a:r>
              <a:rPr lang="de-DE" baseline="0" dirty="0" smtClean="0"/>
              <a:t>Bild zeigt SNR dominiert</a:t>
            </a:r>
          </a:p>
          <a:p>
            <a:r>
              <a:rPr lang="de-DE" baseline="0" dirty="0" smtClean="0"/>
              <a:t>Wie der Fehler aus Kalibration berechnet wird </a:t>
            </a:r>
            <a:r>
              <a:rPr lang="de-DE" baseline="0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Auf</a:t>
            </a:r>
            <a:r>
              <a:rPr lang="de-DE" baseline="0" dirty="0" smtClean="0"/>
              <a:t> Bericht Verweise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00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Türkis und pink abweichung zu auf die selben höhenstufen interpolierte Sonde</a:t>
            </a:r>
          </a:p>
          <a:p>
            <a:r>
              <a:rPr lang="de-DE" dirty="0" smtClean="0"/>
              <a:t>Kritisch weil sonden auch mit in die Interpolation</a:t>
            </a:r>
            <a:r>
              <a:rPr lang="de-DE" baseline="0" dirty="0" smtClean="0"/>
              <a:t> einfließen, aber wie schon im Bericht diskutiert die beste vergleichsmöglichkeit.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9114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Hohe Zeitliche Variabilität mit mehrfachen Feuchteinversionen </a:t>
            </a:r>
          </a:p>
          <a:p>
            <a:r>
              <a:rPr lang="de-DE" dirty="0" smtClean="0"/>
              <a:t>Profil wo wir vorher die ganze Zeit </a:t>
            </a:r>
            <a:r>
              <a:rPr lang="de-DE" smtClean="0"/>
              <a:t>drauf geschaut</a:t>
            </a:r>
            <a:r>
              <a:rPr lang="de-DE" baseline="0" smtClean="0"/>
              <a:t> haben.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91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Sehr stark durchmischte,</a:t>
            </a:r>
            <a:r>
              <a:rPr lang="de-DE" baseline="0" dirty="0" smtClean="0"/>
              <a:t> sehr zeitlich konstant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541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Abhängigkeit</a:t>
            </a:r>
            <a:r>
              <a:rPr lang="de-DE" baseline="0" dirty="0" smtClean="0"/>
              <a:t> von Auflösung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911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Größere Höhe oder Auflösung an </a:t>
            </a:r>
            <a:r>
              <a:rPr lang="de-DE" dirty="0" err="1" smtClean="0"/>
              <a:t>Modellauflöung</a:t>
            </a:r>
            <a:r>
              <a:rPr lang="de-DE" dirty="0" smtClean="0"/>
              <a:t> anpassen.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06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3929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Detaillierte Statistik</a:t>
            </a:r>
          </a:p>
          <a:p>
            <a:pPr marL="0" indent="0">
              <a:buNone/>
            </a:pPr>
            <a:r>
              <a:rPr lang="de-DE" dirty="0" smtClean="0"/>
              <a:t>Abweichungen vor allem durch Änderung der Luftmasse</a:t>
            </a:r>
          </a:p>
          <a:p>
            <a:pPr marL="0" indent="0">
              <a:buNone/>
            </a:pPr>
            <a:r>
              <a:rPr lang="de-DE" dirty="0" smtClean="0"/>
              <a:t>Nicht systematisch </a:t>
            </a:r>
            <a:endParaRPr lang="de-DE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Deshalb: Mitteln wenn keine Drift </a:t>
            </a:r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Deshalb ɸ = 2%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402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Relative Feuchte – Temperatursensor am Lidar möglich wird voraussichtlich an der Chinesischen Station in NYA umgesetzt werden</a:t>
            </a:r>
          </a:p>
          <a:p>
            <a:r>
              <a:rPr lang="de-DE" dirty="0" smtClean="0"/>
              <a:t>Luftmassenherkunft – kleinsträumige</a:t>
            </a:r>
            <a:r>
              <a:rPr lang="de-DE" baseline="0" dirty="0" smtClean="0"/>
              <a:t> unterschiede Mikrometeorologische Betrachtungen</a:t>
            </a:r>
            <a:endParaRPr lang="de-DE" dirty="0" smtClean="0"/>
          </a:p>
          <a:p>
            <a:r>
              <a:rPr lang="de-DE" dirty="0" smtClean="0"/>
              <a:t>Variabilität von Wasserdampf – Wasserdampf als Klimagas Annahmen in Modellen sehr unrealistisch</a:t>
            </a:r>
          </a:p>
          <a:p>
            <a:r>
              <a:rPr lang="de-DE" dirty="0" smtClean="0"/>
              <a:t>Dauermonitoring vielleicht nicht so geeignet, aber Kalibration des Radiometers</a:t>
            </a:r>
            <a:r>
              <a:rPr lang="de-DE" baseline="0" dirty="0" smtClean="0"/>
              <a:t> (UniKöln)</a:t>
            </a:r>
            <a:endParaRPr lang="de-DE" dirty="0" smtClean="0"/>
          </a:p>
          <a:p>
            <a:r>
              <a:rPr lang="de-DE" dirty="0" smtClean="0"/>
              <a:t>Aerosoleigenschaften  - Hygroskopizität (Uni Stockholm)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99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 smtClean="0"/>
              <a:t>Einheitlicher Datensatz, der bemüht ist </a:t>
            </a:r>
            <a:r>
              <a:rPr lang="de-DE" dirty="0" err="1" smtClean="0"/>
              <a:t>Biase</a:t>
            </a:r>
            <a:r>
              <a:rPr lang="de-DE" dirty="0" smtClean="0"/>
              <a:t> zu korrigieren und mögliche</a:t>
            </a:r>
            <a:r>
              <a:rPr lang="de-DE" baseline="0" dirty="0" smtClean="0"/>
              <a:t> Messungenauigkeiten </a:t>
            </a:r>
            <a:r>
              <a:rPr lang="de-DE" baseline="0" dirty="0" err="1" smtClean="0"/>
              <a:t>höhenaufgelößt</a:t>
            </a:r>
            <a:r>
              <a:rPr lang="de-DE" baseline="0" dirty="0" smtClean="0"/>
              <a:t> darzustellen.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Bekannte Probleme: Feuchtemessung an Wolkenoberkante und sehr große Kälte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7598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KARL = </a:t>
            </a:r>
            <a:r>
              <a:rPr lang="de-DE" dirty="0" err="1" smtClean="0"/>
              <a:t>Koldewey</a:t>
            </a:r>
            <a:r>
              <a:rPr lang="de-DE" dirty="0" smtClean="0"/>
              <a:t> Aerosol Raman </a:t>
            </a:r>
            <a:r>
              <a:rPr lang="de-DE" dirty="0" err="1" smtClean="0"/>
              <a:t>Lidar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081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081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081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aseline="0" dirty="0" smtClean="0"/>
              <a:t>1. Messe nur in der Polarnacht!!</a:t>
            </a:r>
          </a:p>
          <a:p>
            <a:pPr marL="0" indent="0">
              <a:buNone/>
            </a:pPr>
            <a:r>
              <a:rPr lang="de-DE" baseline="0" dirty="0" smtClean="0"/>
              <a:t>2. Hier Beispiel sendet Licht im UV.  </a:t>
            </a:r>
            <a:r>
              <a:rPr lang="de-DE" baseline="0" dirty="0" err="1" smtClean="0"/>
              <a:t>Nm</a:t>
            </a:r>
            <a:r>
              <a:rPr lang="de-DE" baseline="0" dirty="0" smtClean="0"/>
              <a:t>! – trifft auf </a:t>
            </a:r>
            <a:r>
              <a:rPr lang="de-DE" baseline="0" dirty="0" err="1" smtClean="0"/>
              <a:t>wassermolekül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machmal</a:t>
            </a:r>
            <a:r>
              <a:rPr lang="de-DE" baseline="0" dirty="0" smtClean="0"/>
              <a:t> kehr es nicht in Ausgangstadium zurück –Wellenlänge verschiebt sich. </a:t>
            </a:r>
          </a:p>
          <a:p>
            <a:pPr marL="0" indent="0">
              <a:buNone/>
            </a:pPr>
            <a:r>
              <a:rPr lang="de-DE" baseline="0" dirty="0" smtClean="0"/>
              <a:t>3. </a:t>
            </a:r>
            <a:r>
              <a:rPr lang="de-DE" baseline="0" dirty="0" err="1" smtClean="0"/>
              <a:t>Lidar</a:t>
            </a:r>
            <a:r>
              <a:rPr lang="de-DE" baseline="0" dirty="0" smtClean="0"/>
              <a:t> auch Sensoren in Wellen länge zu der am häufigsten verschoben wird. </a:t>
            </a:r>
          </a:p>
          <a:p>
            <a:pPr marL="0" indent="0">
              <a:buNone/>
            </a:pPr>
            <a:r>
              <a:rPr lang="de-DE" baseline="0" dirty="0" smtClean="0"/>
              <a:t>4. Das: Signal über 10 Minuten und 60 m </a:t>
            </a:r>
            <a:r>
              <a:rPr lang="de-DE" baseline="0" dirty="0" err="1" smtClean="0"/>
              <a:t>Höhenbins</a:t>
            </a:r>
            <a:r>
              <a:rPr lang="de-DE" baseline="0" dirty="0" smtClean="0"/>
              <a:t> gemittelt. </a:t>
            </a:r>
          </a:p>
          <a:p>
            <a:pPr marL="0" indent="0">
              <a:buNone/>
            </a:pPr>
            <a:r>
              <a:rPr lang="de-DE" baseline="0" dirty="0" smtClean="0"/>
              <a:t>5. Gemessener Return über die Laufzeit Nach einer </a:t>
            </a:r>
            <a:r>
              <a:rPr lang="de-DE" baseline="0" dirty="0" err="1" smtClean="0"/>
              <a:t>Transmissionkorrektur</a:t>
            </a:r>
            <a:r>
              <a:rPr lang="de-DE" baseline="0" dirty="0" smtClean="0"/>
              <a:t> die bezüglich Druckunterschied und Aerosolen korrigiert und der Umrechnung von Laufzeit in Höhe = proportional zu Menge an Wassermolekülen in der Höhe</a:t>
            </a:r>
          </a:p>
          <a:p>
            <a:pPr marL="228600" indent="-228600">
              <a:buAutoNum type="arabicPeriod"/>
            </a:pPr>
            <a:endParaRPr lang="de-DE" dirty="0" smtClean="0"/>
          </a:p>
          <a:p>
            <a:pPr marL="228600" indent="-228600">
              <a:buAutoNum type="arabicPeriod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893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842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105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400" dirty="0" smtClean="0"/>
              <a:t>Das Wasserdampf</a:t>
            </a:r>
            <a:r>
              <a:rPr lang="de-DE" sz="2400" baseline="0" dirty="0" smtClean="0"/>
              <a:t> ein Wichtiges </a:t>
            </a:r>
            <a:r>
              <a:rPr lang="de-DE" sz="2400" baseline="0" dirty="0" err="1" smtClean="0"/>
              <a:t>Klimagas</a:t>
            </a:r>
            <a:r>
              <a:rPr lang="de-DE" sz="2400" baseline="0" dirty="0" smtClean="0"/>
              <a:t> ist wissen wir alle</a:t>
            </a:r>
          </a:p>
          <a:p>
            <a:r>
              <a:rPr lang="de-DE" sz="2400" baseline="0" dirty="0" smtClean="0"/>
              <a:t>Hier Temperaturerwärmung nach ERA-Interim über die letzten 2 Dekaden</a:t>
            </a:r>
            <a:endParaRPr lang="de-DE" sz="2400" dirty="0" smtClean="0"/>
          </a:p>
          <a:p>
            <a:r>
              <a:rPr lang="de-DE" sz="2400" dirty="0" smtClean="0"/>
              <a:t>Ny-</a:t>
            </a:r>
            <a:r>
              <a:rPr lang="de-DE" sz="2400" dirty="0" err="1" smtClean="0"/>
              <a:t>Alesund</a:t>
            </a:r>
            <a:r>
              <a:rPr lang="de-DE" sz="2400" dirty="0" smtClean="0"/>
              <a:t> scheint </a:t>
            </a:r>
            <a:r>
              <a:rPr lang="de-DE" sz="2400" baseline="0" dirty="0" smtClean="0"/>
              <a:t>das Zentrum der </a:t>
            </a:r>
            <a:r>
              <a:rPr lang="de-DE" sz="2400" baseline="0" dirty="0" err="1" smtClean="0"/>
              <a:t>Arctic</a:t>
            </a:r>
            <a:r>
              <a:rPr lang="de-DE" sz="2400" baseline="0" dirty="0" smtClean="0"/>
              <a:t> </a:t>
            </a:r>
            <a:r>
              <a:rPr lang="de-DE" sz="2400" baseline="0" dirty="0" err="1" smtClean="0"/>
              <a:t>Amplification</a:t>
            </a:r>
            <a:r>
              <a:rPr lang="de-DE" sz="2400" baseline="0" dirty="0" smtClean="0"/>
              <a:t> zu sein. </a:t>
            </a:r>
            <a:endParaRPr lang="de-DE" sz="2400" dirty="0" smtClean="0"/>
          </a:p>
          <a:p>
            <a:r>
              <a:rPr lang="de-DE" sz="2400" dirty="0" smtClean="0"/>
              <a:t>Dahlke</a:t>
            </a:r>
            <a:r>
              <a:rPr lang="de-DE" sz="2400" baseline="0" dirty="0" smtClean="0"/>
              <a:t> 2017 hat gezeigt das 1/3 der Erwärmung durch Advektion feuchter Luft</a:t>
            </a:r>
            <a:endParaRPr lang="de-DE" sz="2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smtClean="0"/>
              <a:t>Wasserdampf als </a:t>
            </a:r>
            <a:r>
              <a:rPr lang="de-DE" sz="2400" dirty="0" err="1" smtClean="0"/>
              <a:t>Klimagas</a:t>
            </a:r>
            <a:r>
              <a:rPr lang="de-DE" sz="2400" dirty="0" smtClean="0"/>
              <a:t> Annahmen in Modellen sehr unrealistisch –deshalb</a:t>
            </a:r>
            <a:r>
              <a:rPr lang="de-DE" sz="2400" baseline="0" dirty="0" smtClean="0"/>
              <a:t> </a:t>
            </a:r>
            <a:r>
              <a:rPr lang="de-DE" sz="2400" baseline="0" dirty="0" err="1" smtClean="0"/>
              <a:t>detailierte</a:t>
            </a:r>
            <a:r>
              <a:rPr lang="de-DE" sz="2400" baseline="0" dirty="0" smtClean="0"/>
              <a:t> Messungen nötig um Prozesse verstehen zu können. </a:t>
            </a:r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smtClean="0"/>
              <a:t> gelb 95% Signifikanz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42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Punkt für Punkt durchgehen.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42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Zeitlicher Drift?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62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 smtClean="0"/>
              <a:t>Hier sehen wir jetzt das Profil</a:t>
            </a:r>
          </a:p>
          <a:p>
            <a:pPr marL="228600" indent="-228600">
              <a:buAutoNum type="arabicPeriod"/>
            </a:pPr>
            <a:endParaRPr lang="de-DE" dirty="0" smtClean="0"/>
          </a:p>
          <a:p>
            <a:pPr marL="228600" indent="-228600">
              <a:buAutoNum type="arabicPeriod"/>
            </a:pPr>
            <a:r>
              <a:rPr lang="de-DE" dirty="0" smtClean="0"/>
              <a:t>Volumenmischungsverhältnis= </a:t>
            </a:r>
            <a:r>
              <a:rPr lang="de-DE" dirty="0" err="1" smtClean="0"/>
              <a:t>verhältnis</a:t>
            </a:r>
            <a:r>
              <a:rPr lang="de-DE" dirty="0" smtClean="0"/>
              <a:t> </a:t>
            </a:r>
            <a:r>
              <a:rPr lang="de-DE" dirty="0" err="1" smtClean="0"/>
              <a:t>volumen</a:t>
            </a:r>
            <a:r>
              <a:rPr lang="de-DE" dirty="0" smtClean="0"/>
              <a:t> Wasserdampf zu trockener Luft. </a:t>
            </a:r>
          </a:p>
          <a:p>
            <a:pPr marL="228600" indent="-228600">
              <a:buAutoNum type="arabicPeriod"/>
            </a:pPr>
            <a:r>
              <a:rPr lang="de-DE" dirty="0" smtClean="0"/>
              <a:t>N2 kann genauso gemessen</a:t>
            </a:r>
            <a:r>
              <a:rPr lang="de-DE" baseline="0" dirty="0" smtClean="0"/>
              <a:t> werden wie Wasserdampf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in dem Bereich den wir betrachten homogen verteilt -&gt; proportiona</a:t>
            </a:r>
            <a:r>
              <a:rPr lang="de-DE" baseline="0" dirty="0" smtClean="0"/>
              <a:t>l zur trockenen Luft.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1-2 Größenordnungen kleiner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746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Erinnern an Foto am Anfang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 panose="05000000000000000000" pitchFamily="2" charset="2"/>
              </a:rPr>
              <a:t> Fjord, Berge, </a:t>
            </a:r>
            <a:r>
              <a:rPr lang="de-DE" dirty="0" smtClean="0"/>
              <a:t>Heterogenität des Geländes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570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 smtClean="0"/>
              <a:t>Nur den Teil anschauen bei dem die </a:t>
            </a:r>
            <a:r>
              <a:rPr lang="de-DE" dirty="0" err="1" smtClean="0"/>
              <a:t>Lidardaten</a:t>
            </a:r>
            <a:r>
              <a:rPr lang="de-DE" baseline="0" dirty="0" smtClean="0"/>
              <a:t> sehr gut sind. Sieht sich schon sehr ähnlich</a:t>
            </a:r>
          </a:p>
          <a:p>
            <a:pPr marL="228600" indent="-228600">
              <a:buAutoNum type="arabicPeriod"/>
            </a:pPr>
            <a:r>
              <a:rPr lang="de-DE" baseline="0" dirty="0" smtClean="0"/>
              <a:t>Dann kommen noch Einschränkungen um Fehler von RS auszuschließen dazu.  </a:t>
            </a:r>
          </a:p>
          <a:p>
            <a:pPr marL="228600" indent="-228600">
              <a:buAutoNum type="arabicPeriod"/>
            </a:pPr>
            <a:endParaRPr lang="de-DE" baseline="0" dirty="0" smtClean="0"/>
          </a:p>
          <a:p>
            <a:pPr marL="228600" indent="-228600">
              <a:buAutoNum type="arabicPeriod"/>
            </a:pPr>
            <a:r>
              <a:rPr lang="de-DE" baseline="0" dirty="0" smtClean="0"/>
              <a:t>Das was überbleibt ist jetzt </a:t>
            </a:r>
            <a:r>
              <a:rPr lang="de-DE" baseline="0" dirty="0" err="1" smtClean="0"/>
              <a:t>zi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746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VMR = log-normalverteilt. – Pearson-</a:t>
            </a:r>
            <a:r>
              <a:rPr lang="de-DE" dirty="0" err="1" smtClean="0"/>
              <a:t>Korrelationkoeffizient</a:t>
            </a:r>
            <a:r>
              <a:rPr lang="de-DE" baseline="0" dirty="0" smtClean="0"/>
              <a:t> der Logarithmen</a:t>
            </a:r>
            <a:endParaRPr lang="de-DE" dirty="0" smtClean="0"/>
          </a:p>
          <a:p>
            <a:r>
              <a:rPr lang="de-DE" dirty="0" smtClean="0"/>
              <a:t>Man sieht weniger Übereinstimmung bei größerem Zeitabstand, deshalb</a:t>
            </a:r>
            <a:r>
              <a:rPr lang="de-DE" baseline="0" dirty="0" smtClean="0"/>
              <a:t> Grenzwert für Korrelation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1D0A8-7642-4297-8A79-141A8FF0F2C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06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BB576-353A-45F0-B28F-B0C68F1F18E0}" type="datetime1">
              <a:rPr lang="de-DE" smtClean="0"/>
              <a:t>07.05.2018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916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A0CA-0197-4C32-A39F-2A93CAE0FACE}" type="datetime1">
              <a:rPr lang="de-DE" smtClean="0"/>
              <a:t>07.05.2018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87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29F4-67D7-4E4C-8775-7AE043DCE6F7}" type="datetime1">
              <a:rPr lang="de-DE" smtClean="0"/>
              <a:t>07.05.2018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16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2AC15-75B5-480F-96CA-58BA749FD94E}" type="datetime1">
              <a:rPr lang="de-DE" smtClean="0"/>
              <a:t>07.05.2018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04248" y="188640"/>
            <a:ext cx="2133600" cy="365125"/>
          </a:xfrm>
        </p:spPr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72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554E-E084-4705-85C2-7E1E4C6BD55E}" type="datetime1">
              <a:rPr lang="de-DE" smtClean="0"/>
              <a:t>07.05.2018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00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70D-C2D0-43AD-82BC-A3CD6AC9BDA5}" type="datetime1">
              <a:rPr lang="de-DE" smtClean="0"/>
              <a:t>07.05.2018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93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BC07-C8D2-4D88-8783-871492EE0E24}" type="datetime1">
              <a:rPr lang="de-DE" smtClean="0"/>
              <a:t>07.05.2018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11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8AB6-1D47-4641-BBC1-C5BE99AB113E}" type="datetime1">
              <a:rPr lang="de-DE" smtClean="0"/>
              <a:t>07.05.2018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648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48BE1-37FB-4990-AC33-5DECE3D70975}" type="datetime1">
              <a:rPr lang="de-DE" smtClean="0"/>
              <a:t>07.05.2018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82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2C43-07BE-489B-BF62-B1EA306FD8A9}" type="datetime1">
              <a:rPr lang="de-DE" smtClean="0"/>
              <a:t>07.05.2018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72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81365-5995-4AAC-9E1D-BE27474ADABF}" type="datetime1">
              <a:rPr lang="de-DE" smtClean="0"/>
              <a:t>07.05.2018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78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73F8F-1B47-4767-BF86-FE58F8EF4A00}" type="datetime1">
              <a:rPr lang="de-DE" smtClean="0"/>
              <a:t>07.05.2018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F39F3-8B9C-4B40-91D5-513E1F577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10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irte\AppData\Local\Temp\DSC04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430" y="-55773"/>
            <a:ext cx="10472447" cy="697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3832" y="950863"/>
            <a:ext cx="7990656" cy="1470025"/>
          </a:xfrm>
        </p:spPr>
        <p:txBody>
          <a:bodyPr>
            <a:noAutofit/>
          </a:bodyPr>
          <a:lstStyle/>
          <a:p>
            <a:r>
              <a:rPr lang="de-DE" sz="3600" dirty="0" smtClean="0">
                <a:solidFill>
                  <a:schemeClr val="bg1"/>
                </a:solidFill>
              </a:rPr>
              <a:t>Derivation </a:t>
            </a:r>
            <a:r>
              <a:rPr lang="de-DE" sz="3600" dirty="0" err="1" smtClean="0">
                <a:solidFill>
                  <a:schemeClr val="bg1"/>
                </a:solidFill>
              </a:rPr>
              <a:t>of</a:t>
            </a:r>
            <a:r>
              <a:rPr lang="de-DE" sz="3600" dirty="0" smtClean="0">
                <a:solidFill>
                  <a:schemeClr val="bg1"/>
                </a:solidFill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</a:rPr>
              <a:t>atmospheric</a:t>
            </a:r>
            <a:r>
              <a:rPr lang="de-DE" sz="3600" dirty="0" smtClean="0">
                <a:solidFill>
                  <a:schemeClr val="bg1"/>
                </a:solidFill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</a:rPr>
              <a:t>water</a:t>
            </a:r>
            <a:r>
              <a:rPr lang="de-DE" sz="3600" dirty="0" smtClean="0">
                <a:solidFill>
                  <a:schemeClr val="bg1"/>
                </a:solidFill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</a:rPr>
              <a:t>vapour</a:t>
            </a:r>
            <a:r>
              <a:rPr lang="de-DE" sz="3600" dirty="0" smtClean="0">
                <a:solidFill>
                  <a:schemeClr val="bg1"/>
                </a:solidFill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</a:rPr>
              <a:t>above</a:t>
            </a:r>
            <a:r>
              <a:rPr lang="de-DE" sz="3600" dirty="0" smtClean="0">
                <a:solidFill>
                  <a:schemeClr val="bg1"/>
                </a:solidFill>
              </a:rPr>
              <a:t> </a:t>
            </a:r>
            <a:r>
              <a:rPr lang="de-DE" sz="3600" dirty="0" smtClean="0">
                <a:solidFill>
                  <a:schemeClr val="bg1"/>
                </a:solidFill>
              </a:rPr>
              <a:t>Ny-Ålesund </a:t>
            </a:r>
            <a:r>
              <a:rPr lang="de-DE" sz="3600" dirty="0" err="1" smtClean="0">
                <a:solidFill>
                  <a:schemeClr val="bg1"/>
                </a:solidFill>
              </a:rPr>
              <a:t>from</a:t>
            </a:r>
            <a:r>
              <a:rPr lang="de-DE" sz="3600" dirty="0" smtClean="0">
                <a:solidFill>
                  <a:schemeClr val="bg1"/>
                </a:solidFill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</a:rPr>
              <a:t>LiDAR</a:t>
            </a:r>
            <a:r>
              <a:rPr lang="de-DE" sz="3600" dirty="0" smtClean="0">
                <a:solidFill>
                  <a:schemeClr val="bg1"/>
                </a:solidFill>
              </a:rPr>
              <a:t>-Data</a:t>
            </a:r>
            <a:br>
              <a:rPr lang="de-DE" sz="3600" dirty="0" smtClean="0">
                <a:solidFill>
                  <a:schemeClr val="bg1"/>
                </a:solidFill>
              </a:rPr>
            </a:br>
            <a:r>
              <a:rPr lang="de-DE" sz="3600" dirty="0">
                <a:solidFill>
                  <a:schemeClr val="bg1"/>
                </a:solidFill>
              </a:rPr>
              <a:t/>
            </a:r>
            <a:br>
              <a:rPr lang="de-DE" sz="3600" dirty="0">
                <a:solidFill>
                  <a:schemeClr val="bg1"/>
                </a:solidFill>
              </a:rPr>
            </a:br>
            <a:r>
              <a:rPr lang="de-DE" sz="3600" dirty="0" smtClean="0">
                <a:solidFill>
                  <a:schemeClr val="bg1"/>
                </a:solidFill>
              </a:rPr>
              <a:t>Birte Kulla &amp; Christoph Ritter</a:t>
            </a:r>
            <a:br>
              <a:rPr lang="de-DE" sz="3600" dirty="0" smtClean="0">
                <a:solidFill>
                  <a:schemeClr val="bg1"/>
                </a:solidFill>
              </a:rPr>
            </a:br>
            <a:r>
              <a:rPr lang="de-DE" sz="2400" dirty="0" smtClean="0">
                <a:solidFill>
                  <a:schemeClr val="bg1"/>
                </a:solidFill>
              </a:rPr>
              <a:t>christoph.ritter@awi.de</a:t>
            </a:r>
            <a:r>
              <a:rPr lang="de-DE" sz="3600" dirty="0" smtClean="0">
                <a:solidFill>
                  <a:schemeClr val="bg1"/>
                </a:solidFill>
              </a:rPr>
              <a:t>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6355516"/>
            <a:ext cx="2990055" cy="432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596336" y="-27384"/>
            <a:ext cx="157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</a:rPr>
              <a:t>Foto: Benoit Laurent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9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836712"/>
            <a:ext cx="3928247" cy="5888434"/>
          </a:xfrm>
          <a:prstGeom prst="rect">
            <a:avLst/>
          </a:prstGeom>
        </p:spPr>
      </p:pic>
      <p:pic>
        <p:nvPicPr>
          <p:cNvPr id="6" name="Picture 22" descr="N:\lidar4\bkulla\Rplots\logPearsonpost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579" r="1336" b="1443"/>
          <a:stretch/>
        </p:blipFill>
        <p:spPr bwMode="auto">
          <a:xfrm>
            <a:off x="3276728" y="764704"/>
            <a:ext cx="5759768" cy="546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10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395536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Lidar</a:t>
            </a:r>
            <a:r>
              <a:rPr lang="de-DE" dirty="0" smtClean="0"/>
              <a:t> ↔ </a:t>
            </a:r>
            <a:r>
              <a:rPr lang="de-DE" dirty="0" err="1" smtClean="0"/>
              <a:t>sonde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in time?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779912" y="6237312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Different </a:t>
            </a:r>
            <a:r>
              <a:rPr lang="de-DE" dirty="0" err="1" smtClean="0"/>
              <a:t>days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different </a:t>
            </a:r>
            <a:r>
              <a:rPr lang="de-DE" dirty="0" err="1" smtClean="0"/>
              <a:t>meteorogical</a:t>
            </a:r>
            <a:r>
              <a:rPr lang="de-DE" dirty="0" smtClean="0"/>
              <a:t> „</a:t>
            </a:r>
            <a:r>
              <a:rPr lang="de-DE" dirty="0" err="1" smtClean="0"/>
              <a:t>stability</a:t>
            </a:r>
            <a:r>
              <a:rPr lang="de-DE" dirty="0" smtClean="0"/>
              <a:t>“ but r&gt; 0.98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21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Ways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Calibration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-95272" y="1628800"/>
                <a:ext cx="4595264" cy="3874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/>
                        </a:rPr>
                        <m:t>𝐶h</m:t>
                      </m:r>
                      <m:r>
                        <a:rPr lang="en-GB" sz="2800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/>
                            </a:rPr>
                            <m:t> </m:t>
                          </m:r>
                          <m:r>
                            <a:rPr lang="en-GB" sz="2800" i="1">
                              <a:latin typeface="Cambria Math"/>
                            </a:rPr>
                            <m:t>𝑉𝑀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𝑅𝑆</m:t>
                              </m:r>
                            </m:sub>
                          </m:sSub>
                          <m:r>
                            <a:rPr lang="en-GB" sz="28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𝑈𝑉</m:t>
                              </m:r>
                            </m:sub>
                          </m:sSub>
                          <m:r>
                            <a:rPr lang="en-GB" sz="28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GB" sz="2800" i="1">
                          <a:latin typeface="Cambria Math"/>
                        </a:rPr>
                        <m:t>      </m:t>
                      </m:r>
                    </m:oMath>
                  </m:oMathPara>
                </a14:m>
                <a:endParaRPr lang="de-DE" sz="2800" i="1" dirty="0" smtClean="0">
                  <a:latin typeface="Cambria Math"/>
                </a:endParaRPr>
              </a:p>
              <a:p>
                <a:endParaRPr lang="en-GB" sz="28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𝐶</m:t>
                      </m:r>
                      <m:r>
                        <a:rPr lang="en-GB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𝑧𝑖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GB" sz="2800" i="1">
                              <a:latin typeface="Cambria Math"/>
                            </a:rPr>
                            <m:t>𝐶</m:t>
                          </m:r>
                          <m:r>
                            <a:rPr lang="de-DE" sz="2800" b="0" i="1" smtClean="0">
                              <a:latin typeface="Cambria Math"/>
                            </a:rPr>
                            <m:t>h</m:t>
                          </m:r>
                          <m:r>
                            <a:rPr lang="de-DE" sz="2800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GB" sz="2800" i="1">
                          <a:latin typeface="Cambria Math"/>
                        </a:rPr>
                        <m:t>     </m:t>
                      </m:r>
                    </m:oMath>
                  </m:oMathPara>
                </a14:m>
                <a:endParaRPr lang="de-DE" sz="2800" i="1" dirty="0" smtClean="0">
                  <a:latin typeface="Cambria Math"/>
                </a:endParaRPr>
              </a:p>
              <a:p>
                <a:endParaRPr lang="en-GB" sz="28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/>
                        </a:rPr>
                        <m:t>𝐶𝑖𝑤𝑣</m:t>
                      </m:r>
                      <m:r>
                        <a:rPr lang="en-GB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GB" sz="2800" i="1">
                                  <a:latin typeface="Cambria Math"/>
                                </a:rPr>
                                <m:t>𝑉𝑀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/>
                                    </a:rPr>
                                    <m:t>𝑅𝑆</m:t>
                                  </m:r>
                                </m:sub>
                              </m:sSub>
                              <m:r>
                                <a:rPr lang="en-GB" sz="2800" i="1"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800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GB" sz="28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/>
                                    </a:rPr>
                                    <m:t>𝑈𝑉</m:t>
                                  </m:r>
                                </m:sub>
                              </m:sSub>
                              <m:r>
                                <a:rPr lang="en-GB" sz="2800" i="1"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800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GB" sz="28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  <m:r>
                        <a:rPr lang="en-GB" sz="28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272" y="1628800"/>
                <a:ext cx="4595264" cy="38747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3635896" y="1552412"/>
                <a:ext cx="5928878" cy="4197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/>
                          <a:ea typeface="Times New Roman"/>
                          <a:cs typeface="Arial"/>
                        </a:rPr>
                        <m:t>𝐶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  <a:ea typeface="Times New Roman"/>
                              <a:cs typeface="Arial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/>
                              <a:ea typeface="Times New Roman"/>
                              <a:cs typeface="Arial"/>
                            </a:rPr>
                            <m:t>h</m:t>
                          </m:r>
                        </m:e>
                        <m:sub>
                          <m:r>
                            <a:rPr lang="en-GB" sz="2800" i="1">
                              <a:latin typeface="Cambria Math"/>
                              <a:ea typeface="Times New Roman"/>
                              <a:cs typeface="Arial"/>
                            </a:rPr>
                            <m:t>𝑠</m:t>
                          </m:r>
                        </m:sub>
                      </m:sSub>
                      <m:r>
                        <a:rPr lang="en-GB" sz="2800" i="1">
                          <a:latin typeface="Cambria Math"/>
                          <a:ea typeface="Times New Roman"/>
                          <a:cs typeface="Arial"/>
                        </a:rPr>
                        <m:t>=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/>
                              <a:ea typeface="Calibri"/>
                              <a:cs typeface="Arial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Times New Roman"/>
                                  <a:cs typeface="Arial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Times New Roman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/>
                                      <a:ea typeface="Times New Roman"/>
                                      <a:cs typeface="Arial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/>
                                      <a:ea typeface="Times New Roman"/>
                                      <a:cs typeface="Arial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  <a:ea typeface="Times New Roman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latin typeface="Cambria Math"/>
                                      <a:ea typeface="Times New Roman"/>
                                      <a:cs typeface="Arial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/>
                                      <a:ea typeface="Times New Roman"/>
                                      <a:cs typeface="Arial"/>
                                    </a:rPr>
                                    <m:t>𝑧𝑖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/>
                                  <a:ea typeface="Times New Roman"/>
                                  <a:cs typeface="Arial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  <a:ea typeface="Times New Roman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latin typeface="Cambria Math"/>
                                      <a:ea typeface="Times New Roman"/>
                                      <a:cs typeface="Arial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/>
                                      <a:ea typeface="Times New Roman"/>
                                      <a:cs typeface="Arial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/>
                                  <a:ea typeface="Times New Roman"/>
                                  <a:cs typeface="Arial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de-DE" sz="2800" i="1">
                              <a:latin typeface="Cambria Math" panose="02040503050406030204" pitchFamily="18" charset="0"/>
                              <a:ea typeface="Times New Roman"/>
                              <a:cs typeface="Arial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Times New Roman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/>
                                  <a:ea typeface="Times New Roman"/>
                                  <a:cs typeface="Arial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/>
                                  <a:ea typeface="Times New Roman"/>
                                  <a:cs typeface="Arial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b="0" i="1" smtClean="0">
                              <a:latin typeface="Cambria Math"/>
                              <a:ea typeface="Times New Roman"/>
                              <a:cs typeface="Arial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Times New Roman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/>
                                  <a:ea typeface="Times New Roman"/>
                                  <a:cs typeface="Arial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/>
                                  <a:ea typeface="Times New Roman"/>
                                  <a:cs typeface="Arial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GB" sz="2800" i="1">
                              <a:latin typeface="Cambria Math"/>
                              <a:ea typeface="Calibri"/>
                              <a:cs typeface="Arial"/>
                            </a:rPr>
                            <m:t>𝐶</m:t>
                          </m:r>
                          <m:r>
                            <a:rPr lang="de-DE" sz="2800" b="0" i="1" smtClean="0">
                              <a:latin typeface="Cambria Math"/>
                              <a:ea typeface="Calibri"/>
                              <a:cs typeface="Arial"/>
                            </a:rPr>
                            <m:t>h</m:t>
                          </m:r>
                          <m:r>
                            <a:rPr lang="de-DE" sz="2800" b="0" i="1" smtClean="0">
                              <a:latin typeface="Cambria Math"/>
                              <a:ea typeface="Calibri"/>
                              <a:cs typeface="Arial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Calibri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/>
                                  <a:ea typeface="Calibri"/>
                                  <a:cs typeface="Arial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/>
                                  <a:ea typeface="Calibri"/>
                                  <a:cs typeface="Arial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  <a:ea typeface="Calibri"/>
                                  <a:cs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  <a:ea typeface="Calibri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0" i="1" smtClean="0">
                                      <a:latin typeface="Cambria Math"/>
                                      <a:ea typeface="Calibri"/>
                                      <a:cs typeface="Arial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/>
                                      <a:ea typeface="Calibri"/>
                                      <a:cs typeface="Aria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800" b="0" i="1" smtClean="0">
                              <a:latin typeface="Cambria Math"/>
                              <a:ea typeface="Calibri"/>
                              <a:cs typeface="Arial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sz="2800" i="1" dirty="0" smtClean="0">
                  <a:latin typeface="Cambria Math"/>
                  <a:ea typeface="Calibri"/>
                  <a:cs typeface="Aria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  </m:t>
                      </m:r>
                    </m:oMath>
                  </m:oMathPara>
                </a14:m>
                <a:endParaRPr lang="de-DE" sz="2800" i="1" dirty="0" smtClean="0">
                  <a:effectLst/>
                  <a:latin typeface="Cambria Math"/>
                  <a:ea typeface="Times New Roman"/>
                  <a:cs typeface="Aria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>
                              <a:effectLst/>
                              <a:latin typeface="Cambria Math" panose="02040503050406030204" pitchFamily="18" charset="0"/>
                              <a:ea typeface="Times New Roman"/>
                              <a:cs typeface="Arial"/>
                            </a:rPr>
                          </m:ctrlPr>
                        </m:sSubPr>
                        <m:e>
                          <m:r>
                            <a:rPr lang="en-GB" sz="2800" i="1">
                              <a:effectLst/>
                              <a:latin typeface="Cambria Math"/>
                              <a:ea typeface="Times New Roman"/>
                              <a:cs typeface="Arial"/>
                            </a:rPr>
                            <m:t>𝐶</m:t>
                          </m:r>
                        </m:e>
                        <m:sub>
                          <m:r>
                            <a:rPr lang="en-GB" sz="2800" i="1">
                              <a:effectLst/>
                              <a:latin typeface="Cambria Math"/>
                              <a:ea typeface="Times New Roman"/>
                              <a:cs typeface="Arial"/>
                            </a:rPr>
                            <m:t>𝑠</m:t>
                          </m:r>
                        </m:sub>
                      </m:sSub>
                      <m:r>
                        <a:rPr lang="en-GB" sz="2800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=</m:t>
                      </m:r>
                      <m:f>
                        <m:fPr>
                          <m:ctrlPr>
                            <a:rPr lang="de-D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/>
                              <a:cs typeface="Arial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/>
                                  <a:cs typeface="Arial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/>
                                  <a:cs typeface="Arial"/>
                                </a:rPr>
                                <m:t>𝑑𝑖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de-DE" sz="2800" i="1">
                              <a:effectLst/>
                              <a:latin typeface="Cambria Math" panose="02040503050406030204" pitchFamily="18" charset="0"/>
                              <a:ea typeface="Times New Roman"/>
                              <a:cs typeface="Arial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2800" b="0" i="1" smtClean="0">
                                  <a:effectLst/>
                                  <a:latin typeface="Cambria Math" panose="02040503050406030204" pitchFamily="18" charset="0"/>
                                  <a:ea typeface="Times New Roman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effectLst/>
                                  <a:latin typeface="Cambria Math"/>
                                  <a:ea typeface="Times New Roman"/>
                                  <a:cs typeface="Arial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sz="2800" b="0" i="1" smtClean="0">
                                  <a:effectLst/>
                                  <a:latin typeface="Cambria Math"/>
                                  <a:ea typeface="Times New Roman"/>
                                  <a:cs typeface="Arial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GB" sz="2800" i="1">
                              <a:effectLst/>
                              <a:latin typeface="Cambria Math"/>
                              <a:ea typeface="Times New Roman"/>
                              <a:cs typeface="Arial"/>
                            </a:rPr>
                            <m:t>𝐶</m:t>
                          </m:r>
                        </m:e>
                      </m:nary>
                      <m:r>
                        <a:rPr lang="en-GB" sz="2800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    </m:t>
                      </m:r>
                    </m:oMath>
                  </m:oMathPara>
                </a14:m>
                <a:endParaRPr lang="de-DE" sz="2800" i="1" dirty="0" smtClean="0">
                  <a:effectLst/>
                  <a:latin typeface="Cambria Math"/>
                  <a:ea typeface="Times New Roman"/>
                  <a:cs typeface="Arial"/>
                </a:endParaRPr>
              </a:p>
              <a:p>
                <a:endParaRPr lang="de-DE" sz="2400" i="1" dirty="0" smtClean="0">
                  <a:effectLst/>
                  <a:latin typeface="Cambria Math"/>
                  <a:ea typeface="Times New Roman"/>
                  <a:cs typeface="Aria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 </m:t>
                      </m:r>
                      <m:r>
                        <a:rPr lang="en-GB" sz="2800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𝐶𝑖𝑤</m:t>
                      </m:r>
                      <m:sSub>
                        <m:sSubPr>
                          <m:ctrlPr>
                            <a:rPr lang="de-DE" sz="2800" i="1">
                              <a:effectLst/>
                              <a:latin typeface="Cambria Math" panose="02040503050406030204" pitchFamily="18" charset="0"/>
                              <a:ea typeface="Times New Roman"/>
                              <a:cs typeface="Arial"/>
                            </a:rPr>
                          </m:ctrlPr>
                        </m:sSubPr>
                        <m:e>
                          <m:r>
                            <a:rPr lang="en-GB" sz="2800" i="1">
                              <a:effectLst/>
                              <a:latin typeface="Cambria Math"/>
                              <a:ea typeface="Times New Roman"/>
                              <a:cs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2800" i="1">
                              <a:effectLst/>
                              <a:latin typeface="Cambria Math"/>
                              <a:ea typeface="Times New Roman"/>
                              <a:cs typeface="Arial"/>
                            </a:rPr>
                            <m:t>𝑠</m:t>
                          </m:r>
                        </m:sub>
                      </m:sSub>
                      <m:r>
                        <a:rPr lang="en-GB" sz="2800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=</m:t>
                      </m:r>
                      <m:f>
                        <m:fPr>
                          <m:ctrlPr>
                            <a:rPr lang="de-D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/>
                              <a:cs typeface="Arial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/>
                                  <a:cs typeface="Arial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/>
                                  <a:cs typeface="Arial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de-DE" sz="2800" i="1">
                              <a:effectLst/>
                              <a:latin typeface="Cambria Math" panose="02040503050406030204" pitchFamily="18" charset="0"/>
                              <a:ea typeface="Times New Roman"/>
                              <a:cs typeface="Arial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2800" b="0" i="1" smtClean="0">
                                  <a:effectLst/>
                                  <a:latin typeface="Cambria Math" panose="02040503050406030204" pitchFamily="18" charset="0"/>
                                  <a:ea typeface="Times New Roman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effectLst/>
                                  <a:latin typeface="Cambria Math"/>
                                  <a:ea typeface="Times New Roman"/>
                                  <a:cs typeface="Arial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sz="2800" b="0" i="1" smtClean="0">
                                  <a:effectLst/>
                                  <a:latin typeface="Cambria Math"/>
                                  <a:ea typeface="Times New Roman"/>
                                  <a:cs typeface="Arial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GB" sz="2800" i="1">
                              <a:effectLst/>
                              <a:latin typeface="Cambria Math"/>
                              <a:ea typeface="Calibri"/>
                              <a:cs typeface="Arial"/>
                            </a:rPr>
                            <m:t>𝐶𝑖𝑤𝑣</m:t>
                          </m:r>
                        </m:e>
                      </m:nary>
                      <m:r>
                        <a:rPr lang="en-GB" sz="2800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 </m:t>
                      </m:r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552412"/>
                <a:ext cx="5928878" cy="419768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611560" y="6165304"/>
                <a:ext cx="437421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= </a:t>
                </a:r>
                <a:r>
                  <a:rPr lang="de-DE" dirty="0" err="1"/>
                  <a:t>hights</a:t>
                </a:r>
                <a:r>
                  <a:rPr lang="de-DE" dirty="0"/>
                  <a:t> </a:t>
                </a:r>
                <a:r>
                  <a:rPr lang="de-DE" dirty="0" err="1"/>
                  <a:t>chosen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calibration</a:t>
                </a:r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Times New Roman"/>
                            <a:cs typeface="Arial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Times New Roman"/>
                            <a:cs typeface="Arial"/>
                          </a:rPr>
                          <m:t>𝑑</m:t>
                        </m:r>
                      </m:e>
                      <m:sub>
                        <m:r>
                          <a:rPr lang="de-DE" i="1">
                            <a:latin typeface="Cambria Math"/>
                            <a:ea typeface="Times New Roman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= </a:t>
                </a:r>
                <a:r>
                  <a:rPr lang="de-DE" dirty="0" err="1"/>
                  <a:t>measurements</a:t>
                </a:r>
                <a:r>
                  <a:rPr lang="de-DE" dirty="0"/>
                  <a:t> </a:t>
                </a:r>
                <a:r>
                  <a:rPr lang="de-DE" dirty="0" err="1"/>
                  <a:t>chosen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calibration</a:t>
                </a:r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165304"/>
                <a:ext cx="4374211" cy="923330"/>
              </a:xfrm>
              <a:prstGeom prst="rect">
                <a:avLst/>
              </a:prstGeom>
              <a:blipFill rotWithShape="0">
                <a:blip r:embed="rId5"/>
                <a:stretch>
                  <a:fillRect t="-3289" r="-6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 6"/>
          <p:cNvSpPr/>
          <p:nvPr/>
        </p:nvSpPr>
        <p:spPr>
          <a:xfrm>
            <a:off x="3995936" y="1530645"/>
            <a:ext cx="5148064" cy="12468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0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C in 2015/2016</a:t>
            </a:r>
            <a:endParaRPr lang="de-DE" dirty="0"/>
          </a:p>
        </p:txBody>
      </p:sp>
      <p:pic>
        <p:nvPicPr>
          <p:cNvPr id="6146" name="Picture 2" descr="N:\lidar4\bkulla\Rplots\C-Date _60m_10min15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10136571" cy="316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:\lidar4\bkulla\Rplots\C-Date _60m_10min151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5" t="27274"/>
          <a:stretch/>
        </p:blipFill>
        <p:spPr bwMode="auto">
          <a:xfrm>
            <a:off x="7956376" y="5229224"/>
            <a:ext cx="971550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-36512" y="4869160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Large </a:t>
            </a:r>
            <a:r>
              <a:rPr lang="de-DE" sz="1600" dirty="0" err="1" smtClean="0"/>
              <a:t>value</a:t>
            </a:r>
            <a:r>
              <a:rPr lang="de-DE" sz="1600" dirty="0" smtClean="0"/>
              <a:t> </a:t>
            </a:r>
            <a:r>
              <a:rPr lang="de-DE" sz="1600" dirty="0" err="1" smtClean="0"/>
              <a:t>because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P: [</a:t>
            </a:r>
            <a:r>
              <a:rPr lang="de-DE" sz="1600" dirty="0" err="1" smtClean="0"/>
              <a:t>photons</a:t>
            </a:r>
            <a:r>
              <a:rPr lang="de-DE" sz="1600" dirty="0" smtClean="0"/>
              <a:t>] </a:t>
            </a:r>
            <a:endParaRPr lang="de-DE" sz="1600" dirty="0"/>
          </a:p>
        </p:txBody>
      </p:sp>
      <p:sp>
        <p:nvSpPr>
          <p:cNvPr id="6" name="Pfeil nach rechts 5"/>
          <p:cNvSpPr/>
          <p:nvPr/>
        </p:nvSpPr>
        <p:spPr>
          <a:xfrm rot="16200000">
            <a:off x="282352" y="4509120"/>
            <a:ext cx="473224" cy="216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979712" y="5013176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F13B1"/>
                </a:solidFill>
              </a:rPr>
              <a:t>C : </a:t>
            </a:r>
            <a:r>
              <a:rPr lang="de-DE" dirty="0" err="1" smtClean="0">
                <a:solidFill>
                  <a:srgbClr val="0F13B1"/>
                </a:solidFill>
              </a:rPr>
              <a:t>calibration</a:t>
            </a:r>
            <a:r>
              <a:rPr lang="de-DE" dirty="0" smtClean="0">
                <a:solidFill>
                  <a:srgbClr val="0F13B1"/>
                </a:solidFill>
              </a:rPr>
              <a:t> </a:t>
            </a:r>
            <a:r>
              <a:rPr lang="de-DE" dirty="0" err="1" smtClean="0">
                <a:solidFill>
                  <a:srgbClr val="0F13B1"/>
                </a:solidFill>
              </a:rPr>
              <a:t>of</a:t>
            </a:r>
            <a:r>
              <a:rPr lang="de-DE" dirty="0" smtClean="0">
                <a:solidFill>
                  <a:srgbClr val="0F13B1"/>
                </a:solidFill>
              </a:rPr>
              <a:t> individual </a:t>
            </a:r>
            <a:r>
              <a:rPr lang="de-DE" dirty="0" err="1" smtClean="0">
                <a:solidFill>
                  <a:srgbClr val="0F13B1"/>
                </a:solidFill>
              </a:rPr>
              <a:t>profile</a:t>
            </a:r>
            <a:r>
              <a:rPr lang="de-DE" dirty="0" smtClean="0">
                <a:solidFill>
                  <a:srgbClr val="0F13B1"/>
                </a:solidFill>
              </a:rPr>
              <a:t>   </a:t>
            </a:r>
          </a:p>
          <a:p>
            <a:r>
              <a:rPr lang="de-DE" dirty="0" err="1" smtClean="0">
                <a:solidFill>
                  <a:srgbClr val="00B0F0"/>
                </a:solidFill>
              </a:rPr>
              <a:t>Cs</a:t>
            </a:r>
            <a:r>
              <a:rPr lang="de-DE" dirty="0" smtClean="0">
                <a:solidFill>
                  <a:srgbClr val="00B0F0"/>
                </a:solidFill>
              </a:rPr>
              <a:t>: </a:t>
            </a:r>
            <a:r>
              <a:rPr lang="de-DE" dirty="0" err="1" smtClean="0">
                <a:solidFill>
                  <a:srgbClr val="00B0F0"/>
                </a:solidFill>
              </a:rPr>
              <a:t>calibration</a:t>
            </a:r>
            <a:r>
              <a:rPr lang="de-DE" dirty="0" smtClean="0">
                <a:solidFill>
                  <a:srgbClr val="00B0F0"/>
                </a:solidFill>
              </a:rPr>
              <a:t> </a:t>
            </a:r>
            <a:r>
              <a:rPr lang="de-DE" dirty="0" err="1" smtClean="0">
                <a:solidFill>
                  <a:srgbClr val="00B0F0"/>
                </a:solidFill>
              </a:rPr>
              <a:t>of</a:t>
            </a:r>
            <a:r>
              <a:rPr lang="de-DE" dirty="0" smtClean="0">
                <a:solidFill>
                  <a:srgbClr val="00B0F0"/>
                </a:solidFill>
              </a:rPr>
              <a:t> </a:t>
            </a:r>
            <a:r>
              <a:rPr lang="de-DE" dirty="0" err="1" smtClean="0">
                <a:solidFill>
                  <a:srgbClr val="00B0F0"/>
                </a:solidFill>
              </a:rPr>
              <a:t>season</a:t>
            </a:r>
            <a:r>
              <a:rPr lang="de-DE" dirty="0" smtClean="0">
                <a:solidFill>
                  <a:srgbClr val="00B0F0"/>
                </a:solidFill>
              </a:rPr>
              <a:t> (all </a:t>
            </a:r>
            <a:r>
              <a:rPr lang="de-DE" dirty="0" err="1" smtClean="0">
                <a:solidFill>
                  <a:srgbClr val="00B0F0"/>
                </a:solidFill>
              </a:rPr>
              <a:t>profiles</a:t>
            </a:r>
            <a:r>
              <a:rPr lang="de-DE" dirty="0" smtClean="0">
                <a:solidFill>
                  <a:srgbClr val="00B0F0"/>
                </a:solidFill>
              </a:rPr>
              <a:t> </a:t>
            </a:r>
            <a:r>
              <a:rPr lang="de-DE" dirty="0" err="1" smtClean="0">
                <a:solidFill>
                  <a:srgbClr val="00B0F0"/>
                </a:solidFill>
              </a:rPr>
              <a:t>equal</a:t>
            </a:r>
            <a:r>
              <a:rPr lang="de-DE" dirty="0" smtClean="0">
                <a:solidFill>
                  <a:srgbClr val="00B0F0"/>
                </a:solidFill>
              </a:rPr>
              <a:t>)  </a:t>
            </a:r>
          </a:p>
          <a:p>
            <a:r>
              <a:rPr lang="de-DE" dirty="0" err="1" smtClean="0">
                <a:solidFill>
                  <a:srgbClr val="0E91E2"/>
                </a:solidFill>
              </a:rPr>
              <a:t>Chs</a:t>
            </a:r>
            <a:r>
              <a:rPr lang="de-DE" dirty="0" smtClean="0">
                <a:solidFill>
                  <a:srgbClr val="0E91E2"/>
                </a:solidFill>
              </a:rPr>
              <a:t>: </a:t>
            </a:r>
            <a:r>
              <a:rPr lang="de-DE" dirty="0" err="1" smtClean="0">
                <a:solidFill>
                  <a:srgbClr val="0E91E2"/>
                </a:solidFill>
              </a:rPr>
              <a:t>calibration</a:t>
            </a:r>
            <a:r>
              <a:rPr lang="de-DE" dirty="0" smtClean="0">
                <a:solidFill>
                  <a:srgbClr val="0E91E2"/>
                </a:solidFill>
              </a:rPr>
              <a:t> </a:t>
            </a:r>
            <a:r>
              <a:rPr lang="de-DE" dirty="0" err="1" smtClean="0">
                <a:solidFill>
                  <a:srgbClr val="0E91E2"/>
                </a:solidFill>
              </a:rPr>
              <a:t>of</a:t>
            </a:r>
            <a:r>
              <a:rPr lang="de-DE" dirty="0" smtClean="0">
                <a:solidFill>
                  <a:srgbClr val="0E91E2"/>
                </a:solidFill>
              </a:rPr>
              <a:t> </a:t>
            </a:r>
            <a:r>
              <a:rPr lang="de-DE" dirty="0" err="1" smtClean="0">
                <a:solidFill>
                  <a:srgbClr val="0E91E2"/>
                </a:solidFill>
              </a:rPr>
              <a:t>season</a:t>
            </a:r>
            <a:r>
              <a:rPr lang="de-DE" dirty="0" smtClean="0">
                <a:solidFill>
                  <a:srgbClr val="0E91E2"/>
                </a:solidFill>
              </a:rPr>
              <a:t>, </a:t>
            </a:r>
            <a:r>
              <a:rPr lang="de-DE" dirty="0" err="1" smtClean="0">
                <a:solidFill>
                  <a:srgbClr val="0E91E2"/>
                </a:solidFill>
              </a:rPr>
              <a:t>altitude</a:t>
            </a:r>
            <a:r>
              <a:rPr lang="de-DE" dirty="0" smtClean="0">
                <a:solidFill>
                  <a:srgbClr val="0E91E2"/>
                </a:solidFill>
              </a:rPr>
              <a:t> </a:t>
            </a:r>
            <a:r>
              <a:rPr lang="de-DE" dirty="0" err="1" smtClean="0">
                <a:solidFill>
                  <a:srgbClr val="0E91E2"/>
                </a:solidFill>
              </a:rPr>
              <a:t>weighted</a:t>
            </a:r>
            <a:r>
              <a:rPr lang="de-DE" dirty="0" smtClean="0">
                <a:solidFill>
                  <a:srgbClr val="0E91E2"/>
                </a:solidFill>
              </a:rPr>
              <a:t>  </a:t>
            </a:r>
          </a:p>
          <a:p>
            <a:r>
              <a:rPr lang="de-DE" dirty="0" smtClean="0">
                <a:solidFill>
                  <a:srgbClr val="D76F19"/>
                </a:solidFill>
              </a:rPr>
              <a:t>IWV: </a:t>
            </a:r>
            <a:r>
              <a:rPr lang="de-DE" dirty="0" err="1" smtClean="0">
                <a:solidFill>
                  <a:srgbClr val="D76F19"/>
                </a:solidFill>
              </a:rPr>
              <a:t>calibration</a:t>
            </a:r>
            <a:r>
              <a:rPr lang="de-DE" dirty="0" smtClean="0">
                <a:solidFill>
                  <a:srgbClr val="D76F19"/>
                </a:solidFill>
              </a:rPr>
              <a:t> </a:t>
            </a:r>
            <a:r>
              <a:rPr lang="de-DE" dirty="0" err="1" smtClean="0">
                <a:solidFill>
                  <a:srgbClr val="D76F19"/>
                </a:solidFill>
              </a:rPr>
              <a:t>by</a:t>
            </a:r>
            <a:r>
              <a:rPr lang="de-DE" dirty="0" smtClean="0">
                <a:solidFill>
                  <a:srgbClr val="D76F19"/>
                </a:solidFill>
              </a:rPr>
              <a:t> </a:t>
            </a:r>
            <a:r>
              <a:rPr lang="de-DE" dirty="0" err="1" smtClean="0">
                <a:solidFill>
                  <a:srgbClr val="D76F19"/>
                </a:solidFill>
              </a:rPr>
              <a:t>integrated</a:t>
            </a:r>
            <a:r>
              <a:rPr lang="de-DE" dirty="0" smtClean="0">
                <a:solidFill>
                  <a:srgbClr val="D76F19"/>
                </a:solidFill>
              </a:rPr>
              <a:t> </a:t>
            </a:r>
            <a:r>
              <a:rPr lang="de-DE" dirty="0" err="1" smtClean="0">
                <a:solidFill>
                  <a:srgbClr val="D76F19"/>
                </a:solidFill>
              </a:rPr>
              <a:t>water</a:t>
            </a:r>
            <a:r>
              <a:rPr lang="de-DE" dirty="0" smtClean="0">
                <a:solidFill>
                  <a:srgbClr val="D76F19"/>
                </a:solidFill>
              </a:rPr>
              <a:t> </a:t>
            </a:r>
            <a:r>
              <a:rPr lang="de-DE" dirty="0" err="1" smtClean="0">
                <a:solidFill>
                  <a:srgbClr val="D76F19"/>
                </a:solidFill>
              </a:rPr>
              <a:t>vapour</a:t>
            </a:r>
            <a:endParaRPr lang="de-DE" dirty="0" smtClean="0">
              <a:solidFill>
                <a:srgbClr val="D76F19"/>
              </a:solidFill>
            </a:endParaRPr>
          </a:p>
          <a:p>
            <a:r>
              <a:rPr lang="de-DE" dirty="0" err="1" smtClean="0">
                <a:solidFill>
                  <a:srgbClr val="E7D709"/>
                </a:solidFill>
              </a:rPr>
              <a:t>Cs_IWV</a:t>
            </a:r>
            <a:r>
              <a:rPr lang="de-DE" dirty="0" smtClean="0">
                <a:solidFill>
                  <a:srgbClr val="E7D709"/>
                </a:solidFill>
              </a:rPr>
              <a:t>: </a:t>
            </a:r>
            <a:r>
              <a:rPr lang="de-DE" dirty="0" err="1" smtClean="0">
                <a:solidFill>
                  <a:srgbClr val="E7D709"/>
                </a:solidFill>
              </a:rPr>
              <a:t>calibration</a:t>
            </a:r>
            <a:r>
              <a:rPr lang="de-DE" dirty="0" smtClean="0">
                <a:solidFill>
                  <a:srgbClr val="E7D709"/>
                </a:solidFill>
              </a:rPr>
              <a:t> </a:t>
            </a:r>
            <a:r>
              <a:rPr lang="de-DE" dirty="0" err="1" smtClean="0">
                <a:solidFill>
                  <a:srgbClr val="E7D709"/>
                </a:solidFill>
              </a:rPr>
              <a:t>by</a:t>
            </a:r>
            <a:r>
              <a:rPr lang="de-DE" dirty="0" smtClean="0">
                <a:solidFill>
                  <a:srgbClr val="E7D709"/>
                </a:solidFill>
              </a:rPr>
              <a:t> IWV </a:t>
            </a:r>
            <a:r>
              <a:rPr lang="de-DE" dirty="0" err="1" smtClean="0">
                <a:solidFill>
                  <a:srgbClr val="E7D709"/>
                </a:solidFill>
              </a:rPr>
              <a:t>over</a:t>
            </a:r>
            <a:r>
              <a:rPr lang="de-DE" dirty="0" smtClean="0">
                <a:solidFill>
                  <a:srgbClr val="E7D709"/>
                </a:solidFill>
              </a:rPr>
              <a:t> </a:t>
            </a:r>
            <a:r>
              <a:rPr lang="de-DE" dirty="0" err="1" smtClean="0">
                <a:solidFill>
                  <a:srgbClr val="E7D709"/>
                </a:solidFill>
              </a:rPr>
              <a:t>season</a:t>
            </a:r>
            <a:endParaRPr lang="de-DE" dirty="0">
              <a:solidFill>
                <a:srgbClr val="E7D7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</a:t>
            </a:r>
            <a:endParaRPr lang="de-DE" dirty="0"/>
          </a:p>
        </p:txBody>
      </p:sp>
      <p:pic>
        <p:nvPicPr>
          <p:cNvPr id="4" name="Picture 29" descr="N:\lidar4\bkulla\Rplots\kaliprofilepost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r="76255" b="1940"/>
          <a:stretch/>
        </p:blipFill>
        <p:spPr bwMode="auto">
          <a:xfrm>
            <a:off x="3995936" y="116632"/>
            <a:ext cx="4903127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467544" y="1484784"/>
            <a:ext cx="194421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13</a:t>
            </a:fld>
            <a:endParaRPr lang="de-DE"/>
          </a:p>
        </p:txBody>
      </p:sp>
      <p:pic>
        <p:nvPicPr>
          <p:cNvPr id="8" name="Picture 2" descr="N:\lidar4\bkulla\Rplots\C-Date _60m_10min151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5" t="27274"/>
          <a:stretch/>
        </p:blipFill>
        <p:spPr bwMode="auto">
          <a:xfrm>
            <a:off x="665973" y="4221088"/>
            <a:ext cx="1368152" cy="324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7544" y="587727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Black </a:t>
            </a:r>
            <a:r>
              <a:rPr lang="de-DE" dirty="0" err="1" smtClean="0"/>
              <a:t>dashed</a:t>
            </a:r>
            <a:r>
              <a:rPr lang="de-DE" dirty="0" smtClean="0"/>
              <a:t>: </a:t>
            </a:r>
            <a:r>
              <a:rPr lang="de-DE" dirty="0" err="1" smtClean="0"/>
              <a:t>sonde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936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Variance</a:t>
            </a:r>
            <a:endParaRPr lang="de-DE" dirty="0"/>
          </a:p>
        </p:txBody>
      </p:sp>
      <p:pic>
        <p:nvPicPr>
          <p:cNvPr id="4" name="Picture 26" descr="N:\lidar4\bkulla\Rplots\C alle 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t="1187" r="489" b="6412"/>
          <a:stretch/>
        </p:blipFill>
        <p:spPr bwMode="auto">
          <a:xfrm>
            <a:off x="683568" y="1340768"/>
            <a:ext cx="7560000" cy="497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44016" y="4005064"/>
            <a:ext cx="68356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7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N:\lidar4\bkulla\Rplots\kaliprofilepost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r="76255" b="1940"/>
          <a:stretch/>
        </p:blipFill>
        <p:spPr bwMode="auto">
          <a:xfrm>
            <a:off x="4133369" y="-171400"/>
            <a:ext cx="4903127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lidar4\bkulla\Rplots\kaliprofileerror.pn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7513" r="22134" b="10503"/>
          <a:stretch/>
        </p:blipFill>
        <p:spPr bwMode="auto">
          <a:xfrm>
            <a:off x="5551496" y="620688"/>
            <a:ext cx="1684800" cy="54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701" y="4365104"/>
            <a:ext cx="4680520" cy="4525963"/>
          </a:xfrm>
        </p:spPr>
        <p:txBody>
          <a:bodyPr/>
          <a:lstStyle/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1426170"/>
          </a:xfrm>
        </p:spPr>
        <p:txBody>
          <a:bodyPr>
            <a:noAutofit/>
          </a:bodyPr>
          <a:lstStyle/>
          <a:p>
            <a:r>
              <a:rPr lang="de-DE" dirty="0" smtClean="0"/>
              <a:t>Maximum </a:t>
            </a:r>
            <a:r>
              <a:rPr lang="de-DE" dirty="0" err="1" smtClean="0"/>
              <a:t>error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339504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15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" y="5908501"/>
            <a:ext cx="90011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83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 descr="N:\lidar4\bkulla\Rplots\mperror alle 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1420" r="1689" b="9086"/>
          <a:stretch/>
        </p:blipFill>
        <p:spPr bwMode="auto">
          <a:xfrm>
            <a:off x="1043608" y="1506718"/>
            <a:ext cx="637657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Uncertainty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16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691680" y="60212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 err="1" smtClean="0"/>
              <a:t>percentage</a:t>
            </a:r>
            <a:r>
              <a:rPr lang="de-DE" dirty="0" smtClean="0"/>
              <a:t> </a:t>
            </a:r>
            <a:r>
              <a:rPr lang="de-DE" dirty="0" err="1" smtClean="0"/>
              <a:t>deviation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RS </a:t>
            </a:r>
            <a:r>
              <a:rPr lang="de-DE" dirty="0" err="1" smtClean="0"/>
              <a:t>integrated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z</a:t>
            </a:r>
            <a:r>
              <a:rPr lang="de-DE" baseline="-25000" dirty="0" err="1" smtClean="0"/>
              <a:t>i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553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17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48" y="1055317"/>
            <a:ext cx="7485903" cy="539801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1560" y="44624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/>
              <a:t>Impact </a:t>
            </a:r>
            <a:r>
              <a:rPr lang="de-DE" sz="4400" dirty="0" err="1" smtClean="0"/>
              <a:t>of</a:t>
            </a:r>
            <a:r>
              <a:rPr lang="de-DE" sz="4400" dirty="0" smtClean="0"/>
              <a:t> solar </a:t>
            </a:r>
            <a:r>
              <a:rPr lang="de-DE" sz="4400" dirty="0" err="1" smtClean="0"/>
              <a:t>elevation</a:t>
            </a:r>
            <a:r>
              <a:rPr lang="de-DE" sz="4400" dirty="0" smtClean="0"/>
              <a:t>: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25811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85439" r="1047" b="2305"/>
          <a:stretch/>
        </p:blipFill>
        <p:spPr bwMode="auto">
          <a:xfrm>
            <a:off x="-108520" y="2664178"/>
            <a:ext cx="9252000" cy="45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6" t="26307" r="1615" b="62331"/>
          <a:stretch/>
        </p:blipFill>
        <p:spPr bwMode="auto">
          <a:xfrm>
            <a:off x="758756" y="2081719"/>
            <a:ext cx="8331243" cy="422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2" t="4617" r="2325" b="89771"/>
          <a:stretch/>
        </p:blipFill>
        <p:spPr bwMode="auto">
          <a:xfrm>
            <a:off x="7668344" y="1006757"/>
            <a:ext cx="978196" cy="14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Examples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60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85439" r="1047" b="2305"/>
          <a:stretch/>
        </p:blipFill>
        <p:spPr bwMode="auto">
          <a:xfrm>
            <a:off x="-108520" y="2664178"/>
            <a:ext cx="9252000" cy="45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60885" r="565" b="27779"/>
          <a:stretch/>
        </p:blipFill>
        <p:spPr bwMode="auto">
          <a:xfrm>
            <a:off x="849269" y="2091447"/>
            <a:ext cx="8331243" cy="421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2" t="4617" r="2325" b="89771"/>
          <a:stretch/>
        </p:blipFill>
        <p:spPr bwMode="auto">
          <a:xfrm>
            <a:off x="7668344" y="1006757"/>
            <a:ext cx="978196" cy="14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Examples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56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irte\AppData\Local\Temp\DSC04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430" y="-55773"/>
            <a:ext cx="10472447" cy="697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6355516"/>
            <a:ext cx="2990055" cy="432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596336" y="-27384"/>
            <a:ext cx="157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</a:rPr>
              <a:t>Foto: Benoit Laurent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476672"/>
            <a:ext cx="7056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Scope</a:t>
            </a:r>
            <a:r>
              <a:rPr lang="de-DE" dirty="0" smtClean="0">
                <a:solidFill>
                  <a:schemeClr val="bg1"/>
                </a:solidFill>
              </a:rPr>
              <a:t>: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(</a:t>
            </a:r>
            <a:r>
              <a:rPr lang="de-DE" dirty="0" err="1" smtClean="0">
                <a:solidFill>
                  <a:schemeClr val="bg1"/>
                </a:solidFill>
              </a:rPr>
              <a:t>if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your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lidar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system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stable</a:t>
            </a:r>
            <a:r>
              <a:rPr lang="de-DE" dirty="0" smtClean="0">
                <a:solidFill>
                  <a:schemeClr val="bg1"/>
                </a:solidFill>
              </a:rPr>
              <a:t>) 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A </a:t>
            </a:r>
            <a:r>
              <a:rPr lang="de-DE" dirty="0" err="1" smtClean="0">
                <a:solidFill>
                  <a:schemeClr val="bg1"/>
                </a:solidFill>
              </a:rPr>
              <a:t>calibration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H</a:t>
            </a:r>
            <a:r>
              <a:rPr lang="de-DE" baseline="-25000" dirty="0" smtClean="0">
                <a:solidFill>
                  <a:schemeClr val="bg1"/>
                </a:solidFill>
              </a:rPr>
              <a:t>2</a:t>
            </a:r>
            <a:r>
              <a:rPr lang="de-DE" dirty="0" smtClean="0">
                <a:solidFill>
                  <a:schemeClr val="bg1"/>
                </a:solidFill>
              </a:rPr>
              <a:t>0 </a:t>
            </a:r>
            <a:r>
              <a:rPr lang="de-DE" dirty="0" err="1" smtClean="0">
                <a:solidFill>
                  <a:schemeClr val="bg1"/>
                </a:solidFill>
              </a:rPr>
              <a:t>by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sonde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best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done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over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long</a:t>
            </a:r>
            <a:r>
              <a:rPr lang="de-DE" dirty="0" smtClean="0">
                <a:solidFill>
                  <a:schemeClr val="bg1"/>
                </a:solidFill>
              </a:rPr>
              <a:t>-term (</a:t>
            </a:r>
            <a:r>
              <a:rPr lang="de-DE" dirty="0" err="1" smtClean="0">
                <a:solidFill>
                  <a:schemeClr val="bg1"/>
                </a:solidFill>
              </a:rPr>
              <a:t>seasonal</a:t>
            </a:r>
            <a:r>
              <a:rPr lang="de-DE" dirty="0" smtClean="0">
                <a:solidFill>
                  <a:schemeClr val="bg1"/>
                </a:solidFill>
              </a:rPr>
              <a:t>) </a:t>
            </a:r>
            <a:r>
              <a:rPr lang="de-DE" dirty="0" err="1" smtClean="0">
                <a:solidFill>
                  <a:schemeClr val="bg1"/>
                </a:solidFill>
              </a:rPr>
              <a:t>averages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difference</a:t>
            </a:r>
            <a:r>
              <a:rPr lang="de-DE" dirty="0" smtClean="0">
                <a:solidFill>
                  <a:schemeClr val="bg1"/>
                </a:solidFill>
              </a:rPr>
              <a:t> in </a:t>
            </a:r>
            <a:r>
              <a:rPr lang="de-DE" dirty="0" err="1" smtClean="0">
                <a:solidFill>
                  <a:schemeClr val="bg1"/>
                </a:solidFill>
              </a:rPr>
              <a:t>air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mass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largest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uncertainty</a:t>
            </a:r>
            <a:r>
              <a:rPr lang="de-DE" dirty="0" smtClean="0">
                <a:solidFill>
                  <a:schemeClr val="bg1"/>
                </a:solidFill>
              </a:rPr>
              <a:t> (all </a:t>
            </a:r>
            <a:r>
              <a:rPr lang="de-DE" dirty="0" err="1" smtClean="0">
                <a:solidFill>
                  <a:schemeClr val="bg1"/>
                </a:solidFill>
              </a:rPr>
              <a:t>random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errors</a:t>
            </a:r>
            <a:r>
              <a:rPr lang="de-DE" dirty="0" smtClean="0">
                <a:solidFill>
                  <a:schemeClr val="bg1"/>
                </a:solidFill>
              </a:rPr>
              <a:t> will </a:t>
            </a:r>
            <a:r>
              <a:rPr lang="de-DE" dirty="0" err="1" smtClean="0">
                <a:solidFill>
                  <a:schemeClr val="bg1"/>
                </a:solidFill>
              </a:rPr>
              <a:t>cancel</a:t>
            </a:r>
            <a:r>
              <a:rPr lang="de-DE" dirty="0" smtClean="0">
                <a:solidFill>
                  <a:schemeClr val="bg1"/>
                </a:solidFill>
              </a:rPr>
              <a:t> out)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83795" r="1047" b="2304"/>
          <a:stretch/>
        </p:blipFill>
        <p:spPr bwMode="auto">
          <a:xfrm>
            <a:off x="-108520" y="2052536"/>
            <a:ext cx="9252000" cy="51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2" t="4617" r="2325" b="89771"/>
          <a:stretch/>
        </p:blipFill>
        <p:spPr bwMode="auto">
          <a:xfrm>
            <a:off x="7668344" y="1006757"/>
            <a:ext cx="978196" cy="14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Examples</a:t>
            </a:r>
            <a:r>
              <a:rPr lang="de-DE" dirty="0" smtClean="0"/>
              <a:t> – Resolution </a:t>
            </a:r>
            <a:r>
              <a:rPr lang="de-DE" dirty="0" err="1" smtClean="0"/>
              <a:t>differences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20</a:t>
            </a:fld>
            <a:endParaRPr lang="de-DE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3034680" cy="604664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10 min, 60m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83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descr="N:\lidar4\bkulla\Rplots\Poster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68017" r="880" b="19646"/>
          <a:stretch/>
        </p:blipFill>
        <p:spPr bwMode="auto">
          <a:xfrm>
            <a:off x="-179488" y="508000"/>
            <a:ext cx="9360000" cy="656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2" t="4617" r="2325" b="89771"/>
          <a:stretch/>
        </p:blipFill>
        <p:spPr bwMode="auto">
          <a:xfrm>
            <a:off x="7668344" y="1006757"/>
            <a:ext cx="978196" cy="14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21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3034680" cy="60466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3</a:t>
            </a:r>
            <a:r>
              <a:rPr lang="de-DE" dirty="0" smtClean="0"/>
              <a:t>0 min, 180m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028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:\lidar4\bkulla\Rplots\Poster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t="46271" r="427" b="44075"/>
          <a:stretch/>
        </p:blipFill>
        <p:spPr bwMode="auto">
          <a:xfrm>
            <a:off x="0" y="3522133"/>
            <a:ext cx="9180000" cy="358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Results</a:t>
            </a:r>
            <a:endParaRPr lang="de-DE" dirty="0"/>
          </a:p>
        </p:txBody>
      </p:sp>
      <p:pic>
        <p:nvPicPr>
          <p:cNvPr id="8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2" t="4617" r="2325" b="89771"/>
          <a:stretch/>
        </p:blipFill>
        <p:spPr bwMode="auto">
          <a:xfrm>
            <a:off x="7668344" y="1006757"/>
            <a:ext cx="978196" cy="14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7211144" cy="4525963"/>
          </a:xfrm>
        </p:spPr>
        <p:txBody>
          <a:bodyPr/>
          <a:lstStyle/>
          <a:p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 smtClean="0"/>
          </a:p>
          <a:p>
            <a:r>
              <a:rPr lang="de-DE" dirty="0" smtClean="0"/>
              <a:t>Sun </a:t>
            </a:r>
            <a:r>
              <a:rPr lang="de-DE" dirty="0" err="1" smtClean="0"/>
              <a:t>elevations</a:t>
            </a:r>
            <a:r>
              <a:rPr lang="de-DE" dirty="0" smtClean="0"/>
              <a:t> &lt; -10° </a:t>
            </a:r>
            <a:r>
              <a:rPr lang="de-DE" dirty="0" err="1" smtClean="0"/>
              <a:t>suitable</a:t>
            </a:r>
            <a:endParaRPr lang="de-DE" dirty="0" smtClean="0"/>
          </a:p>
          <a:p>
            <a:r>
              <a:rPr lang="de-DE" dirty="0" err="1" smtClean="0"/>
              <a:t>Uncertainty</a:t>
            </a:r>
            <a:r>
              <a:rPr lang="de-DE" dirty="0" smtClean="0"/>
              <a:t> </a:t>
            </a:r>
            <a:r>
              <a:rPr lang="de-DE" dirty="0" err="1" smtClean="0"/>
              <a:t>mainly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masses</a:t>
            </a:r>
            <a:endParaRPr lang="de-DE" dirty="0" smtClean="0"/>
          </a:p>
          <a:p>
            <a:r>
              <a:rPr lang="de-DE" dirty="0" smtClean="0">
                <a:sym typeface="Wingdings" panose="05000000000000000000" pitchFamily="2" charset="2"/>
              </a:rPr>
              <a:t>Do </a:t>
            </a:r>
            <a:r>
              <a:rPr lang="de-DE" dirty="0" err="1" smtClean="0">
                <a:sym typeface="Wingdings" panose="05000000000000000000" pitchFamily="2" charset="2"/>
              </a:rPr>
              <a:t>averaging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when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is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no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drift</a:t>
            </a:r>
            <a:r>
              <a:rPr lang="de-DE" dirty="0" smtClean="0">
                <a:sym typeface="Wingdings" panose="05000000000000000000" pitchFamily="2" charset="2"/>
              </a:rPr>
              <a:t>!   ɸ = 2%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22</a:t>
            </a:fld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457200" y="1600201"/>
            <a:ext cx="303468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3</a:t>
            </a:r>
            <a:r>
              <a:rPr lang="de-DE" dirty="0" smtClean="0"/>
              <a:t> min, 8m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449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uiExpand="1" build="p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Our Lidar lighting up the milky w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94" y="1"/>
            <a:ext cx="4632518" cy="69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/>
          <p:cNvSpPr/>
          <p:nvPr/>
        </p:nvSpPr>
        <p:spPr>
          <a:xfrm rot="5400000">
            <a:off x="2476127" y="2071872"/>
            <a:ext cx="6939513" cy="279578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35"/>
          <a:stretch/>
        </p:blipFill>
        <p:spPr bwMode="auto">
          <a:xfrm rot="120000" flipH="1">
            <a:off x="6533474" y="-2863007"/>
            <a:ext cx="143251" cy="92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</a:t>
            </a:r>
            <a:endParaRPr lang="de-DE" dirty="0"/>
          </a:p>
        </p:txBody>
      </p:sp>
      <p:grpSp>
        <p:nvGrpSpPr>
          <p:cNvPr id="6" name="Gruppieren 35"/>
          <p:cNvGrpSpPr/>
          <p:nvPr/>
        </p:nvGrpSpPr>
        <p:grpSpPr>
          <a:xfrm>
            <a:off x="7043090" y="585921"/>
            <a:ext cx="405848" cy="325563"/>
            <a:chOff x="835818" y="1509040"/>
            <a:chExt cx="1217364" cy="861442"/>
          </a:xfrm>
        </p:grpSpPr>
        <p:cxnSp>
          <p:nvCxnSpPr>
            <p:cNvPr id="7" name="Gerade Verbindung 10"/>
            <p:cNvCxnSpPr>
              <a:endCxn id="12" idx="5"/>
            </p:cNvCxnSpPr>
            <p:nvPr/>
          </p:nvCxnSpPr>
          <p:spPr>
            <a:xfrm flipH="1" flipV="1">
              <a:off x="1119736" y="1814088"/>
              <a:ext cx="236226" cy="24676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pieren 28"/>
            <p:cNvGrpSpPr/>
            <p:nvPr/>
          </p:nvGrpSpPr>
          <p:grpSpPr>
            <a:xfrm>
              <a:off x="835818" y="1509040"/>
              <a:ext cx="1217364" cy="861442"/>
              <a:chOff x="1540171" y="1991494"/>
              <a:chExt cx="1217364" cy="861442"/>
            </a:xfrm>
            <a:solidFill>
              <a:srgbClr val="00B0F0"/>
            </a:solidFill>
          </p:grpSpPr>
          <p:sp>
            <p:nvSpPr>
              <p:cNvPr id="10" name="Ellipse 6"/>
              <p:cNvSpPr/>
              <p:nvPr/>
            </p:nvSpPr>
            <p:spPr>
              <a:xfrm>
                <a:off x="1808287" y="2348880"/>
                <a:ext cx="504056" cy="50405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Ellipse 7"/>
              <p:cNvSpPr/>
              <p:nvPr/>
            </p:nvSpPr>
            <p:spPr>
              <a:xfrm>
                <a:off x="2442094" y="2422697"/>
                <a:ext cx="31544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Ellipse 8"/>
              <p:cNvSpPr/>
              <p:nvPr/>
            </p:nvSpPr>
            <p:spPr>
              <a:xfrm>
                <a:off x="1540171" y="1991494"/>
                <a:ext cx="33263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9" name="Gerade Verbindung 15"/>
            <p:cNvCxnSpPr>
              <a:endCxn id="11" idx="2"/>
            </p:cNvCxnSpPr>
            <p:nvPr/>
          </p:nvCxnSpPr>
          <p:spPr>
            <a:xfrm>
              <a:off x="1391407" y="2118455"/>
              <a:ext cx="346334" cy="48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en 35"/>
          <p:cNvGrpSpPr/>
          <p:nvPr/>
        </p:nvGrpSpPr>
        <p:grpSpPr>
          <a:xfrm rot="18704499">
            <a:off x="6209814" y="198118"/>
            <a:ext cx="405848" cy="325563"/>
            <a:chOff x="835818" y="1509040"/>
            <a:chExt cx="1217364" cy="861442"/>
          </a:xfrm>
        </p:grpSpPr>
        <p:cxnSp>
          <p:nvCxnSpPr>
            <p:cNvPr id="14" name="Gerade Verbindung 10"/>
            <p:cNvCxnSpPr>
              <a:endCxn id="19" idx="5"/>
            </p:cNvCxnSpPr>
            <p:nvPr/>
          </p:nvCxnSpPr>
          <p:spPr>
            <a:xfrm flipH="1" flipV="1">
              <a:off x="1119736" y="1814088"/>
              <a:ext cx="236226" cy="24676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28"/>
            <p:cNvGrpSpPr/>
            <p:nvPr/>
          </p:nvGrpSpPr>
          <p:grpSpPr>
            <a:xfrm>
              <a:off x="835818" y="1509040"/>
              <a:ext cx="1217364" cy="861442"/>
              <a:chOff x="1540171" y="1991494"/>
              <a:chExt cx="1217364" cy="861442"/>
            </a:xfrm>
            <a:solidFill>
              <a:srgbClr val="00B0F0"/>
            </a:solidFill>
          </p:grpSpPr>
          <p:sp>
            <p:nvSpPr>
              <p:cNvPr id="17" name="Ellipse 6"/>
              <p:cNvSpPr/>
              <p:nvPr/>
            </p:nvSpPr>
            <p:spPr>
              <a:xfrm>
                <a:off x="1808287" y="2348880"/>
                <a:ext cx="504056" cy="50405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Ellipse 7"/>
              <p:cNvSpPr/>
              <p:nvPr/>
            </p:nvSpPr>
            <p:spPr>
              <a:xfrm>
                <a:off x="2442094" y="2422697"/>
                <a:ext cx="31544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Ellipse 8"/>
              <p:cNvSpPr/>
              <p:nvPr/>
            </p:nvSpPr>
            <p:spPr>
              <a:xfrm>
                <a:off x="1540171" y="1991494"/>
                <a:ext cx="33263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16" name="Gerade Verbindung 15"/>
            <p:cNvCxnSpPr>
              <a:endCxn id="18" idx="2"/>
            </p:cNvCxnSpPr>
            <p:nvPr/>
          </p:nvCxnSpPr>
          <p:spPr>
            <a:xfrm>
              <a:off x="1391407" y="2118455"/>
              <a:ext cx="346334" cy="48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en 35"/>
          <p:cNvGrpSpPr/>
          <p:nvPr/>
        </p:nvGrpSpPr>
        <p:grpSpPr>
          <a:xfrm rot="18549638">
            <a:off x="5710142" y="764882"/>
            <a:ext cx="405848" cy="325563"/>
            <a:chOff x="835818" y="1509040"/>
            <a:chExt cx="1217364" cy="861442"/>
          </a:xfrm>
        </p:grpSpPr>
        <p:cxnSp>
          <p:nvCxnSpPr>
            <p:cNvPr id="22" name="Gerade Verbindung 10"/>
            <p:cNvCxnSpPr>
              <a:endCxn id="27" idx="5"/>
            </p:cNvCxnSpPr>
            <p:nvPr/>
          </p:nvCxnSpPr>
          <p:spPr>
            <a:xfrm flipH="1" flipV="1">
              <a:off x="1119736" y="1814088"/>
              <a:ext cx="236226" cy="24676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ieren 28"/>
            <p:cNvGrpSpPr/>
            <p:nvPr/>
          </p:nvGrpSpPr>
          <p:grpSpPr>
            <a:xfrm>
              <a:off x="835818" y="1509040"/>
              <a:ext cx="1217364" cy="861442"/>
              <a:chOff x="1540171" y="1991494"/>
              <a:chExt cx="1217364" cy="861442"/>
            </a:xfrm>
            <a:solidFill>
              <a:srgbClr val="00B0F0"/>
            </a:solidFill>
          </p:grpSpPr>
          <p:sp>
            <p:nvSpPr>
              <p:cNvPr id="25" name="Ellipse 6"/>
              <p:cNvSpPr/>
              <p:nvPr/>
            </p:nvSpPr>
            <p:spPr>
              <a:xfrm>
                <a:off x="1808287" y="2348880"/>
                <a:ext cx="504056" cy="50405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Ellipse 7"/>
              <p:cNvSpPr/>
              <p:nvPr/>
            </p:nvSpPr>
            <p:spPr>
              <a:xfrm>
                <a:off x="2442094" y="2422697"/>
                <a:ext cx="31544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Ellipse 8"/>
              <p:cNvSpPr/>
              <p:nvPr/>
            </p:nvSpPr>
            <p:spPr>
              <a:xfrm>
                <a:off x="1540171" y="1991494"/>
                <a:ext cx="33263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4" name="Gerade Verbindung 15"/>
            <p:cNvCxnSpPr>
              <a:endCxn id="26" idx="2"/>
            </p:cNvCxnSpPr>
            <p:nvPr/>
          </p:nvCxnSpPr>
          <p:spPr>
            <a:xfrm>
              <a:off x="1391407" y="2118455"/>
              <a:ext cx="346334" cy="48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35"/>
          <p:cNvGrpSpPr/>
          <p:nvPr/>
        </p:nvGrpSpPr>
        <p:grpSpPr>
          <a:xfrm rot="21037394">
            <a:off x="5058178" y="398171"/>
            <a:ext cx="405848" cy="325563"/>
            <a:chOff x="835818" y="1509040"/>
            <a:chExt cx="1217364" cy="861442"/>
          </a:xfrm>
        </p:grpSpPr>
        <p:cxnSp>
          <p:nvCxnSpPr>
            <p:cNvPr id="29" name="Gerade Verbindung 10"/>
            <p:cNvCxnSpPr>
              <a:endCxn id="34" idx="5"/>
            </p:cNvCxnSpPr>
            <p:nvPr/>
          </p:nvCxnSpPr>
          <p:spPr>
            <a:xfrm flipH="1" flipV="1">
              <a:off x="1119736" y="1814088"/>
              <a:ext cx="236226" cy="24676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uppieren 28"/>
            <p:cNvGrpSpPr/>
            <p:nvPr/>
          </p:nvGrpSpPr>
          <p:grpSpPr>
            <a:xfrm>
              <a:off x="835818" y="1509040"/>
              <a:ext cx="1217364" cy="861442"/>
              <a:chOff x="1540171" y="1991494"/>
              <a:chExt cx="1217364" cy="861442"/>
            </a:xfrm>
            <a:solidFill>
              <a:srgbClr val="00B0F0"/>
            </a:solidFill>
          </p:grpSpPr>
          <p:sp>
            <p:nvSpPr>
              <p:cNvPr id="32" name="Ellipse 6"/>
              <p:cNvSpPr/>
              <p:nvPr/>
            </p:nvSpPr>
            <p:spPr>
              <a:xfrm>
                <a:off x="1808287" y="2348880"/>
                <a:ext cx="504056" cy="50405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Ellipse 7"/>
              <p:cNvSpPr/>
              <p:nvPr/>
            </p:nvSpPr>
            <p:spPr>
              <a:xfrm>
                <a:off x="2442094" y="2422697"/>
                <a:ext cx="31544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Ellipse 8"/>
              <p:cNvSpPr/>
              <p:nvPr/>
            </p:nvSpPr>
            <p:spPr>
              <a:xfrm>
                <a:off x="1540171" y="1991494"/>
                <a:ext cx="33263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31" name="Gerade Verbindung 15"/>
            <p:cNvCxnSpPr>
              <a:endCxn id="33" idx="2"/>
            </p:cNvCxnSpPr>
            <p:nvPr/>
          </p:nvCxnSpPr>
          <p:spPr>
            <a:xfrm>
              <a:off x="1391407" y="2118455"/>
              <a:ext cx="346334" cy="48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7774259" y="1967596"/>
            <a:ext cx="1272525" cy="953081"/>
            <a:chOff x="7180411" y="2886399"/>
            <a:chExt cx="1272525" cy="953081"/>
          </a:xfrm>
        </p:grpSpPr>
        <p:sp>
          <p:nvSpPr>
            <p:cNvPr id="38" name="Regular Pentagon 37"/>
            <p:cNvSpPr/>
            <p:nvPr/>
          </p:nvSpPr>
          <p:spPr>
            <a:xfrm rot="2090956">
              <a:off x="7180411" y="2886399"/>
              <a:ext cx="1272525" cy="953081"/>
            </a:xfrm>
            <a:prstGeom prst="pentagon">
              <a:avLst/>
            </a:prstGeom>
            <a:solidFill>
              <a:srgbClr val="00B0F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gular Pentagon 36"/>
            <p:cNvSpPr/>
            <p:nvPr/>
          </p:nvSpPr>
          <p:spPr>
            <a:xfrm rot="2090956">
              <a:off x="7435363" y="3008087"/>
              <a:ext cx="766672" cy="685736"/>
            </a:xfrm>
            <a:prstGeom prst="pentago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uppieren 35"/>
          <p:cNvGrpSpPr/>
          <p:nvPr/>
        </p:nvGrpSpPr>
        <p:grpSpPr>
          <a:xfrm rot="2272858">
            <a:off x="7851055" y="354571"/>
            <a:ext cx="405848" cy="325563"/>
            <a:chOff x="835818" y="1509040"/>
            <a:chExt cx="1217364" cy="861442"/>
          </a:xfrm>
        </p:grpSpPr>
        <p:cxnSp>
          <p:nvCxnSpPr>
            <p:cNvPr id="54" name="Gerade Verbindung 10"/>
            <p:cNvCxnSpPr>
              <a:endCxn id="59" idx="5"/>
            </p:cNvCxnSpPr>
            <p:nvPr/>
          </p:nvCxnSpPr>
          <p:spPr>
            <a:xfrm flipH="1" flipV="1">
              <a:off x="1119736" y="1814088"/>
              <a:ext cx="236226" cy="24676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uppieren 28"/>
            <p:cNvGrpSpPr/>
            <p:nvPr/>
          </p:nvGrpSpPr>
          <p:grpSpPr>
            <a:xfrm>
              <a:off x="835818" y="1509040"/>
              <a:ext cx="1217364" cy="861442"/>
              <a:chOff x="1540171" y="1991494"/>
              <a:chExt cx="1217364" cy="861442"/>
            </a:xfrm>
            <a:solidFill>
              <a:srgbClr val="00B0F0"/>
            </a:solidFill>
          </p:grpSpPr>
          <p:sp>
            <p:nvSpPr>
              <p:cNvPr id="57" name="Ellipse 6"/>
              <p:cNvSpPr/>
              <p:nvPr/>
            </p:nvSpPr>
            <p:spPr>
              <a:xfrm>
                <a:off x="1808287" y="2348880"/>
                <a:ext cx="504056" cy="50405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Ellipse 7"/>
              <p:cNvSpPr/>
              <p:nvPr/>
            </p:nvSpPr>
            <p:spPr>
              <a:xfrm>
                <a:off x="2442094" y="2422697"/>
                <a:ext cx="31544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Ellipse 8"/>
              <p:cNvSpPr/>
              <p:nvPr/>
            </p:nvSpPr>
            <p:spPr>
              <a:xfrm>
                <a:off x="1540171" y="1991494"/>
                <a:ext cx="33263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56" name="Gerade Verbindung 15"/>
            <p:cNvCxnSpPr>
              <a:endCxn id="58" idx="2"/>
            </p:cNvCxnSpPr>
            <p:nvPr/>
          </p:nvCxnSpPr>
          <p:spPr>
            <a:xfrm>
              <a:off x="1391407" y="2118455"/>
              <a:ext cx="346334" cy="48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 rot="756587">
            <a:off x="4907954" y="987955"/>
            <a:ext cx="3529105" cy="1488627"/>
            <a:chOff x="5049552" y="376123"/>
            <a:chExt cx="3529105" cy="1488627"/>
          </a:xfrm>
        </p:grpSpPr>
        <p:grpSp>
          <p:nvGrpSpPr>
            <p:cNvPr id="83" name="Group 82"/>
            <p:cNvGrpSpPr/>
            <p:nvPr/>
          </p:nvGrpSpPr>
          <p:grpSpPr>
            <a:xfrm>
              <a:off x="5049552" y="497868"/>
              <a:ext cx="2857942" cy="1366882"/>
              <a:chOff x="5049552" y="497868"/>
              <a:chExt cx="2857942" cy="1366882"/>
            </a:xfrm>
          </p:grpSpPr>
          <p:grpSp>
            <p:nvGrpSpPr>
              <p:cNvPr id="46" name="Gruppieren 35"/>
              <p:cNvGrpSpPr/>
              <p:nvPr/>
            </p:nvGrpSpPr>
            <p:grpSpPr>
              <a:xfrm rot="10401611">
                <a:off x="5049552" y="1409186"/>
                <a:ext cx="405848" cy="325563"/>
                <a:chOff x="835818" y="1509040"/>
                <a:chExt cx="1217364" cy="861442"/>
              </a:xfrm>
            </p:grpSpPr>
            <p:cxnSp>
              <p:nvCxnSpPr>
                <p:cNvPr id="47" name="Gerade Verbindung 10"/>
                <p:cNvCxnSpPr>
                  <a:endCxn id="52" idx="5"/>
                </p:cNvCxnSpPr>
                <p:nvPr/>
              </p:nvCxnSpPr>
              <p:spPr>
                <a:xfrm flipH="1" flipV="1">
                  <a:off x="1119736" y="1814088"/>
                  <a:ext cx="236226" cy="24676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" name="Gruppieren 28"/>
                <p:cNvGrpSpPr/>
                <p:nvPr/>
              </p:nvGrpSpPr>
              <p:grpSpPr>
                <a:xfrm>
                  <a:off x="835818" y="1509040"/>
                  <a:ext cx="1217364" cy="861442"/>
                  <a:chOff x="1540171" y="1991494"/>
                  <a:chExt cx="1217364" cy="861442"/>
                </a:xfrm>
                <a:solidFill>
                  <a:srgbClr val="00B0F0"/>
                </a:solidFill>
              </p:grpSpPr>
              <p:sp>
                <p:nvSpPr>
                  <p:cNvPr id="50" name="Ellipse 6"/>
                  <p:cNvSpPr/>
                  <p:nvPr/>
                </p:nvSpPr>
                <p:spPr>
                  <a:xfrm>
                    <a:off x="1808287" y="2348880"/>
                    <a:ext cx="504056" cy="50405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1" name="Ellipse 7"/>
                  <p:cNvSpPr/>
                  <p:nvPr/>
                </p:nvSpPr>
                <p:spPr>
                  <a:xfrm>
                    <a:off x="2442094" y="2422697"/>
                    <a:ext cx="315441" cy="35738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2" name="Ellipse 8"/>
                  <p:cNvSpPr/>
                  <p:nvPr/>
                </p:nvSpPr>
                <p:spPr>
                  <a:xfrm>
                    <a:off x="1540171" y="1991494"/>
                    <a:ext cx="332631" cy="35738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49" name="Gerade Verbindung 15"/>
                <p:cNvCxnSpPr>
                  <a:endCxn id="51" idx="2"/>
                </p:cNvCxnSpPr>
                <p:nvPr/>
              </p:nvCxnSpPr>
              <p:spPr>
                <a:xfrm>
                  <a:off x="1391407" y="2118455"/>
                  <a:ext cx="346334" cy="481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uppieren 35"/>
              <p:cNvGrpSpPr/>
              <p:nvPr/>
            </p:nvGrpSpPr>
            <p:grpSpPr>
              <a:xfrm rot="14156725">
                <a:off x="7541789" y="1499044"/>
                <a:ext cx="405848" cy="325563"/>
                <a:chOff x="835818" y="1509040"/>
                <a:chExt cx="1217364" cy="861442"/>
              </a:xfrm>
            </p:grpSpPr>
            <p:cxnSp>
              <p:nvCxnSpPr>
                <p:cNvPr id="61" name="Gerade Verbindung 10"/>
                <p:cNvCxnSpPr>
                  <a:endCxn id="66" idx="5"/>
                </p:cNvCxnSpPr>
                <p:nvPr/>
              </p:nvCxnSpPr>
              <p:spPr>
                <a:xfrm flipH="1" flipV="1">
                  <a:off x="1119736" y="1814088"/>
                  <a:ext cx="236226" cy="24676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" name="Gruppieren 28"/>
                <p:cNvGrpSpPr/>
                <p:nvPr/>
              </p:nvGrpSpPr>
              <p:grpSpPr>
                <a:xfrm>
                  <a:off x="835818" y="1509040"/>
                  <a:ext cx="1217364" cy="861442"/>
                  <a:chOff x="1540171" y="1991494"/>
                  <a:chExt cx="1217364" cy="861442"/>
                </a:xfrm>
                <a:solidFill>
                  <a:srgbClr val="00B0F0"/>
                </a:solidFill>
              </p:grpSpPr>
              <p:sp>
                <p:nvSpPr>
                  <p:cNvPr id="64" name="Ellipse 6"/>
                  <p:cNvSpPr/>
                  <p:nvPr/>
                </p:nvSpPr>
                <p:spPr>
                  <a:xfrm>
                    <a:off x="1808287" y="2348880"/>
                    <a:ext cx="504056" cy="50405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5" name="Ellipse 7"/>
                  <p:cNvSpPr/>
                  <p:nvPr/>
                </p:nvSpPr>
                <p:spPr>
                  <a:xfrm>
                    <a:off x="2442094" y="2422697"/>
                    <a:ext cx="315441" cy="35738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6" name="Ellipse 8"/>
                  <p:cNvSpPr/>
                  <p:nvPr/>
                </p:nvSpPr>
                <p:spPr>
                  <a:xfrm>
                    <a:off x="1540171" y="1991494"/>
                    <a:ext cx="332631" cy="35738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63" name="Gerade Verbindung 15"/>
                <p:cNvCxnSpPr>
                  <a:endCxn id="65" idx="2"/>
                </p:cNvCxnSpPr>
                <p:nvPr/>
              </p:nvCxnSpPr>
              <p:spPr>
                <a:xfrm>
                  <a:off x="1391407" y="2118455"/>
                  <a:ext cx="346334" cy="481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uppieren 35"/>
              <p:cNvGrpSpPr/>
              <p:nvPr/>
            </p:nvGrpSpPr>
            <p:grpSpPr>
              <a:xfrm rot="11688225">
                <a:off x="5894755" y="1410265"/>
                <a:ext cx="405848" cy="325563"/>
                <a:chOff x="835818" y="1509040"/>
                <a:chExt cx="1217364" cy="861442"/>
              </a:xfrm>
            </p:grpSpPr>
            <p:cxnSp>
              <p:nvCxnSpPr>
                <p:cNvPr id="68" name="Gerade Verbindung 10"/>
                <p:cNvCxnSpPr>
                  <a:endCxn id="73" idx="5"/>
                </p:cNvCxnSpPr>
                <p:nvPr/>
              </p:nvCxnSpPr>
              <p:spPr>
                <a:xfrm flipH="1" flipV="1">
                  <a:off x="1119736" y="1814088"/>
                  <a:ext cx="236226" cy="24676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uppieren 28"/>
                <p:cNvGrpSpPr/>
                <p:nvPr/>
              </p:nvGrpSpPr>
              <p:grpSpPr>
                <a:xfrm>
                  <a:off x="835818" y="1509040"/>
                  <a:ext cx="1217364" cy="861442"/>
                  <a:chOff x="1540171" y="1991494"/>
                  <a:chExt cx="1217364" cy="861442"/>
                </a:xfrm>
                <a:solidFill>
                  <a:srgbClr val="00B0F0"/>
                </a:solidFill>
              </p:grpSpPr>
              <p:sp>
                <p:nvSpPr>
                  <p:cNvPr id="71" name="Ellipse 6"/>
                  <p:cNvSpPr/>
                  <p:nvPr/>
                </p:nvSpPr>
                <p:spPr>
                  <a:xfrm>
                    <a:off x="1808287" y="2348880"/>
                    <a:ext cx="504056" cy="50405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2" name="Ellipse 7"/>
                  <p:cNvSpPr/>
                  <p:nvPr/>
                </p:nvSpPr>
                <p:spPr>
                  <a:xfrm>
                    <a:off x="2442094" y="2422697"/>
                    <a:ext cx="315441" cy="35738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3" name="Ellipse 8"/>
                  <p:cNvSpPr/>
                  <p:nvPr/>
                </p:nvSpPr>
                <p:spPr>
                  <a:xfrm>
                    <a:off x="1540171" y="1991494"/>
                    <a:ext cx="332631" cy="35738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70" name="Gerade Verbindung 15"/>
                <p:cNvCxnSpPr>
                  <a:endCxn id="72" idx="2"/>
                </p:cNvCxnSpPr>
                <p:nvPr/>
              </p:nvCxnSpPr>
              <p:spPr>
                <a:xfrm>
                  <a:off x="1391407" y="2118455"/>
                  <a:ext cx="346334" cy="481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ieren 35"/>
              <p:cNvGrpSpPr/>
              <p:nvPr/>
            </p:nvGrpSpPr>
            <p:grpSpPr>
              <a:xfrm rot="11463183">
                <a:off x="6950127" y="497868"/>
                <a:ext cx="405848" cy="325563"/>
                <a:chOff x="835818" y="1509040"/>
                <a:chExt cx="1217364" cy="861442"/>
              </a:xfrm>
            </p:grpSpPr>
            <p:cxnSp>
              <p:nvCxnSpPr>
                <p:cNvPr id="75" name="Gerade Verbindung 10"/>
                <p:cNvCxnSpPr>
                  <a:endCxn id="80" idx="5"/>
                </p:cNvCxnSpPr>
                <p:nvPr/>
              </p:nvCxnSpPr>
              <p:spPr>
                <a:xfrm flipH="1" flipV="1">
                  <a:off x="1119736" y="1814088"/>
                  <a:ext cx="236226" cy="24676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6" name="Gruppieren 28"/>
                <p:cNvGrpSpPr/>
                <p:nvPr/>
              </p:nvGrpSpPr>
              <p:grpSpPr>
                <a:xfrm>
                  <a:off x="835818" y="1509040"/>
                  <a:ext cx="1217364" cy="861442"/>
                  <a:chOff x="1540171" y="1991494"/>
                  <a:chExt cx="1217364" cy="861442"/>
                </a:xfrm>
                <a:solidFill>
                  <a:srgbClr val="00B0F0"/>
                </a:solidFill>
              </p:grpSpPr>
              <p:sp>
                <p:nvSpPr>
                  <p:cNvPr id="78" name="Ellipse 6"/>
                  <p:cNvSpPr/>
                  <p:nvPr/>
                </p:nvSpPr>
                <p:spPr>
                  <a:xfrm>
                    <a:off x="1808287" y="2348880"/>
                    <a:ext cx="504056" cy="50405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9" name="Ellipse 7"/>
                  <p:cNvSpPr/>
                  <p:nvPr/>
                </p:nvSpPr>
                <p:spPr>
                  <a:xfrm>
                    <a:off x="2442094" y="2422697"/>
                    <a:ext cx="315441" cy="35738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0" name="Ellipse 8"/>
                  <p:cNvSpPr/>
                  <p:nvPr/>
                </p:nvSpPr>
                <p:spPr>
                  <a:xfrm>
                    <a:off x="1540171" y="1991494"/>
                    <a:ext cx="332631" cy="357386"/>
                  </a:xfrm>
                  <a:prstGeom prst="ellipse">
                    <a:avLst/>
                  </a:prstGeom>
                  <a:grp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77" name="Gerade Verbindung 15"/>
                <p:cNvCxnSpPr>
                  <a:endCxn id="79" idx="2"/>
                </p:cNvCxnSpPr>
                <p:nvPr/>
              </p:nvCxnSpPr>
              <p:spPr>
                <a:xfrm>
                  <a:off x="1391407" y="2118455"/>
                  <a:ext cx="346334" cy="481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4" name="Gruppieren 35"/>
            <p:cNvGrpSpPr/>
            <p:nvPr/>
          </p:nvGrpSpPr>
          <p:grpSpPr>
            <a:xfrm rot="12251413">
              <a:off x="8172809" y="376123"/>
              <a:ext cx="405848" cy="325563"/>
              <a:chOff x="835818" y="1509040"/>
              <a:chExt cx="1217364" cy="861442"/>
            </a:xfrm>
          </p:grpSpPr>
          <p:cxnSp>
            <p:nvCxnSpPr>
              <p:cNvPr id="85" name="Gerade Verbindung 10"/>
              <p:cNvCxnSpPr>
                <a:endCxn id="90" idx="5"/>
              </p:cNvCxnSpPr>
              <p:nvPr/>
            </p:nvCxnSpPr>
            <p:spPr>
              <a:xfrm flipH="1" flipV="1">
                <a:off x="1119736" y="1814088"/>
                <a:ext cx="236226" cy="24676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uppieren 28"/>
              <p:cNvGrpSpPr/>
              <p:nvPr/>
            </p:nvGrpSpPr>
            <p:grpSpPr>
              <a:xfrm>
                <a:off x="835818" y="1509040"/>
                <a:ext cx="1217364" cy="861442"/>
                <a:chOff x="1540171" y="1991494"/>
                <a:chExt cx="1217364" cy="861442"/>
              </a:xfrm>
              <a:solidFill>
                <a:srgbClr val="00B0F0"/>
              </a:solidFill>
            </p:grpSpPr>
            <p:sp>
              <p:nvSpPr>
                <p:cNvPr id="88" name="Ellipse 6"/>
                <p:cNvSpPr/>
                <p:nvPr/>
              </p:nvSpPr>
              <p:spPr>
                <a:xfrm>
                  <a:off x="1808287" y="2348880"/>
                  <a:ext cx="504056" cy="504056"/>
                </a:xfrm>
                <a:prstGeom prst="ellipse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9" name="Ellipse 7"/>
                <p:cNvSpPr/>
                <p:nvPr/>
              </p:nvSpPr>
              <p:spPr>
                <a:xfrm>
                  <a:off x="2442094" y="2422697"/>
                  <a:ext cx="315441" cy="357386"/>
                </a:xfrm>
                <a:prstGeom prst="ellipse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0" name="Ellipse 8"/>
                <p:cNvSpPr/>
                <p:nvPr/>
              </p:nvSpPr>
              <p:spPr>
                <a:xfrm>
                  <a:off x="1540171" y="1991494"/>
                  <a:ext cx="332631" cy="357386"/>
                </a:xfrm>
                <a:prstGeom prst="ellipse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87" name="Gerade Verbindung 15"/>
              <p:cNvCxnSpPr>
                <a:endCxn id="89" idx="2"/>
              </p:cNvCxnSpPr>
              <p:nvPr/>
            </p:nvCxnSpPr>
            <p:spPr>
              <a:xfrm>
                <a:off x="1391407" y="2118455"/>
                <a:ext cx="346334" cy="48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Right Arrow 34"/>
          <p:cNvSpPr/>
          <p:nvPr/>
        </p:nvSpPr>
        <p:spPr>
          <a:xfrm>
            <a:off x="4547992" y="2348062"/>
            <a:ext cx="3923237" cy="2592288"/>
          </a:xfrm>
          <a:prstGeom prst="rightArrow">
            <a:avLst/>
          </a:pr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925144"/>
          </a:xfrm>
        </p:spPr>
        <p:txBody>
          <a:bodyPr>
            <a:normAutofit lnSpcReduction="10000"/>
          </a:bodyPr>
          <a:lstStyle/>
          <a:p>
            <a:r>
              <a:rPr lang="de-DE" dirty="0" err="1" smtClean="0"/>
              <a:t>February</a:t>
            </a:r>
            <a:r>
              <a:rPr lang="de-DE" dirty="0" smtClean="0"/>
              <a:t>/ March 2018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Campaign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  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more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data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vapour</a:t>
            </a:r>
            <a:r>
              <a:rPr lang="de-DE" dirty="0" smtClean="0"/>
              <a:t> </a:t>
            </a:r>
            <a:r>
              <a:rPr lang="de-DE" dirty="0" err="1" smtClean="0"/>
              <a:t>variability</a:t>
            </a:r>
            <a:endParaRPr lang="de-DE" dirty="0"/>
          </a:p>
          <a:p>
            <a:r>
              <a:rPr lang="de-DE" dirty="0" smtClean="0"/>
              <a:t>Air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origins</a:t>
            </a:r>
            <a:endParaRPr lang="de-DE" dirty="0"/>
          </a:p>
          <a:p>
            <a:r>
              <a:rPr lang="de-DE" dirty="0" smtClean="0"/>
              <a:t>Radiometer </a:t>
            </a:r>
            <a:r>
              <a:rPr lang="de-DE" dirty="0" err="1" smtClean="0"/>
              <a:t>calibration</a:t>
            </a:r>
            <a:r>
              <a:rPr lang="de-DE" dirty="0" smtClean="0"/>
              <a:t> </a:t>
            </a:r>
          </a:p>
          <a:p>
            <a:r>
              <a:rPr lang="de-DE" dirty="0" smtClean="0"/>
              <a:t>Aerosol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</a:t>
            </a:r>
            <a:r>
              <a:rPr lang="de-DE" dirty="0" err="1" smtClean="0"/>
              <a:t>hygroscopicity</a:t>
            </a:r>
            <a:endParaRPr lang="de-DE" dirty="0"/>
          </a:p>
        </p:txBody>
      </p:sp>
      <p:sp>
        <p:nvSpPr>
          <p:cNvPr id="36" name="Textfeld 35"/>
          <p:cNvSpPr txBox="1"/>
          <p:nvPr/>
        </p:nvSpPr>
        <p:spPr>
          <a:xfrm>
            <a:off x="6464499" y="6612384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Rodolphe </a:t>
            </a:r>
            <a:r>
              <a:rPr lang="de-DE" sz="1200" dirty="0" err="1" smtClean="0">
                <a:solidFill>
                  <a:schemeClr val="bg1"/>
                </a:solidFill>
              </a:rPr>
              <a:t>Merceron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rte\Pictures\Spitzbergen2018\IMG_20180310_132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26" y="-4288877"/>
            <a:ext cx="9784852" cy="1304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owa.awi.de/owa/attachment.ashx?id=RgAAAADF%2flUKktQ%2fRbN%2bH4S2HsAxBwAaKH%2fkZ8IqR6qzhNZWgHjSAAAAPgk4AAAaKH%2fkZ8IqR6qzhNZWgHjSAABIjIPpAAAJ&amp;attcnt=1&amp;attid0=BAAAAAAA&amp;attcid0=103DD5D3-DE29-4AFA-85DB-1E7FA458F835%40unis.no"/>
          <p:cNvSpPr>
            <a:spLocks noChangeAspect="1" noChangeArrowheads="1"/>
          </p:cNvSpPr>
          <p:nvPr/>
        </p:nvSpPr>
        <p:spPr bwMode="auto">
          <a:xfrm>
            <a:off x="155575" y="-2986088"/>
            <a:ext cx="9324975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https://owa.awi.de/owa/attachment.ashx?id=RgAAAADF%2flUKktQ%2fRbN%2bH4S2HsAxBwAaKH%2fkZ8IqR6qzhNZWgHjSAAAAPgk4AAAaKH%2fkZ8IqR6qzhNZWgHjSAABIjIPpAAAJ&amp;attcnt=1&amp;attid0=BAAAAAAA&amp;attcid0=103DD5D3-DE29-4AFA-85DB-1E7FA458F835%40unis.no"/>
          <p:cNvSpPr>
            <a:spLocks noChangeAspect="1" noChangeArrowheads="1"/>
          </p:cNvSpPr>
          <p:nvPr/>
        </p:nvSpPr>
        <p:spPr bwMode="auto">
          <a:xfrm>
            <a:off x="307975" y="-2833688"/>
            <a:ext cx="9324975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6" descr="https://owa.awi.de/owa/attachment.ashx?id=RgAAAADF%2flUKktQ%2fRbN%2bH4S2HsAxBwAaKH%2fkZ8IqR6qzhNZWgHjSAAAAPgk4AAAaKH%2fkZ8IqR6qzhNZWgHjSAABIjIPpAAAJ&amp;attcnt=1&amp;attid0=BAAAAAAA&amp;attcid0=103DD5D3-DE29-4AFA-85DB-1E7FA458F835%40unis.no"/>
          <p:cNvSpPr>
            <a:spLocks noChangeAspect="1" noChangeArrowheads="1"/>
          </p:cNvSpPr>
          <p:nvPr/>
        </p:nvSpPr>
        <p:spPr bwMode="auto">
          <a:xfrm>
            <a:off x="460375" y="-2681288"/>
            <a:ext cx="9324975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24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609600" y="3284984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Bereitstellung der Rohdaten: Christoph Ritter, AWI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Abbildung Erwärmung im meteorologischen </a:t>
            </a:r>
            <a:r>
              <a:rPr lang="de-DE" dirty="0" smtClean="0">
                <a:solidFill>
                  <a:schemeClr val="bg1"/>
                </a:solidFill>
              </a:rPr>
              <a:t>Winter, Folie 2:                  </a:t>
            </a:r>
            <a:r>
              <a:rPr lang="de-DE" dirty="0">
                <a:solidFill>
                  <a:schemeClr val="bg1"/>
                </a:solidFill>
              </a:rPr>
              <a:t>DAHLKE &amp; MATURILLI (2017): </a:t>
            </a:r>
            <a:r>
              <a:rPr lang="en-US" dirty="0">
                <a:solidFill>
                  <a:schemeClr val="bg1"/>
                </a:solidFill>
              </a:rPr>
              <a:t>Contribution of Atmospheric Advection to the Amplified Winter Warming in the Arctic North Atlantic Region, </a:t>
            </a:r>
            <a:r>
              <a:rPr lang="en-US" dirty="0" smtClean="0">
                <a:solidFill>
                  <a:schemeClr val="bg1"/>
                </a:solidFill>
              </a:rPr>
              <a:t>Advances in Meteorology, </a:t>
            </a:r>
            <a:r>
              <a:rPr lang="en-US" dirty="0" err="1">
                <a:solidFill>
                  <a:schemeClr val="bg1"/>
                </a:solidFill>
              </a:rPr>
              <a:t>doi</a:t>
            </a:r>
            <a:r>
              <a:rPr lang="en-US" dirty="0">
                <a:solidFill>
                  <a:schemeClr val="bg1"/>
                </a:solidFill>
              </a:rPr>
              <a:t>: 10.1155/2017/4928620</a:t>
            </a:r>
            <a:r>
              <a:rPr lang="de-DE" dirty="0">
                <a:solidFill>
                  <a:schemeClr val="bg1"/>
                </a:solidFill>
              </a:rPr>
              <a:t>  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Hintergrundfoto Folie 1: Benoit Laurent (AWI) 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Hintergrundfoto Folie 14f: Christoph Ritter (AWI)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Hintergrundfoto Folie 2ff und 31: Rodolphe </a:t>
            </a:r>
            <a:r>
              <a:rPr lang="de-DE" dirty="0" err="1" smtClean="0">
                <a:solidFill>
                  <a:schemeClr val="bg1"/>
                </a:solidFill>
              </a:rPr>
              <a:t>Merceron</a:t>
            </a:r>
            <a:r>
              <a:rPr lang="de-DE" dirty="0" smtClean="0">
                <a:solidFill>
                  <a:schemeClr val="bg1"/>
                </a:solidFill>
              </a:rPr>
              <a:t> (IPEV, </a:t>
            </a:r>
            <a:r>
              <a:rPr lang="de-DE" dirty="0" err="1" smtClean="0">
                <a:solidFill>
                  <a:schemeClr val="bg1"/>
                </a:solidFill>
              </a:rPr>
              <a:t>Arctic</a:t>
            </a:r>
            <a:r>
              <a:rPr lang="de-DE" dirty="0" smtClean="0">
                <a:solidFill>
                  <a:schemeClr val="bg1"/>
                </a:solidFill>
              </a:rPr>
              <a:t> Daily)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Quellen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16" descr="N:\lidar4\bkulla\Rplots\Poster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2436" r="1045" b="671"/>
          <a:stretch/>
        </p:blipFill>
        <p:spPr bwMode="auto">
          <a:xfrm>
            <a:off x="-252536" y="-174931"/>
            <a:ext cx="9252000" cy="3600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00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Radiosonde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GRUAN </a:t>
            </a:r>
          </a:p>
          <a:p>
            <a:r>
              <a:rPr lang="de-DE" dirty="0" smtClean="0"/>
              <a:t>Wolken </a:t>
            </a:r>
          </a:p>
          <a:p>
            <a:r>
              <a:rPr lang="de-DE" dirty="0" smtClean="0"/>
              <a:t>Kälte</a:t>
            </a:r>
          </a:p>
          <a:p>
            <a:endParaRPr lang="de-DE" dirty="0"/>
          </a:p>
        </p:txBody>
      </p:sp>
      <p:pic>
        <p:nvPicPr>
          <p:cNvPr id="4099" name="Picture 3" descr="N:\lidar4\bkulla\Rplots\poster_error_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7394"/>
            <a:ext cx="6264696" cy="526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ur Lidar lighting up the milky w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0"/>
          <a:stretch/>
        </p:blipFill>
        <p:spPr bwMode="auto">
          <a:xfrm>
            <a:off x="-1224136" y="-1097280"/>
            <a:ext cx="10404648" cy="88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" name="Gruppieren 9216"/>
          <p:cNvGrpSpPr/>
          <p:nvPr/>
        </p:nvGrpSpPr>
        <p:grpSpPr>
          <a:xfrm>
            <a:off x="323528" y="4111966"/>
            <a:ext cx="3972364" cy="2853230"/>
            <a:chOff x="323528" y="4111966"/>
            <a:chExt cx="3972364" cy="2853230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323528" y="4462024"/>
              <a:ext cx="3972364" cy="2503172"/>
              <a:chOff x="323528" y="4462024"/>
              <a:chExt cx="3972364" cy="2503172"/>
            </a:xfrm>
          </p:grpSpPr>
          <p:sp>
            <p:nvSpPr>
              <p:cNvPr id="40" name="Rechteck 39"/>
              <p:cNvSpPr/>
              <p:nvPr/>
            </p:nvSpPr>
            <p:spPr>
              <a:xfrm>
                <a:off x="485665" y="5223893"/>
                <a:ext cx="3648089" cy="1741303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500" y="5570229"/>
                <a:ext cx="1796285" cy="1347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Trapezoid 40"/>
              <p:cNvSpPr/>
              <p:nvPr/>
            </p:nvSpPr>
            <p:spPr>
              <a:xfrm>
                <a:off x="323528" y="4581128"/>
                <a:ext cx="3972364" cy="1081201"/>
              </a:xfrm>
              <a:prstGeom prst="trapezoid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2843808" y="6493066"/>
                <a:ext cx="1021020" cy="25317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4" name="Gerade Verbindung 43"/>
              <p:cNvCxnSpPr/>
              <p:nvPr/>
            </p:nvCxnSpPr>
            <p:spPr>
              <a:xfrm>
                <a:off x="2309710" y="6746240"/>
                <a:ext cx="68741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hteck 100"/>
              <p:cNvSpPr/>
              <p:nvPr/>
            </p:nvSpPr>
            <p:spPr>
              <a:xfrm flipV="1">
                <a:off x="1013824" y="4607398"/>
                <a:ext cx="2249124" cy="614385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Trapezoid 101"/>
              <p:cNvSpPr/>
              <p:nvPr/>
            </p:nvSpPr>
            <p:spPr>
              <a:xfrm>
                <a:off x="905436" y="4462024"/>
                <a:ext cx="2442427" cy="281931"/>
              </a:xfrm>
              <a:prstGeom prst="trapezoid">
                <a:avLst>
                  <a:gd name="adj" fmla="val 55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216" name="Akkord 9215"/>
            <p:cNvSpPr/>
            <p:nvPr/>
          </p:nvSpPr>
          <p:spPr>
            <a:xfrm>
              <a:off x="2210394" y="4111966"/>
              <a:ext cx="705422" cy="757194"/>
            </a:xfrm>
            <a:prstGeom prst="chord">
              <a:avLst>
                <a:gd name="adj1" fmla="val 10484258"/>
                <a:gd name="adj2" fmla="val 215990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5" name="Gerade Verbindung 14"/>
          <p:cNvCxnSpPr/>
          <p:nvPr/>
        </p:nvCxnSpPr>
        <p:spPr>
          <a:xfrm flipV="1">
            <a:off x="3307341" y="-817990"/>
            <a:ext cx="256547" cy="7343334"/>
          </a:xfrm>
          <a:prstGeom prst="line">
            <a:avLst/>
          </a:prstGeom>
          <a:ln w="444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3347864" y="-819472"/>
            <a:ext cx="216024" cy="7343334"/>
          </a:xfrm>
          <a:prstGeom prst="line">
            <a:avLst/>
          </a:prstGeom>
          <a:ln w="44450">
            <a:solidFill>
              <a:srgbClr val="00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V="1">
            <a:off x="3327619" y="-694734"/>
            <a:ext cx="236269" cy="7220078"/>
          </a:xfrm>
          <a:prstGeom prst="line">
            <a:avLst/>
          </a:prstGeom>
          <a:ln w="44450">
            <a:solidFill>
              <a:srgbClr val="66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7308304" y="-27384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Rodolphe </a:t>
            </a:r>
            <a:r>
              <a:rPr lang="de-DE" sz="1200" dirty="0" err="1" smtClean="0">
                <a:solidFill>
                  <a:schemeClr val="bg1"/>
                </a:solidFill>
              </a:rPr>
              <a:t>Merceron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27</a:t>
            </a:fld>
            <a:endParaRPr lang="de-DE"/>
          </a:p>
        </p:txBody>
      </p:sp>
      <p:sp>
        <p:nvSpPr>
          <p:cNvPr id="5" name="Regular Pentagon 36"/>
          <p:cNvSpPr/>
          <p:nvPr/>
        </p:nvSpPr>
        <p:spPr>
          <a:xfrm rot="3489860">
            <a:off x="3119107" y="1570331"/>
            <a:ext cx="766672" cy="685736"/>
          </a:xfrm>
          <a:prstGeom prst="pentagon">
            <a:avLst/>
          </a:prstGeom>
          <a:solidFill>
            <a:schemeClr val="bg2">
              <a:lumMod val="2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5" name="Gruppieren 44"/>
          <p:cNvGrpSpPr/>
          <p:nvPr/>
        </p:nvGrpSpPr>
        <p:grpSpPr>
          <a:xfrm rot="120000">
            <a:off x="2661341" y="1052736"/>
            <a:ext cx="1728192" cy="5482111"/>
            <a:chOff x="2699792" y="1052736"/>
            <a:chExt cx="1728192" cy="5482111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2699792" y="1052736"/>
              <a:ext cx="1728192" cy="2419303"/>
              <a:chOff x="2634991" y="4005064"/>
              <a:chExt cx="1728192" cy="2419303"/>
            </a:xfrm>
          </p:grpSpPr>
          <p:sp>
            <p:nvSpPr>
              <p:cNvPr id="23" name="Bogen 22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Bogen 25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" name="Bogen 27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Bogen 29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6" name="Gruppieren 45"/>
            <p:cNvGrpSpPr/>
            <p:nvPr/>
          </p:nvGrpSpPr>
          <p:grpSpPr>
            <a:xfrm>
              <a:off x="2699792" y="2276872"/>
              <a:ext cx="1728192" cy="2419303"/>
              <a:chOff x="2634991" y="4005064"/>
              <a:chExt cx="1728192" cy="2419303"/>
            </a:xfrm>
          </p:grpSpPr>
          <p:sp>
            <p:nvSpPr>
              <p:cNvPr id="47" name="Bogen 46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Bogen 47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Bogen 48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Bogen 49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1" name="Gruppieren 50"/>
            <p:cNvGrpSpPr/>
            <p:nvPr/>
          </p:nvGrpSpPr>
          <p:grpSpPr>
            <a:xfrm>
              <a:off x="2699792" y="3501008"/>
              <a:ext cx="1728192" cy="2419303"/>
              <a:chOff x="2634991" y="4005064"/>
              <a:chExt cx="1728192" cy="2419303"/>
            </a:xfrm>
          </p:grpSpPr>
          <p:sp>
            <p:nvSpPr>
              <p:cNvPr id="52" name="Bogen 51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Bogen 52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Bogen 53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Bogen 54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6" name="Gruppieren 55"/>
            <p:cNvGrpSpPr/>
            <p:nvPr/>
          </p:nvGrpSpPr>
          <p:grpSpPr>
            <a:xfrm>
              <a:off x="2699792" y="4725144"/>
              <a:ext cx="1728192" cy="1809703"/>
              <a:chOff x="2634991" y="4005064"/>
              <a:chExt cx="1728192" cy="1809703"/>
            </a:xfrm>
          </p:grpSpPr>
          <p:sp>
            <p:nvSpPr>
              <p:cNvPr id="57" name="Bogen 56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Bogen 57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KARL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1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ur Lidar lighting up the milky w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0"/>
          <a:stretch/>
        </p:blipFill>
        <p:spPr bwMode="auto">
          <a:xfrm>
            <a:off x="-1224136" y="-1097280"/>
            <a:ext cx="10404648" cy="88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" name="Gruppieren 9216"/>
          <p:cNvGrpSpPr/>
          <p:nvPr/>
        </p:nvGrpSpPr>
        <p:grpSpPr>
          <a:xfrm>
            <a:off x="323528" y="4111966"/>
            <a:ext cx="3972364" cy="2853230"/>
            <a:chOff x="323528" y="4111966"/>
            <a:chExt cx="3972364" cy="2853230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323528" y="4462024"/>
              <a:ext cx="3972364" cy="2503172"/>
              <a:chOff x="323528" y="4462024"/>
              <a:chExt cx="3972364" cy="2503172"/>
            </a:xfrm>
          </p:grpSpPr>
          <p:sp>
            <p:nvSpPr>
              <p:cNvPr id="40" name="Rechteck 39"/>
              <p:cNvSpPr/>
              <p:nvPr/>
            </p:nvSpPr>
            <p:spPr>
              <a:xfrm>
                <a:off x="485665" y="5223893"/>
                <a:ext cx="3648089" cy="1741303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500" y="5570229"/>
                <a:ext cx="1796285" cy="1347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Trapezoid 40"/>
              <p:cNvSpPr/>
              <p:nvPr/>
            </p:nvSpPr>
            <p:spPr>
              <a:xfrm>
                <a:off x="323528" y="4581128"/>
                <a:ext cx="3972364" cy="1081201"/>
              </a:xfrm>
              <a:prstGeom prst="trapezoid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2843808" y="6493066"/>
                <a:ext cx="1021020" cy="25317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4" name="Gerade Verbindung 43"/>
              <p:cNvCxnSpPr/>
              <p:nvPr/>
            </p:nvCxnSpPr>
            <p:spPr>
              <a:xfrm>
                <a:off x="2309710" y="6746240"/>
                <a:ext cx="68741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hteck 100"/>
              <p:cNvSpPr/>
              <p:nvPr/>
            </p:nvSpPr>
            <p:spPr>
              <a:xfrm flipV="1">
                <a:off x="1013824" y="4607398"/>
                <a:ext cx="2249124" cy="614385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Trapezoid 101"/>
              <p:cNvSpPr/>
              <p:nvPr/>
            </p:nvSpPr>
            <p:spPr>
              <a:xfrm>
                <a:off x="905436" y="4462024"/>
                <a:ext cx="2442427" cy="281931"/>
              </a:xfrm>
              <a:prstGeom prst="trapezoid">
                <a:avLst>
                  <a:gd name="adj" fmla="val 55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216" name="Akkord 9215"/>
            <p:cNvSpPr/>
            <p:nvPr/>
          </p:nvSpPr>
          <p:spPr>
            <a:xfrm>
              <a:off x="2210394" y="4111966"/>
              <a:ext cx="705422" cy="757194"/>
            </a:xfrm>
            <a:prstGeom prst="chord">
              <a:avLst>
                <a:gd name="adj1" fmla="val 10484258"/>
                <a:gd name="adj2" fmla="val 215990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5" name="Gerade Verbindung 14"/>
          <p:cNvCxnSpPr/>
          <p:nvPr/>
        </p:nvCxnSpPr>
        <p:spPr>
          <a:xfrm flipV="1">
            <a:off x="3307341" y="-817990"/>
            <a:ext cx="256547" cy="7343334"/>
          </a:xfrm>
          <a:prstGeom prst="line">
            <a:avLst/>
          </a:prstGeom>
          <a:ln w="444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3347864" y="-819472"/>
            <a:ext cx="216024" cy="7343334"/>
          </a:xfrm>
          <a:prstGeom prst="line">
            <a:avLst/>
          </a:prstGeom>
          <a:ln w="44450">
            <a:solidFill>
              <a:srgbClr val="00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V="1">
            <a:off x="3327619" y="-694734"/>
            <a:ext cx="236269" cy="7220078"/>
          </a:xfrm>
          <a:prstGeom prst="line">
            <a:avLst/>
          </a:prstGeom>
          <a:ln w="44450">
            <a:solidFill>
              <a:srgbClr val="66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7308304" y="-27384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Rodolphe </a:t>
            </a:r>
            <a:r>
              <a:rPr lang="de-DE" sz="1200" dirty="0" err="1" smtClean="0">
                <a:solidFill>
                  <a:schemeClr val="bg1"/>
                </a:solidFill>
              </a:rPr>
              <a:t>Merceron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28</a:t>
            </a:fld>
            <a:endParaRPr lang="de-DE"/>
          </a:p>
        </p:txBody>
      </p:sp>
      <p:sp>
        <p:nvSpPr>
          <p:cNvPr id="5" name="Regular Pentagon 36"/>
          <p:cNvSpPr/>
          <p:nvPr/>
        </p:nvSpPr>
        <p:spPr>
          <a:xfrm rot="3489860">
            <a:off x="3318811" y="1167880"/>
            <a:ext cx="448737" cy="448203"/>
          </a:xfrm>
          <a:prstGeom prst="pentagon">
            <a:avLst/>
          </a:prstGeom>
          <a:solidFill>
            <a:schemeClr val="bg2">
              <a:lumMod val="2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5" name="Gruppieren 44"/>
          <p:cNvGrpSpPr/>
          <p:nvPr/>
        </p:nvGrpSpPr>
        <p:grpSpPr>
          <a:xfrm rot="120000">
            <a:off x="2642578" y="402568"/>
            <a:ext cx="1789171" cy="6132489"/>
            <a:chOff x="2669679" y="402358"/>
            <a:chExt cx="1789171" cy="6132489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2669679" y="402358"/>
              <a:ext cx="1789171" cy="3069681"/>
              <a:chOff x="2604878" y="3354686"/>
              <a:chExt cx="1789171" cy="3069681"/>
            </a:xfrm>
          </p:grpSpPr>
          <p:sp>
            <p:nvSpPr>
              <p:cNvPr id="28" name="Bogen 27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Bogen 29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Bogen 41"/>
              <p:cNvSpPr/>
              <p:nvPr/>
            </p:nvSpPr>
            <p:spPr>
              <a:xfrm rot="8471302">
                <a:off x="2604878" y="4300799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Bogen 42"/>
              <p:cNvSpPr/>
              <p:nvPr/>
            </p:nvSpPr>
            <p:spPr>
              <a:xfrm rot="8471302">
                <a:off x="2665857" y="3983753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Bogen 58"/>
              <p:cNvSpPr/>
              <p:nvPr/>
            </p:nvSpPr>
            <p:spPr>
              <a:xfrm rot="8471302">
                <a:off x="2654873" y="3669219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Bogen 59"/>
              <p:cNvSpPr/>
              <p:nvPr/>
            </p:nvSpPr>
            <p:spPr>
              <a:xfrm rot="8471302">
                <a:off x="2643891" y="3354686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6" name="Gruppieren 45"/>
            <p:cNvGrpSpPr/>
            <p:nvPr/>
          </p:nvGrpSpPr>
          <p:grpSpPr>
            <a:xfrm>
              <a:off x="2699792" y="2276872"/>
              <a:ext cx="1728192" cy="2419303"/>
              <a:chOff x="2634991" y="4005064"/>
              <a:chExt cx="1728192" cy="2419303"/>
            </a:xfrm>
          </p:grpSpPr>
          <p:sp>
            <p:nvSpPr>
              <p:cNvPr id="47" name="Bogen 46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Bogen 47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Bogen 48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Bogen 49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1" name="Gruppieren 50"/>
            <p:cNvGrpSpPr/>
            <p:nvPr/>
          </p:nvGrpSpPr>
          <p:grpSpPr>
            <a:xfrm>
              <a:off x="2699792" y="3501008"/>
              <a:ext cx="1728192" cy="2419303"/>
              <a:chOff x="2634991" y="4005064"/>
              <a:chExt cx="1728192" cy="2419303"/>
            </a:xfrm>
          </p:grpSpPr>
          <p:sp>
            <p:nvSpPr>
              <p:cNvPr id="52" name="Bogen 51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Bogen 52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Bogen 53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Bogen 54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6" name="Gruppieren 55"/>
            <p:cNvGrpSpPr/>
            <p:nvPr/>
          </p:nvGrpSpPr>
          <p:grpSpPr>
            <a:xfrm>
              <a:off x="2699792" y="4725144"/>
              <a:ext cx="1728192" cy="1809703"/>
              <a:chOff x="2634991" y="4005064"/>
              <a:chExt cx="1728192" cy="1809703"/>
            </a:xfrm>
          </p:grpSpPr>
          <p:sp>
            <p:nvSpPr>
              <p:cNvPr id="57" name="Bogen 56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Bogen 57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 w="3175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KARL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ur Lidar lighting up the milky w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0"/>
          <a:stretch/>
        </p:blipFill>
        <p:spPr bwMode="auto">
          <a:xfrm>
            <a:off x="-1224136" y="-1097280"/>
            <a:ext cx="10404648" cy="88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7" name="Gruppieren 9216"/>
          <p:cNvGrpSpPr/>
          <p:nvPr/>
        </p:nvGrpSpPr>
        <p:grpSpPr>
          <a:xfrm>
            <a:off x="323528" y="4111966"/>
            <a:ext cx="3972364" cy="2853230"/>
            <a:chOff x="323528" y="4111966"/>
            <a:chExt cx="3972364" cy="2853230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323528" y="4462024"/>
              <a:ext cx="3972364" cy="2503172"/>
              <a:chOff x="323528" y="4462024"/>
              <a:chExt cx="3972364" cy="2503172"/>
            </a:xfrm>
          </p:grpSpPr>
          <p:sp>
            <p:nvSpPr>
              <p:cNvPr id="40" name="Rechteck 39"/>
              <p:cNvSpPr/>
              <p:nvPr/>
            </p:nvSpPr>
            <p:spPr>
              <a:xfrm>
                <a:off x="485665" y="5223893"/>
                <a:ext cx="3648089" cy="1741303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500" y="5570229"/>
                <a:ext cx="1796285" cy="1347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Trapezoid 40"/>
              <p:cNvSpPr/>
              <p:nvPr/>
            </p:nvSpPr>
            <p:spPr>
              <a:xfrm>
                <a:off x="323528" y="4581128"/>
                <a:ext cx="3972364" cy="1081201"/>
              </a:xfrm>
              <a:prstGeom prst="trapezoid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2843808" y="6493066"/>
                <a:ext cx="1021020" cy="25317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4" name="Gerade Verbindung 43"/>
              <p:cNvCxnSpPr/>
              <p:nvPr/>
            </p:nvCxnSpPr>
            <p:spPr>
              <a:xfrm>
                <a:off x="2309710" y="6746240"/>
                <a:ext cx="68741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hteck 100"/>
              <p:cNvSpPr/>
              <p:nvPr/>
            </p:nvSpPr>
            <p:spPr>
              <a:xfrm flipV="1">
                <a:off x="1013824" y="4607398"/>
                <a:ext cx="2249124" cy="614385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Trapezoid 101"/>
              <p:cNvSpPr/>
              <p:nvPr/>
            </p:nvSpPr>
            <p:spPr>
              <a:xfrm>
                <a:off x="905436" y="4462024"/>
                <a:ext cx="2442427" cy="281931"/>
              </a:xfrm>
              <a:prstGeom prst="trapezoid">
                <a:avLst>
                  <a:gd name="adj" fmla="val 55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216" name="Akkord 9215"/>
            <p:cNvSpPr/>
            <p:nvPr/>
          </p:nvSpPr>
          <p:spPr>
            <a:xfrm>
              <a:off x="2210394" y="4111966"/>
              <a:ext cx="705422" cy="757194"/>
            </a:xfrm>
            <a:prstGeom prst="chord">
              <a:avLst>
                <a:gd name="adj1" fmla="val 10484258"/>
                <a:gd name="adj2" fmla="val 215990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5" name="Gerade Verbindung 14"/>
          <p:cNvCxnSpPr/>
          <p:nvPr/>
        </p:nvCxnSpPr>
        <p:spPr>
          <a:xfrm flipV="1">
            <a:off x="3307341" y="-817990"/>
            <a:ext cx="256547" cy="7343334"/>
          </a:xfrm>
          <a:prstGeom prst="line">
            <a:avLst/>
          </a:prstGeom>
          <a:ln w="444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3347864" y="-819472"/>
            <a:ext cx="216024" cy="7343334"/>
          </a:xfrm>
          <a:prstGeom prst="line">
            <a:avLst/>
          </a:prstGeom>
          <a:ln w="44450">
            <a:solidFill>
              <a:srgbClr val="00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V="1">
            <a:off x="3327619" y="-694734"/>
            <a:ext cx="236269" cy="7220078"/>
          </a:xfrm>
          <a:prstGeom prst="line">
            <a:avLst/>
          </a:prstGeom>
          <a:ln w="44450">
            <a:solidFill>
              <a:srgbClr val="66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7308304" y="-27384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Rodolphe </a:t>
            </a:r>
            <a:r>
              <a:rPr lang="de-DE" sz="1200" dirty="0" err="1" smtClean="0">
                <a:solidFill>
                  <a:schemeClr val="bg1"/>
                </a:solidFill>
              </a:rPr>
              <a:t>Merceron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29</a:t>
            </a:fld>
            <a:endParaRPr lang="de-DE"/>
          </a:p>
        </p:txBody>
      </p:sp>
      <p:sp>
        <p:nvSpPr>
          <p:cNvPr id="5" name="Regular Pentagon 36"/>
          <p:cNvSpPr/>
          <p:nvPr/>
        </p:nvSpPr>
        <p:spPr>
          <a:xfrm rot="3489860">
            <a:off x="2811957" y="1739289"/>
            <a:ext cx="1107716" cy="1219181"/>
          </a:xfrm>
          <a:prstGeom prst="pentagon">
            <a:avLst/>
          </a:prstGeom>
          <a:solidFill>
            <a:schemeClr val="bg2">
              <a:lumMod val="2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5" name="Gruppieren 44"/>
          <p:cNvGrpSpPr/>
          <p:nvPr/>
        </p:nvGrpSpPr>
        <p:grpSpPr>
          <a:xfrm rot="120000">
            <a:off x="2650703" y="1662150"/>
            <a:ext cx="1728192" cy="4872511"/>
            <a:chOff x="2699792" y="1662336"/>
            <a:chExt cx="1728192" cy="4872511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2699792" y="1662336"/>
              <a:ext cx="1728192" cy="1809703"/>
              <a:chOff x="2634991" y="4614664"/>
              <a:chExt cx="1728192" cy="1809703"/>
            </a:xfrm>
          </p:grpSpPr>
          <p:sp>
            <p:nvSpPr>
              <p:cNvPr id="28" name="Bogen 27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Bogen 29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6" name="Gruppieren 45"/>
            <p:cNvGrpSpPr/>
            <p:nvPr/>
          </p:nvGrpSpPr>
          <p:grpSpPr>
            <a:xfrm>
              <a:off x="2699792" y="2276872"/>
              <a:ext cx="1728192" cy="2419303"/>
              <a:chOff x="2634991" y="4005064"/>
              <a:chExt cx="1728192" cy="2419303"/>
            </a:xfrm>
          </p:grpSpPr>
          <p:sp>
            <p:nvSpPr>
              <p:cNvPr id="47" name="Bogen 46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Bogen 47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Bogen 48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Bogen 49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1" name="Gruppieren 50"/>
            <p:cNvGrpSpPr/>
            <p:nvPr/>
          </p:nvGrpSpPr>
          <p:grpSpPr>
            <a:xfrm>
              <a:off x="2699792" y="3501008"/>
              <a:ext cx="1728192" cy="2419303"/>
              <a:chOff x="2634991" y="4005064"/>
              <a:chExt cx="1728192" cy="2419303"/>
            </a:xfrm>
          </p:grpSpPr>
          <p:sp>
            <p:nvSpPr>
              <p:cNvPr id="52" name="Bogen 51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Bogen 52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Bogen 53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Bogen 54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6" name="Gruppieren 55"/>
            <p:cNvGrpSpPr/>
            <p:nvPr/>
          </p:nvGrpSpPr>
          <p:grpSpPr>
            <a:xfrm>
              <a:off x="2699792" y="4725144"/>
              <a:ext cx="1728192" cy="1809703"/>
              <a:chOff x="2634991" y="4005064"/>
              <a:chExt cx="1728192" cy="1809703"/>
            </a:xfrm>
          </p:grpSpPr>
          <p:sp>
            <p:nvSpPr>
              <p:cNvPr id="57" name="Bogen 56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Bogen 57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 w="19050"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KARL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2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"/>
          <a:stretch/>
        </p:blipFill>
        <p:spPr bwMode="auto">
          <a:xfrm>
            <a:off x="539553" y="835572"/>
            <a:ext cx="8424936" cy="612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143000"/>
          </a:xfrm>
        </p:spPr>
        <p:txBody>
          <a:bodyPr>
            <a:noAutofit/>
          </a:bodyPr>
          <a:lstStyle/>
          <a:p>
            <a:r>
              <a:rPr lang="de-DE" dirty="0" smtClean="0"/>
              <a:t>DJF </a:t>
            </a:r>
            <a:r>
              <a:rPr lang="de-DE" dirty="0" err="1" smtClean="0"/>
              <a:t>Temperature</a:t>
            </a:r>
            <a:r>
              <a:rPr lang="de-DE" dirty="0" smtClean="0"/>
              <a:t>-Trend </a:t>
            </a:r>
            <a:r>
              <a:rPr lang="de-DE" dirty="0" smtClean="0"/>
              <a:t>96-2016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3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383582" y="6581001"/>
            <a:ext cx="176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Dahlke &amp; </a:t>
            </a:r>
            <a:r>
              <a:rPr lang="de-DE" sz="1200" dirty="0" err="1" smtClean="0"/>
              <a:t>Maturilli</a:t>
            </a:r>
            <a:r>
              <a:rPr lang="de-DE" sz="1200" dirty="0" smtClean="0"/>
              <a:t> 2017</a:t>
            </a:r>
            <a:endParaRPr lang="de-DE" sz="1200" dirty="0"/>
          </a:p>
        </p:txBody>
      </p:sp>
      <p:sp>
        <p:nvSpPr>
          <p:cNvPr id="7" name="Ellipse 6"/>
          <p:cNvSpPr/>
          <p:nvPr/>
        </p:nvSpPr>
        <p:spPr>
          <a:xfrm>
            <a:off x="3419872" y="4509120"/>
            <a:ext cx="1224136" cy="648072"/>
          </a:xfrm>
          <a:prstGeom prst="ellipse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55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Our Lidar lighting up the milky 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136" y="-7836685"/>
            <a:ext cx="10404648" cy="155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KARL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327619" y="2441648"/>
            <a:ext cx="112531" cy="4102973"/>
          </a:xfrm>
          <a:prstGeom prst="line">
            <a:avLst/>
          </a:prstGeom>
          <a:ln w="44450">
            <a:solidFill>
              <a:srgbClr val="66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ieren 35"/>
          <p:cNvGrpSpPr/>
          <p:nvPr/>
        </p:nvGrpSpPr>
        <p:grpSpPr>
          <a:xfrm>
            <a:off x="2925588" y="1580205"/>
            <a:ext cx="1217364" cy="861442"/>
            <a:chOff x="835818" y="1509040"/>
            <a:chExt cx="1217364" cy="861442"/>
          </a:xfrm>
        </p:grpSpPr>
        <p:cxnSp>
          <p:nvCxnSpPr>
            <p:cNvPr id="11" name="Gerade Verbindung 10"/>
            <p:cNvCxnSpPr>
              <a:endCxn id="9" idx="5"/>
            </p:cNvCxnSpPr>
            <p:nvPr/>
          </p:nvCxnSpPr>
          <p:spPr>
            <a:xfrm flipH="1" flipV="1">
              <a:off x="1119736" y="1814088"/>
              <a:ext cx="236226" cy="24676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pieren 28"/>
            <p:cNvGrpSpPr/>
            <p:nvPr/>
          </p:nvGrpSpPr>
          <p:grpSpPr>
            <a:xfrm>
              <a:off x="835818" y="1509040"/>
              <a:ext cx="1217364" cy="861442"/>
              <a:chOff x="1540171" y="1991494"/>
              <a:chExt cx="1217364" cy="861442"/>
            </a:xfrm>
            <a:solidFill>
              <a:srgbClr val="00B0F0"/>
            </a:solidFill>
          </p:grpSpPr>
          <p:sp>
            <p:nvSpPr>
              <p:cNvPr id="7" name="Ellipse 6"/>
              <p:cNvSpPr/>
              <p:nvPr/>
            </p:nvSpPr>
            <p:spPr>
              <a:xfrm>
                <a:off x="1808287" y="2348880"/>
                <a:ext cx="504056" cy="50405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2442094" y="2422697"/>
                <a:ext cx="31544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1540171" y="1991494"/>
                <a:ext cx="332631" cy="357386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cxnSp>
          <p:nvCxnSpPr>
            <p:cNvPr id="16" name="Gerade Verbindung 15"/>
            <p:cNvCxnSpPr>
              <a:endCxn id="8" idx="2"/>
            </p:cNvCxnSpPr>
            <p:nvPr/>
          </p:nvCxnSpPr>
          <p:spPr>
            <a:xfrm>
              <a:off x="1391407" y="2118455"/>
              <a:ext cx="346334" cy="48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Ellipse 32"/>
          <p:cNvSpPr/>
          <p:nvPr/>
        </p:nvSpPr>
        <p:spPr>
          <a:xfrm>
            <a:off x="2976417" y="240161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 rot="16200000">
            <a:off x="3245552" y="3723971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P355</a:t>
            </a:r>
            <a:endParaRPr lang="de-DE" sz="2400" dirty="0"/>
          </a:p>
        </p:txBody>
      </p:sp>
      <p:sp>
        <p:nvSpPr>
          <p:cNvPr id="35" name="Textfeld 34"/>
          <p:cNvSpPr txBox="1"/>
          <p:nvPr/>
        </p:nvSpPr>
        <p:spPr>
          <a:xfrm rot="16200000">
            <a:off x="2304784" y="3723971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P407</a:t>
            </a:r>
            <a:endParaRPr lang="de-DE" sz="2400" dirty="0"/>
          </a:p>
        </p:txBody>
      </p:sp>
      <p:sp>
        <p:nvSpPr>
          <p:cNvPr id="37" name="Ellipse 36"/>
          <p:cNvSpPr/>
          <p:nvPr/>
        </p:nvSpPr>
        <p:spPr>
          <a:xfrm>
            <a:off x="2976417" y="2401612"/>
            <a:ext cx="144016" cy="144016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4932041" y="1580204"/>
            <a:ext cx="4010078" cy="5139678"/>
            <a:chOff x="4932041" y="1580204"/>
            <a:chExt cx="4010078" cy="5139678"/>
          </a:xfrm>
        </p:grpSpPr>
        <p:pic>
          <p:nvPicPr>
            <p:cNvPr id="1027" name="Picture 3" descr="N:\lidar4\bkulla\Rplots\P407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6" t="2636" r="2163" b="5389"/>
            <a:stretch/>
          </p:blipFill>
          <p:spPr bwMode="auto">
            <a:xfrm>
              <a:off x="5044966" y="1580204"/>
              <a:ext cx="3897153" cy="4964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feld 26"/>
            <p:cNvSpPr txBox="1"/>
            <p:nvPr/>
          </p:nvSpPr>
          <p:spPr>
            <a:xfrm>
              <a:off x="6902813" y="6381328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t </a:t>
              </a:r>
              <a:r>
                <a:rPr lang="de-DE" sz="1600" dirty="0" smtClean="0">
                  <a:solidFill>
                    <a:schemeClr val="bg1"/>
                  </a:solidFill>
                </a:rPr>
                <a:t>[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ns</a:t>
              </a:r>
              <a:r>
                <a:rPr lang="de-DE" sz="1600" dirty="0" smtClean="0">
                  <a:solidFill>
                    <a:schemeClr val="bg1"/>
                  </a:solidFill>
                </a:rPr>
                <a:t>]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 rot="16200000">
              <a:off x="4416931" y="3799472"/>
              <a:ext cx="13687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bg1"/>
                  </a:solidFill>
                </a:rPr>
                <a:t>P 407 [MHz]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7308304" y="-27384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Foto: Rodolphe </a:t>
            </a:r>
            <a:r>
              <a:rPr lang="de-DE" sz="1200" dirty="0" err="1" smtClean="0">
                <a:solidFill>
                  <a:schemeClr val="bg1"/>
                </a:solidFill>
              </a:rPr>
              <a:t>Merceron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30</a:t>
            </a:fld>
            <a:endParaRPr lang="de-DE"/>
          </a:p>
        </p:txBody>
      </p:sp>
      <p:grpSp>
        <p:nvGrpSpPr>
          <p:cNvPr id="94" name="Gruppieren 93"/>
          <p:cNvGrpSpPr/>
          <p:nvPr/>
        </p:nvGrpSpPr>
        <p:grpSpPr>
          <a:xfrm rot="120000">
            <a:off x="2661341" y="1052736"/>
            <a:ext cx="1728192" cy="5482111"/>
            <a:chOff x="2699792" y="1052736"/>
            <a:chExt cx="1728192" cy="5482111"/>
          </a:xfrm>
        </p:grpSpPr>
        <p:grpSp>
          <p:nvGrpSpPr>
            <p:cNvPr id="95" name="Gruppieren 94"/>
            <p:cNvGrpSpPr/>
            <p:nvPr/>
          </p:nvGrpSpPr>
          <p:grpSpPr>
            <a:xfrm>
              <a:off x="2699792" y="1052736"/>
              <a:ext cx="1728192" cy="2419303"/>
              <a:chOff x="2634991" y="4005064"/>
              <a:chExt cx="1728192" cy="2419303"/>
            </a:xfrm>
          </p:grpSpPr>
          <p:sp>
            <p:nvSpPr>
              <p:cNvPr id="109" name="Bogen 108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0" name="Bogen 109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1" name="Bogen 110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2" name="Bogen 111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6" name="Gruppieren 95"/>
            <p:cNvGrpSpPr/>
            <p:nvPr/>
          </p:nvGrpSpPr>
          <p:grpSpPr>
            <a:xfrm>
              <a:off x="2699792" y="2276872"/>
              <a:ext cx="1728192" cy="2419303"/>
              <a:chOff x="2634991" y="4005064"/>
              <a:chExt cx="1728192" cy="2419303"/>
            </a:xfrm>
          </p:grpSpPr>
          <p:sp>
            <p:nvSpPr>
              <p:cNvPr id="105" name="Bogen 104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6" name="Bogen 105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" name="Bogen 106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8" name="Bogen 107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7" name="Gruppieren 96"/>
            <p:cNvGrpSpPr/>
            <p:nvPr/>
          </p:nvGrpSpPr>
          <p:grpSpPr>
            <a:xfrm>
              <a:off x="2699792" y="3501008"/>
              <a:ext cx="1728192" cy="2419303"/>
              <a:chOff x="2634991" y="4005064"/>
              <a:chExt cx="1728192" cy="2419303"/>
            </a:xfrm>
          </p:grpSpPr>
          <p:sp>
            <p:nvSpPr>
              <p:cNvPr id="101" name="Bogen 100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Bogen 101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" name="Bogen 102"/>
              <p:cNvSpPr/>
              <p:nvPr/>
            </p:nvSpPr>
            <p:spPr>
              <a:xfrm rot="8471302">
                <a:off x="2634991" y="46146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4" name="Bogen 103"/>
              <p:cNvSpPr/>
              <p:nvPr/>
            </p:nvSpPr>
            <p:spPr>
              <a:xfrm rot="8471302">
                <a:off x="2634991" y="49194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8" name="Gruppieren 97"/>
            <p:cNvGrpSpPr/>
            <p:nvPr/>
          </p:nvGrpSpPr>
          <p:grpSpPr>
            <a:xfrm>
              <a:off x="2699792" y="4725144"/>
              <a:ext cx="1728192" cy="1809703"/>
              <a:chOff x="2634991" y="4005064"/>
              <a:chExt cx="1728192" cy="1809703"/>
            </a:xfrm>
          </p:grpSpPr>
          <p:sp>
            <p:nvSpPr>
              <p:cNvPr id="99" name="Bogen 98"/>
              <p:cNvSpPr/>
              <p:nvPr/>
            </p:nvSpPr>
            <p:spPr>
              <a:xfrm rot="8471302">
                <a:off x="2634991" y="40050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0" name="Bogen 99"/>
              <p:cNvSpPr/>
              <p:nvPr/>
            </p:nvSpPr>
            <p:spPr>
              <a:xfrm rot="8471302">
                <a:off x="2634991" y="4309864"/>
                <a:ext cx="1728192" cy="1504903"/>
              </a:xfrm>
              <a:prstGeom prst="arc">
                <a:avLst/>
              </a:prstGeom>
              <a:ln>
                <a:solidFill>
                  <a:srgbClr val="66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269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4722 0.06297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2 0.06296 L 0.01302 -0.0180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-405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5" grpId="0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rte\Pictures\Spitzbergen2018\IMG_20180304_202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951441" cy="746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258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32</a:t>
            </a:fld>
            <a:endParaRPr lang="de-DE"/>
          </a:p>
        </p:txBody>
      </p:sp>
      <p:pic>
        <p:nvPicPr>
          <p:cNvPr id="3074" name="Picture 2" descr="C:\Users\birte\Pictures\Spitzbergen2018\IMG_20180220_110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522"/>
            <a:ext cx="9149134" cy="686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7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Calibration</a:t>
            </a:r>
            <a:r>
              <a:rPr lang="de-DE" dirty="0" smtClean="0"/>
              <a:t>: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hteck 3"/>
              <p:cNvSpPr/>
              <p:nvPr/>
            </p:nvSpPr>
            <p:spPr>
              <a:xfrm>
                <a:off x="395536" y="1052736"/>
                <a:ext cx="8475622" cy="5301208"/>
              </a:xfrm>
              <a:prstGeom prst="rect">
                <a:avLst/>
              </a:prstGeom>
              <a:noFill/>
              <a:ln>
                <a:solidFill>
                  <a:srgbClr val="009CD5"/>
                </a:solidFill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6075" indent="-346075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No/little noise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Wingdings"/>
                  </a:rPr>
                  <a:t>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Altitude below the point where 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SNR(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GB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407</m:t>
                        </m:r>
                      </m:sub>
                    </m:sSub>
                  </m:oMath>
                </a14:m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)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falls below 10</a:t>
                </a:r>
              </a:p>
              <a:p>
                <a:pPr marL="342900" indent="-34290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Not within the LiDAR-Overlap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Wingdings"/>
                  </a:rPr>
                  <a:t>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Altitude &gt; 400m</a:t>
                </a:r>
                <a:endParaRPr lang="de-DE" sz="20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Not within a cloud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Wingdings"/>
                  </a:rPr>
                  <a:t>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relative humidity &lt;0.9</a:t>
                </a:r>
                <a:endParaRPr lang="de-DE" sz="20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Not within a range of known radio sounding bias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Wingdings"/>
                  </a:rPr>
                  <a:t>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</a:rPr>
                  <a:t>T</a:t>
                </a:r>
                <a:r>
                  <a:rPr lang="en-GB" sz="2000" baseline="-25000" dirty="0">
                    <a:solidFill>
                      <a:schemeClr val="tx1"/>
                    </a:solidFill>
                  </a:rPr>
                  <a:t>RS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&gt; -40°C</a:t>
                </a:r>
                <a:endParaRPr lang="de-DE" sz="20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Not 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too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much time difference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Wingdings"/>
                  </a:rPr>
                  <a:t>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closest measurement; maximum 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1h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time difference between 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Lidar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measurement and start of </a:t>
                </a:r>
                <a:r>
                  <a:rPr lang="de-DE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RS</a:t>
                </a:r>
                <a:endParaRPr lang="de-DE" sz="20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Not too much drift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Wingdings"/>
                  </a:rPr>
                  <a:t>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altitude &lt; 6000m</a:t>
                </a:r>
              </a:p>
              <a:p>
                <a:pPr marL="342900" indent="-34290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Both 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measurements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have 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probed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the same or similar air masses 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  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Wingdings"/>
                  </a:rPr>
                  <a:t>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Pearson Correlation Coefficient of logarithms at all points fulfilling the above criteria &gt; 0.98 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(min. 20 </a:t>
                </a:r>
                <a:r>
                  <a:rPr lang="en-GB" sz="20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pairs have to fulfil the 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criteria</a:t>
                </a:r>
                <a:r>
                  <a:rPr lang="en-GB" sz="20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GB" sz="2000" dirty="0" smtClean="0">
                    <a:solidFill>
                      <a:srgbClr val="00B05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    No radiation bias (night time)   we take GRUAN data</a:t>
                </a:r>
                <a:endParaRPr lang="de-DE" sz="2000" dirty="0">
                  <a:solidFill>
                    <a:srgbClr val="00B05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052736"/>
                <a:ext cx="8475622" cy="5301208"/>
              </a:xfrm>
              <a:prstGeom prst="rect">
                <a:avLst/>
              </a:prstGeom>
              <a:blipFill rotWithShape="0">
                <a:blip r:embed="rId3"/>
                <a:stretch>
                  <a:fillRect l="-575" b="-344"/>
                </a:stretch>
              </a:blipFill>
              <a:ln>
                <a:solidFill>
                  <a:srgbClr val="009CD5"/>
                </a:solidFill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25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/>
          <a:lstStyle/>
          <a:p>
            <a:r>
              <a:rPr lang="de-DE" dirty="0" err="1"/>
              <a:t>Lidar</a:t>
            </a:r>
            <a:r>
              <a:rPr lang="de-DE" dirty="0"/>
              <a:t>-Problems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>
            <a:noAutofit/>
          </a:bodyPr>
          <a:lstStyle/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Noise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 smtClean="0"/>
              <a:t>Overlap</a:t>
            </a:r>
            <a:r>
              <a:rPr lang="de-DE" dirty="0" smtClean="0"/>
              <a:t> &amp;</a:t>
            </a:r>
          </a:p>
          <a:p>
            <a:pPr marL="0" indent="0">
              <a:buNone/>
            </a:pPr>
            <a:r>
              <a:rPr lang="de-DE" dirty="0" err="1" smtClean="0"/>
              <a:t>Arctic</a:t>
            </a:r>
            <a:r>
              <a:rPr lang="de-DE" dirty="0" smtClean="0"/>
              <a:t> BL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4" name="Picture 4" descr="N:\lidar4\bkulla\Rplots\wasserUV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0"/>
          <a:stretch/>
        </p:blipFill>
        <p:spPr bwMode="auto">
          <a:xfrm>
            <a:off x="5764625" y="1927101"/>
            <a:ext cx="3775927" cy="448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3923928" y="4149080"/>
            <a:ext cx="561662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955266" y="5631631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/>
              <a:t>400 m</a:t>
            </a:r>
            <a:endParaRPr lang="de-DE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2637872" y="465313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/>
              <a:t>SNR&gt;10</a:t>
            </a:r>
            <a:endParaRPr lang="de-DE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2639474" y="4047455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/>
              <a:t>SNR&gt;  2</a:t>
            </a:r>
            <a:endParaRPr lang="de-DE" sz="2400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3923928" y="4653136"/>
            <a:ext cx="56166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>
            <a:off x="3923928" y="5904000"/>
            <a:ext cx="56166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5</a:t>
            </a:fld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6588224" y="98072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Resolution:</a:t>
            </a:r>
          </a:p>
          <a:p>
            <a:r>
              <a:rPr lang="de-DE" dirty="0" smtClean="0"/>
              <a:t>60m / 10 min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55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1556792"/>
            <a:ext cx="1882552" cy="1143000"/>
          </a:xfrm>
        </p:spPr>
        <p:txBody>
          <a:bodyPr>
            <a:noAutofit/>
          </a:bodyPr>
          <a:lstStyle/>
          <a:p>
            <a:r>
              <a:rPr lang="de-DE" dirty="0" smtClean="0">
                <a:latin typeface="+mn-lt"/>
              </a:rPr>
              <a:t>SNR =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3140968"/>
                <a:ext cx="8229600" cy="216024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de-DE" dirty="0" smtClean="0"/>
                  <a:t>Noise        = </a:t>
                </a:r>
                <a:r>
                  <a:rPr lang="de-DE" dirty="0" err="1" smtClean="0"/>
                  <a:t>photon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induced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noise</a:t>
                </a:r>
                <a:r>
                  <a:rPr lang="de-DE" dirty="0" smtClean="0"/>
                  <a:t> </a:t>
                </a:r>
              </a:p>
              <a:p>
                <a:pPr marL="2238375" indent="-352425">
                  <a:buNone/>
                </a:pPr>
                <a:r>
                  <a:rPr lang="de-DE" dirty="0" smtClean="0"/>
                  <a:t>+ electronic </a:t>
                </a:r>
                <a:r>
                  <a:rPr lang="de-DE" dirty="0" err="1" smtClean="0"/>
                  <a:t>noise</a:t>
                </a:r>
                <a:endParaRPr lang="de-DE" dirty="0" smtClean="0"/>
              </a:p>
              <a:p>
                <a:pPr marL="2238375" indent="-352425">
                  <a:buNone/>
                </a:pPr>
                <a:r>
                  <a:rPr lang="de-DE" dirty="0" smtClean="0"/>
                  <a:t>+ </a:t>
                </a:r>
                <a:r>
                  <a:rPr lang="de-DE" dirty="0" err="1" smtClean="0"/>
                  <a:t>uncertainty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background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correction</a:t>
                </a:r>
                <a:endParaRPr lang="de-DE" dirty="0" smtClean="0"/>
              </a:p>
              <a:p>
                <a:pPr marL="2238375" indent="-352425">
                  <a:buNone/>
                </a:pPr>
                <a:endParaRPr lang="de-DE" dirty="0"/>
              </a:p>
              <a:p>
                <a:pPr marL="2238375" indent="-352425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Noise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Signal</m:t>
                        </m:r>
                      </m:e>
                    </m:rad>
                  </m:oMath>
                </a14:m>
                <a:r>
                  <a:rPr lang="de-DE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 smtClean="0"/>
                  <a:t>+ </a:t>
                </a:r>
                <a:r>
                  <a:rPr lang="de-DE" dirty="0" err="1" smtClean="0"/>
                  <a:t>bgr</a:t>
                </a:r>
                <a:endParaRPr lang="de-DE" dirty="0" smtClean="0"/>
              </a:p>
              <a:p>
                <a:pPr marL="2238375" indent="-352425">
                  <a:buNone/>
                </a:pPr>
                <a:endParaRPr lang="de-DE" dirty="0"/>
              </a:p>
              <a:p>
                <a:pPr marL="2238375" indent="-352425">
                  <a:buNone/>
                </a:pPr>
                <a:endParaRPr lang="de-DE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3140968"/>
                <a:ext cx="8229600" cy="2160240"/>
              </a:xfrm>
              <a:blipFill rotWithShape="0">
                <a:blip r:embed="rId2"/>
                <a:stretch>
                  <a:fillRect l="-1407" t="-6197" b="-61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/>
          <p:nvPr/>
        </p:nvGrpSpPr>
        <p:grpSpPr>
          <a:xfrm>
            <a:off x="2787874" y="1173410"/>
            <a:ext cx="2586558" cy="1895550"/>
            <a:chOff x="2273474" y="-122734"/>
            <a:chExt cx="2586558" cy="1895550"/>
          </a:xfrm>
        </p:grpSpPr>
        <p:sp>
          <p:nvSpPr>
            <p:cNvPr id="4" name="Titel 1"/>
            <p:cNvSpPr txBox="1">
              <a:spLocks/>
            </p:cNvSpPr>
            <p:nvPr/>
          </p:nvSpPr>
          <p:spPr>
            <a:xfrm>
              <a:off x="2666653" y="-122734"/>
              <a:ext cx="18002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DE" dirty="0" smtClean="0">
                  <a:latin typeface="+mn-lt"/>
                </a:rPr>
                <a:t>Signal</a:t>
              </a:r>
              <a:endParaRPr lang="de-DE" dirty="0"/>
            </a:p>
          </p:txBody>
        </p:sp>
        <p:sp>
          <p:nvSpPr>
            <p:cNvPr id="5" name="Titel 1"/>
            <p:cNvSpPr txBox="1">
              <a:spLocks/>
            </p:cNvSpPr>
            <p:nvPr/>
          </p:nvSpPr>
          <p:spPr>
            <a:xfrm>
              <a:off x="2273474" y="629816"/>
              <a:ext cx="258655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de-DE" dirty="0" smtClean="0">
                  <a:latin typeface="+mn-lt"/>
                </a:rPr>
                <a:t>Noise</a:t>
              </a:r>
              <a:endParaRPr lang="de-DE" dirty="0"/>
            </a:p>
          </p:txBody>
        </p:sp>
        <p:cxnSp>
          <p:nvCxnSpPr>
            <p:cNvPr id="7" name="Gerade Verbindung 6"/>
            <p:cNvCxnSpPr/>
            <p:nvPr/>
          </p:nvCxnSpPr>
          <p:spPr>
            <a:xfrm>
              <a:off x="2371378" y="857994"/>
              <a:ext cx="24482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Lidar</a:t>
            </a:r>
            <a:r>
              <a:rPr lang="de-DE" dirty="0"/>
              <a:t>-Problems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339752" y="573325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If</a:t>
            </a:r>
            <a:r>
              <a:rPr lang="de-DE" dirty="0" smtClean="0"/>
              <a:t> Signal </a:t>
            </a:r>
            <a:r>
              <a:rPr lang="de-DE" dirty="0" err="1" smtClean="0"/>
              <a:t>is</a:t>
            </a:r>
            <a:r>
              <a:rPr lang="de-DE" dirty="0" smtClean="0"/>
              <a:t> in [</a:t>
            </a:r>
            <a:r>
              <a:rPr lang="de-DE" dirty="0" err="1" smtClean="0"/>
              <a:t>counts</a:t>
            </a:r>
            <a:r>
              <a:rPr lang="de-DE" dirty="0" smtClean="0"/>
              <a:t>] → c1 = 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01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lidar4\bkulla\Rplots\P4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16832"/>
            <a:ext cx="3775927" cy="471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N:\lidar4\bkulla\Rplots\P3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05" y="1916832"/>
            <a:ext cx="3775927" cy="471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:\lidar4\bkulla\Rplots\wasserUV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0"/>
          <a:stretch/>
        </p:blipFill>
        <p:spPr bwMode="auto">
          <a:xfrm>
            <a:off x="5764625" y="1927101"/>
            <a:ext cx="3775927" cy="448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7582857" y="6405920"/>
                <a:ext cx="51199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de-DE" sz="1400" i="1">
                              <a:latin typeface="Cambria Math"/>
                            </a:rPr>
                            <m:t>𝑈𝑉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857" y="6405920"/>
                <a:ext cx="511999" cy="3077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/>
          <p:cNvSpPr/>
          <p:nvPr/>
        </p:nvSpPr>
        <p:spPr>
          <a:xfrm>
            <a:off x="3315244" y="899779"/>
            <a:ext cx="1616796" cy="68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5570385" y="899779"/>
            <a:ext cx="1616796" cy="73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7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755576" y="310929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Noise in P407 </a:t>
            </a:r>
            <a:r>
              <a:rPr lang="de-DE" sz="2400" dirty="0" err="1" smtClean="0"/>
              <a:t>determines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SNR …</a:t>
            </a:r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899592" y="1639660"/>
            <a:ext cx="668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Resolution: 60m / 10 min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0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:\lidar4\bkulla\Rplots\radiosonde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27394"/>
            <a:ext cx="5421685" cy="5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639341"/>
            <a:ext cx="3034680" cy="3589859"/>
          </a:xfrm>
        </p:spPr>
        <p:txBody>
          <a:bodyPr/>
          <a:lstStyle/>
          <a:p>
            <a:r>
              <a:rPr lang="de-DE" dirty="0" smtClean="0"/>
              <a:t>Clouds   </a:t>
            </a:r>
          </a:p>
          <a:p>
            <a:r>
              <a:rPr lang="de-DE" dirty="0" err="1" smtClean="0"/>
              <a:t>Cold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Spatial</a:t>
            </a:r>
            <a:r>
              <a:rPr lang="de-DE" dirty="0" smtClean="0"/>
              <a:t> </a:t>
            </a:r>
            <a:r>
              <a:rPr lang="de-DE" dirty="0" err="1" smtClean="0"/>
              <a:t>difference</a:t>
            </a:r>
            <a:endParaRPr lang="de-DE" dirty="0" smtClean="0"/>
          </a:p>
          <a:p>
            <a:r>
              <a:rPr lang="de-DE" dirty="0" smtClean="0"/>
              <a:t>Temporal </a:t>
            </a:r>
            <a:r>
              <a:rPr lang="de-DE" dirty="0" err="1" smtClean="0"/>
              <a:t>difference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8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Problems Radiosonde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57200" y="5373216"/>
            <a:ext cx="2746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Location in </a:t>
            </a:r>
            <a:r>
              <a:rPr lang="de-DE" dirty="0" err="1" smtClean="0"/>
              <a:t>fjord</a:t>
            </a:r>
            <a:r>
              <a:rPr lang="de-DE" dirty="0" smtClean="0"/>
              <a:t>: </a:t>
            </a:r>
          </a:p>
          <a:p>
            <a:r>
              <a:rPr lang="de-DE" dirty="0" err="1" smtClean="0"/>
              <a:t>Pronounced</a:t>
            </a:r>
            <a:r>
              <a:rPr lang="de-DE" dirty="0" smtClean="0"/>
              <a:t> wind </a:t>
            </a:r>
            <a:r>
              <a:rPr lang="de-DE" dirty="0" err="1" smtClean="0"/>
              <a:t>shear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BL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64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-1382588" y="319652"/>
                <a:ext cx="11583186" cy="1266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/>
                        </a:rPr>
                        <m:t>𝑉𝑀𝑅</m:t>
                      </m:r>
                      <m:r>
                        <a:rPr lang="en-GB" sz="2800" i="1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GB" sz="28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𝐻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𝑜</m:t>
                              </m:r>
                              <m:r>
                                <m:rPr>
                                  <m:nor/>
                                </m:rPr>
                                <a:rPr lang="en-GB" sz="2800" i="1"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𝐿𝑢𝑓𝑡</m:t>
                              </m:r>
                              <m:r>
                                <m:rPr>
                                  <m:nor/>
                                </m:rPr>
                                <a:rPr lang="en-GB" sz="2800" i="1"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  </m:t>
                              </m:r>
                            </m:sub>
                          </m:sSub>
                        </m:den>
                      </m:f>
                      <m:r>
                        <a:rPr lang="en-GB" sz="28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𝐻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𝑜</m:t>
                              </m:r>
                              <m:r>
                                <m:rPr>
                                  <m:nor/>
                                </m:rPr>
                                <a:rPr lang="en-GB" sz="2800" i="1"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r>
                            <a:rPr lang="de-DE" sz="2800" b="0" i="1" smtClean="0">
                              <a:latin typeface="Cambria Math"/>
                            </a:rPr>
                            <m:t>  </m:t>
                          </m:r>
                          <m:f>
                            <m:f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800" i="1">
                                  <a:latin typeface="Cambria Math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en-GB" sz="2800" i="1">
                                  <a:latin typeface="Cambria Math"/>
                                </a:rPr>
                                <m:t>78. 8</m:t>
                              </m:r>
                            </m:den>
                          </m:f>
                          <m:r>
                            <a:rPr lang="en-GB" sz="28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GB" sz="2800" i="1"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  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GB" sz="28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2800" i="1"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407</m:t>
                              </m:r>
                            </m:sub>
                          </m:sSub>
                          <m:r>
                            <a:rPr lang="de-DE" sz="28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/>
                                    </a:rPr>
                                    <m:t>407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de-DE" sz="2800" i="1" baseline="-25000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387</m:t>
                              </m:r>
                            </m:sub>
                          </m:sSub>
                          <m:r>
                            <a:rPr lang="de-DE" sz="28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387</m:t>
                              </m:r>
                            </m:sub>
                          </m:sSub>
                        </m:den>
                      </m:f>
                      <m:r>
                        <a:rPr lang="en-GB" sz="2800" i="1">
                          <a:latin typeface="Cambria Math"/>
                        </a:rPr>
                        <m:t>=</m:t>
                      </m:r>
                      <m:r>
                        <a:rPr lang="de-DE" sz="2800" i="1">
                          <a:latin typeface="Cambria Math"/>
                        </a:rPr>
                        <m:t>𝐶</m:t>
                      </m:r>
                      <m:r>
                        <a:rPr lang="de-DE" sz="2800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de-DE" sz="2800" i="1">
                              <a:latin typeface="Cambria Math"/>
                            </a:rPr>
                            <m:t>𝑈𝑉</m:t>
                          </m:r>
                        </m:sub>
                      </m:sSub>
                    </m:oMath>
                  </m:oMathPara>
                </a14:m>
                <a:endParaRPr lang="de-DE" sz="2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82588" y="319652"/>
                <a:ext cx="11583186" cy="12667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N:\lidar4\bkulla\Rplots\wasserUV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0"/>
          <a:stretch/>
        </p:blipFill>
        <p:spPr bwMode="auto">
          <a:xfrm>
            <a:off x="5764625" y="1927101"/>
            <a:ext cx="3775927" cy="448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7582857" y="6405920"/>
                <a:ext cx="55207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de-DE" sz="1400" i="1">
                              <a:latin typeface="Cambria Math"/>
                            </a:rPr>
                            <m:t>𝑈𝑉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857" y="6405920"/>
                <a:ext cx="552074" cy="3077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hteck 1"/>
          <p:cNvSpPr/>
          <p:nvPr/>
        </p:nvSpPr>
        <p:spPr>
          <a:xfrm>
            <a:off x="7452320" y="548680"/>
            <a:ext cx="360040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6" name="Picture 4" descr="N:\lidar4\bkulla\Rplots\wasserUV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5"/>
          <a:stretch/>
        </p:blipFill>
        <p:spPr bwMode="auto">
          <a:xfrm>
            <a:off x="827584" y="1927101"/>
            <a:ext cx="3776400" cy="447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 flipH="1">
            <a:off x="4139952" y="6427585"/>
            <a:ext cx="117725" cy="169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2738825" y="4800220"/>
            <a:ext cx="392198" cy="1409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4112887" y="5589240"/>
            <a:ext cx="296118" cy="14401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/>
          <p:cNvGrpSpPr/>
          <p:nvPr/>
        </p:nvGrpSpPr>
        <p:grpSpPr>
          <a:xfrm>
            <a:off x="1619672" y="1927102"/>
            <a:ext cx="7920880" cy="4150134"/>
            <a:chOff x="1619672" y="1927102"/>
            <a:chExt cx="7920880" cy="4150134"/>
          </a:xfrm>
        </p:grpSpPr>
        <p:sp>
          <p:nvSpPr>
            <p:cNvPr id="23" name="Rechteck 22"/>
            <p:cNvSpPr/>
            <p:nvPr/>
          </p:nvSpPr>
          <p:spPr>
            <a:xfrm>
              <a:off x="6516216" y="1927102"/>
              <a:ext cx="3024336" cy="2726034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6732240" y="5917159"/>
              <a:ext cx="2808312" cy="16007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1619672" y="1927102"/>
              <a:ext cx="3168352" cy="2726034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691680" y="5917159"/>
              <a:ext cx="2717325" cy="16007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6" name="Gerade Verbindung 15"/>
          <p:cNvCxnSpPr/>
          <p:nvPr/>
        </p:nvCxnSpPr>
        <p:spPr>
          <a:xfrm>
            <a:off x="-684584" y="4149080"/>
            <a:ext cx="56166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4404620" y="5430415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/>
              <a:t>rh &gt; 0.9</a:t>
            </a:r>
            <a:endParaRPr lang="de-DE" sz="2400" dirty="0"/>
          </a:p>
        </p:txBody>
      </p:sp>
      <p:sp>
        <p:nvSpPr>
          <p:cNvPr id="28" name="Textfeld 27"/>
          <p:cNvSpPr txBox="1"/>
          <p:nvPr/>
        </p:nvSpPr>
        <p:spPr>
          <a:xfrm>
            <a:off x="3168384" y="463986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/>
              <a:t>rh &gt; 0.9</a:t>
            </a:r>
            <a:endParaRPr lang="de-DE" sz="2400" dirty="0"/>
          </a:p>
        </p:txBody>
      </p:sp>
      <p:sp>
        <p:nvSpPr>
          <p:cNvPr id="29" name="Textfeld 28"/>
          <p:cNvSpPr txBox="1"/>
          <p:nvPr/>
        </p:nvSpPr>
        <p:spPr>
          <a:xfrm>
            <a:off x="3424063" y="3687415"/>
            <a:ext cx="1507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/>
              <a:t>T &lt; -40°C</a:t>
            </a:r>
            <a:endParaRPr lang="de-DE" sz="2400" dirty="0"/>
          </a:p>
        </p:txBody>
      </p:sp>
      <p:cxnSp>
        <p:nvCxnSpPr>
          <p:cNvPr id="30" name="Gerade Verbindung 29"/>
          <p:cNvCxnSpPr/>
          <p:nvPr/>
        </p:nvCxnSpPr>
        <p:spPr>
          <a:xfrm>
            <a:off x="-684584" y="3689269"/>
            <a:ext cx="561662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3419872" y="3208465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smtClean="0"/>
              <a:t>H &gt; 6000m</a:t>
            </a:r>
            <a:endParaRPr lang="de-DE" sz="2400" dirty="0"/>
          </a:p>
        </p:txBody>
      </p:sp>
      <p:sp>
        <p:nvSpPr>
          <p:cNvPr id="21" name="Rechteck 20"/>
          <p:cNvSpPr/>
          <p:nvPr/>
        </p:nvSpPr>
        <p:spPr>
          <a:xfrm>
            <a:off x="3707903" y="6381328"/>
            <a:ext cx="54977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2051720" y="6404295"/>
            <a:ext cx="1984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 smtClean="0"/>
              <a:t>water</a:t>
            </a:r>
            <a:r>
              <a:rPr lang="de-DE" sz="1200" dirty="0" smtClean="0"/>
              <a:t> </a:t>
            </a:r>
            <a:r>
              <a:rPr lang="de-DE" sz="1200" dirty="0" err="1" smtClean="0"/>
              <a:t>vapour</a:t>
            </a:r>
            <a:r>
              <a:rPr lang="de-DE" sz="1200" dirty="0" smtClean="0"/>
              <a:t> </a:t>
            </a:r>
            <a:r>
              <a:rPr lang="de-DE" sz="1200" dirty="0" err="1" smtClean="0"/>
              <a:t>mixing</a:t>
            </a:r>
            <a:r>
              <a:rPr lang="de-DE" sz="1200" dirty="0" smtClean="0"/>
              <a:t> </a:t>
            </a:r>
            <a:r>
              <a:rPr lang="de-DE" sz="1200" dirty="0" err="1" smtClean="0"/>
              <a:t>ratio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39F3-8B9C-4B40-91D5-513E1F577BB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6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1051</Words>
  <Application>Microsoft Office PowerPoint</Application>
  <PresentationFormat>Bildschirmpräsentation (4:3)</PresentationFormat>
  <Paragraphs>256</Paragraphs>
  <Slides>33</Slides>
  <Notes>27</Notes>
  <HiddenSlides>10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9" baseType="lpstr">
      <vt:lpstr>Arial</vt:lpstr>
      <vt:lpstr>Calibri</vt:lpstr>
      <vt:lpstr>Cambria Math</vt:lpstr>
      <vt:lpstr>Times New Roman</vt:lpstr>
      <vt:lpstr>Wingdings</vt:lpstr>
      <vt:lpstr>Larissa</vt:lpstr>
      <vt:lpstr>Derivation of atmospheric water vapour above Ny-Ålesund from LiDAR-Data  Birte Kulla &amp; Christoph Ritter christoph.ritter@awi.de </vt:lpstr>
      <vt:lpstr>PowerPoint-Präsentation</vt:lpstr>
      <vt:lpstr>DJF Temperature-Trend 96-2016</vt:lpstr>
      <vt:lpstr>Requirements for Calibration:</vt:lpstr>
      <vt:lpstr>Lidar-Problems</vt:lpstr>
      <vt:lpstr>SNR =</vt:lpstr>
      <vt:lpstr>PowerPoint-Präsentation</vt:lpstr>
      <vt:lpstr>Problems Radiosonde</vt:lpstr>
      <vt:lpstr>PowerPoint-Präsentation</vt:lpstr>
      <vt:lpstr>PowerPoint-Präsentation</vt:lpstr>
      <vt:lpstr>Ways of Calibration</vt:lpstr>
      <vt:lpstr>C in 2015/2016</vt:lpstr>
      <vt:lpstr>Result</vt:lpstr>
      <vt:lpstr>Variance</vt:lpstr>
      <vt:lpstr>Maximum error</vt:lpstr>
      <vt:lpstr>Uncertainty</vt:lpstr>
      <vt:lpstr>PowerPoint-Präsentation</vt:lpstr>
      <vt:lpstr>Examples</vt:lpstr>
      <vt:lpstr>Examples</vt:lpstr>
      <vt:lpstr>Examples – Resolution differences</vt:lpstr>
      <vt:lpstr>PowerPoint-Präsentation</vt:lpstr>
      <vt:lpstr>Results</vt:lpstr>
      <vt:lpstr>Outlook</vt:lpstr>
      <vt:lpstr>Quellen</vt:lpstr>
      <vt:lpstr>PowerPoint-Präsentation</vt:lpstr>
      <vt:lpstr>Radiosonde</vt:lpstr>
      <vt:lpstr>KARL</vt:lpstr>
      <vt:lpstr>KARL</vt:lpstr>
      <vt:lpstr>KARL</vt:lpstr>
      <vt:lpstr>KARL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Ableitung von atmosphärischen Wasserdampfgehalt über Ny-Ålesund aus LiDAR-Daten</dc:title>
  <dc:creator>Birte Kulla</dc:creator>
  <cp:lastModifiedBy>Christoph Ritter</cp:lastModifiedBy>
  <cp:revision>151</cp:revision>
  <dcterms:created xsi:type="dcterms:W3CDTF">2017-10-30T11:48:33Z</dcterms:created>
  <dcterms:modified xsi:type="dcterms:W3CDTF">2018-05-09T12:20:11Z</dcterms:modified>
</cp:coreProperties>
</file>