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7" r:id="rId2"/>
    <p:sldId id="271" r:id="rId3"/>
    <p:sldId id="272" r:id="rId4"/>
    <p:sldId id="269" r:id="rId5"/>
    <p:sldId id="273" r:id="rId6"/>
    <p:sldId id="274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FA0A"/>
    <a:srgbClr val="23F7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58" autoAdjust="0"/>
    <p:restoredTop sz="94632" autoAdjust="0"/>
  </p:normalViewPr>
  <p:slideViewPr>
    <p:cSldViewPr>
      <p:cViewPr varScale="1">
        <p:scale>
          <a:sx n="99" d="100"/>
          <a:sy n="99" d="100"/>
        </p:scale>
        <p:origin x="922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3D49E-B493-7047-A14C-34643923F782}" type="datetimeFigureOut">
              <a:rPr lang="it-IT" smtClean="0"/>
              <a:t>10/05/2018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Fare clic per modificare gli stili del testo dello schema</a:t>
            </a:r>
          </a:p>
          <a:p>
            <a:pPr lvl="1"/>
            <a:r>
              <a:rPr lang="fr-FR" smtClean="0"/>
              <a:t>Secondo livello</a:t>
            </a:r>
          </a:p>
          <a:p>
            <a:pPr lvl="2"/>
            <a:r>
              <a:rPr lang="fr-FR" smtClean="0"/>
              <a:t>Terzo livello</a:t>
            </a:r>
          </a:p>
          <a:p>
            <a:pPr lvl="3"/>
            <a:r>
              <a:rPr lang="fr-FR" smtClean="0"/>
              <a:t>Quarto livello</a:t>
            </a:r>
          </a:p>
          <a:p>
            <a:pPr lvl="4"/>
            <a:r>
              <a:rPr lang="fr-FR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CFDC86-5D37-EF46-A9A9-EEB654210B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902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9AA89-70C5-5C46-92C0-B795D11764D1}" type="slidenum">
              <a:rPr lang="it-IT" smtClean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104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9AA89-70C5-5C46-92C0-B795D11764D1}" type="slidenum">
              <a:rPr lang="it-IT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104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9AA89-70C5-5C46-92C0-B795D11764D1}" type="slidenum">
              <a:rPr lang="it-IT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3094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9AA89-70C5-5C46-92C0-B795D11764D1}" type="slidenum">
              <a:rPr lang="it-IT" smtClean="0">
                <a:solidFill>
                  <a:prstClr val="black"/>
                </a:solidFill>
                <a:latin typeface="Calibri"/>
              </a:rPr>
              <a:pPr/>
              <a:t>5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3094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9AA89-70C5-5C46-92C0-B795D11764D1}" type="slidenum">
              <a:rPr lang="it-IT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104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4E0F-329A-ED4C-959F-6E419F5E5FFB}" type="datetimeFigureOut">
              <a:rPr lang="it-IT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10/05/2018</a:t>
            </a:fld>
            <a:endParaRPr lang="it-IT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E5814-3A0B-9B4B-A7DA-677F2D652FBF}" type="slidenum">
              <a:rPr lang="it-IT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‹N›</a:t>
            </a:fld>
            <a:endParaRPr lang="it-IT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0045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4E0F-329A-ED4C-959F-6E419F5E5FFB}" type="datetimeFigureOut">
              <a:rPr lang="it-IT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10/05/2018</a:t>
            </a:fld>
            <a:endParaRPr lang="it-IT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E5814-3A0B-9B4B-A7DA-677F2D652FBF}" type="slidenum">
              <a:rPr lang="it-IT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‹N›</a:t>
            </a:fld>
            <a:endParaRPr lang="it-IT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167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4E0F-329A-ED4C-959F-6E419F5E5FFB}" type="datetimeFigureOut">
              <a:rPr lang="it-IT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10/05/2018</a:t>
            </a:fld>
            <a:endParaRPr lang="it-IT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E5814-3A0B-9B4B-A7DA-677F2D652FBF}" type="slidenum">
              <a:rPr lang="it-IT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‹N›</a:t>
            </a:fld>
            <a:endParaRPr lang="it-IT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0846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4E0F-329A-ED4C-959F-6E419F5E5FFB}" type="datetimeFigureOut">
              <a:rPr lang="it-IT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10/05/2018</a:t>
            </a:fld>
            <a:endParaRPr lang="it-IT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E5814-3A0B-9B4B-A7DA-677F2D652FBF}" type="slidenum">
              <a:rPr lang="it-IT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‹N›</a:t>
            </a:fld>
            <a:endParaRPr lang="it-IT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9533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4E0F-329A-ED4C-959F-6E419F5E5FFB}" type="datetimeFigureOut">
              <a:rPr lang="it-IT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10/05/2018</a:t>
            </a:fld>
            <a:endParaRPr lang="it-IT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E5814-3A0B-9B4B-A7DA-677F2D652FBF}" type="slidenum">
              <a:rPr lang="it-IT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‹N›</a:t>
            </a:fld>
            <a:endParaRPr lang="it-IT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6357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4E0F-329A-ED4C-959F-6E419F5E5FFB}" type="datetimeFigureOut">
              <a:rPr lang="it-IT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10/05/2018</a:t>
            </a:fld>
            <a:endParaRPr lang="it-IT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E5814-3A0B-9B4B-A7DA-677F2D652FBF}" type="slidenum">
              <a:rPr lang="it-IT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‹N›</a:t>
            </a:fld>
            <a:endParaRPr lang="it-IT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8141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4E0F-329A-ED4C-959F-6E419F5E5FFB}" type="datetimeFigureOut">
              <a:rPr lang="it-IT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10/05/2018</a:t>
            </a:fld>
            <a:endParaRPr lang="it-IT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E5814-3A0B-9B4B-A7DA-677F2D652FBF}" type="slidenum">
              <a:rPr lang="it-IT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‹N›</a:t>
            </a:fld>
            <a:endParaRPr lang="it-IT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2383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4E0F-329A-ED4C-959F-6E419F5E5FFB}" type="datetimeFigureOut">
              <a:rPr lang="it-IT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10/05/2018</a:t>
            </a:fld>
            <a:endParaRPr lang="it-IT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E5814-3A0B-9B4B-A7DA-677F2D652FBF}" type="slidenum">
              <a:rPr lang="it-IT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‹N›</a:t>
            </a:fld>
            <a:endParaRPr lang="it-IT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9382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4E0F-329A-ED4C-959F-6E419F5E5FFB}" type="datetimeFigureOut">
              <a:rPr lang="it-IT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10/05/2018</a:t>
            </a:fld>
            <a:endParaRPr lang="it-IT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E5814-3A0B-9B4B-A7DA-677F2D652FBF}" type="slidenum">
              <a:rPr lang="it-IT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‹N›</a:t>
            </a:fld>
            <a:endParaRPr lang="it-IT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0646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4E0F-329A-ED4C-959F-6E419F5E5FFB}" type="datetimeFigureOut">
              <a:rPr lang="it-IT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10/05/2018</a:t>
            </a:fld>
            <a:endParaRPr lang="it-IT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E5814-3A0B-9B4B-A7DA-677F2D652FBF}" type="slidenum">
              <a:rPr lang="it-IT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‹N›</a:t>
            </a:fld>
            <a:endParaRPr lang="it-IT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4043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4E0F-329A-ED4C-959F-6E419F5E5FFB}" type="datetimeFigureOut">
              <a:rPr lang="it-IT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10/05/2018</a:t>
            </a:fld>
            <a:endParaRPr lang="it-IT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E5814-3A0B-9B4B-A7DA-677F2D652FBF}" type="slidenum">
              <a:rPr lang="it-IT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‹N›</a:t>
            </a:fld>
            <a:endParaRPr lang="it-IT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0794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83A4E0F-329A-ED4C-959F-6E419F5E5FFB}" type="datetimeFigureOut">
              <a:rPr lang="it-IT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 defTabSz="457200"/>
              <a:t>10/05/2018</a:t>
            </a:fld>
            <a:endParaRPr lang="it-IT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it-IT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95E5814-3A0B-9B4B-A7DA-677F2D652FBF}" type="slidenum">
              <a:rPr lang="it-IT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 defTabSz="457200"/>
              <a:t>‹N›</a:t>
            </a:fld>
            <a:endParaRPr lang="it-IT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8683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51/epjconf/20181760503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doi.org/10.1051/epjconf/201817605050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0428-567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7485063"/>
            <a:ext cx="9277351" cy="145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nr"/>
          <p:cNvPicPr>
            <a:picLocks noGrp="1" noChangeAspect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524000" cy="14017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85800" y="908720"/>
            <a:ext cx="8207375" cy="25146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endParaRPr lang="en-US" dirty="0" smtClean="0">
              <a:solidFill>
                <a:schemeClr val="bg1"/>
              </a:solidFill>
              <a:cs typeface="Book Antiqua"/>
            </a:endParaRPr>
          </a:p>
          <a:p>
            <a:pPr algn="ctr">
              <a:buFontTx/>
              <a:buNone/>
            </a:pPr>
            <a:r>
              <a:rPr lang="it-IT" sz="1800" dirty="0" smtClean="0">
                <a:solidFill>
                  <a:schemeClr val="bg1"/>
                </a:solidFill>
                <a:cs typeface="Book Antiqua"/>
              </a:rPr>
              <a:t>RMR Rome – Tor Vergata NDACC station</a:t>
            </a:r>
          </a:p>
          <a:p>
            <a:pPr algn="ctr">
              <a:buFontTx/>
              <a:buNone/>
            </a:pPr>
            <a:endParaRPr lang="it-IT" sz="1800" dirty="0" smtClean="0">
              <a:solidFill>
                <a:schemeClr val="bg1"/>
              </a:solidFill>
              <a:cs typeface="Book Antiqua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sz="1600" i="1" dirty="0" smtClean="0">
                <a:solidFill>
                  <a:schemeClr val="bg1"/>
                </a:solidFill>
                <a:cs typeface="Book Antiqua"/>
              </a:rPr>
              <a:t>G.L. Liberti</a:t>
            </a:r>
            <a:r>
              <a:rPr lang="it-IT" sz="1600" i="1" baseline="30000" dirty="0" smtClean="0">
                <a:solidFill>
                  <a:schemeClr val="bg1"/>
                </a:solidFill>
                <a:cs typeface="Book Antiqua"/>
              </a:rPr>
              <a:t>1</a:t>
            </a:r>
            <a:r>
              <a:rPr lang="it-IT" sz="1600" i="1" dirty="0" smtClean="0">
                <a:solidFill>
                  <a:schemeClr val="bg1"/>
                </a:solidFill>
                <a:cs typeface="Book Antiqua"/>
              </a:rPr>
              <a:t>, D. Dionisi</a:t>
            </a:r>
            <a:r>
              <a:rPr lang="it-IT" sz="1600" i="1" baseline="30000" dirty="0" smtClean="0">
                <a:solidFill>
                  <a:schemeClr val="bg1"/>
                </a:solidFill>
                <a:cs typeface="Book Antiqua"/>
              </a:rPr>
              <a:t>1</a:t>
            </a:r>
            <a:r>
              <a:rPr lang="it-IT" sz="1600" i="1" dirty="0" smtClean="0">
                <a:solidFill>
                  <a:schemeClr val="bg1"/>
                </a:solidFill>
                <a:cs typeface="Book Antiqua"/>
              </a:rPr>
              <a:t>, F. Congeduti</a:t>
            </a:r>
            <a:r>
              <a:rPr lang="it-IT" sz="1600" i="1" baseline="30000" dirty="0" smtClean="0">
                <a:solidFill>
                  <a:schemeClr val="bg1"/>
                </a:solidFill>
                <a:cs typeface="Book Antiqua"/>
              </a:rPr>
              <a:t>1*</a:t>
            </a:r>
            <a:r>
              <a:rPr lang="it-IT" sz="1600" i="1" dirty="0" smtClean="0">
                <a:solidFill>
                  <a:schemeClr val="bg1"/>
                </a:solidFill>
                <a:cs typeface="Book Antiqua"/>
              </a:rPr>
              <a:t>, F. Cardillo</a:t>
            </a:r>
            <a:r>
              <a:rPr lang="it-IT" sz="1600" i="1" baseline="30000" dirty="0" smtClean="0">
                <a:solidFill>
                  <a:schemeClr val="bg1"/>
                </a:solidFill>
                <a:cs typeface="Book Antiqua"/>
              </a:rPr>
              <a:t>1*</a:t>
            </a:r>
            <a:endParaRPr lang="en-US" sz="1600" i="1" baseline="30000" dirty="0">
              <a:solidFill>
                <a:schemeClr val="bg1"/>
              </a:solidFill>
              <a:cs typeface="Book Antiqua"/>
            </a:endParaRPr>
          </a:p>
        </p:txBody>
      </p:sp>
      <p:pic>
        <p:nvPicPr>
          <p:cNvPr id="6" name="Picture 4" descr="isa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1524000" cy="130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483768" y="2348880"/>
            <a:ext cx="4486138" cy="56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it-IT" sz="1400" i="1" baseline="30000" dirty="0" smtClean="0">
                <a:solidFill>
                  <a:srgbClr val="FFFFFF"/>
                </a:solidFill>
                <a:ea typeface="ＭＳ Ｐゴシック" charset="0"/>
                <a:cs typeface="Book Antiqua"/>
              </a:rPr>
              <a:t>1</a:t>
            </a:r>
            <a:r>
              <a:rPr lang="it-IT" sz="1400" i="1" dirty="0" smtClean="0">
                <a:solidFill>
                  <a:srgbClr val="FFFFFF"/>
                </a:solidFill>
                <a:ea typeface="ＭＳ Ｐゴシック" charset="0"/>
                <a:cs typeface="Book Antiqua"/>
              </a:rPr>
              <a:t>Institute of </a:t>
            </a:r>
            <a:r>
              <a:rPr lang="it-IT" sz="1400" i="1" dirty="0" err="1" smtClean="0">
                <a:solidFill>
                  <a:srgbClr val="FFFFFF"/>
                </a:solidFill>
                <a:ea typeface="ＭＳ Ｐゴシック" charset="0"/>
                <a:cs typeface="Book Antiqua"/>
              </a:rPr>
              <a:t>atmospheric</a:t>
            </a:r>
            <a:r>
              <a:rPr lang="it-IT" sz="1400" i="1" dirty="0" smtClean="0">
                <a:solidFill>
                  <a:srgbClr val="FFFFFF"/>
                </a:solidFill>
                <a:ea typeface="ＭＳ Ｐゴシック" charset="0"/>
                <a:cs typeface="Book Antiqua"/>
              </a:rPr>
              <a:t> science and </a:t>
            </a:r>
            <a:r>
              <a:rPr lang="it-IT" sz="1400" i="1" dirty="0" err="1" smtClean="0">
                <a:solidFill>
                  <a:srgbClr val="FFFFFF"/>
                </a:solidFill>
                <a:ea typeface="ＭＳ Ｐゴシック" charset="0"/>
                <a:cs typeface="Book Antiqua"/>
              </a:rPr>
              <a:t>climate</a:t>
            </a:r>
            <a:r>
              <a:rPr lang="it-IT" sz="1400" i="1" dirty="0" smtClean="0">
                <a:solidFill>
                  <a:srgbClr val="FFFFFF"/>
                </a:solidFill>
                <a:ea typeface="ＭＳ Ｐゴシック" charset="0"/>
                <a:cs typeface="Book Antiqua"/>
              </a:rPr>
              <a:t>  </a:t>
            </a:r>
            <a:r>
              <a:rPr lang="it-IT" sz="1400" dirty="0" smtClean="0">
                <a:solidFill>
                  <a:srgbClr val="FFFFFF"/>
                </a:solidFill>
                <a:ea typeface="ＭＳ Ｐゴシック" charset="0"/>
                <a:cs typeface="Book Antiqua"/>
              </a:rPr>
              <a:t>(ISAC-CNR)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it-IT" sz="1400" baseline="30000" dirty="0" smtClean="0">
                <a:solidFill>
                  <a:srgbClr val="FFFFFF"/>
                </a:solidFill>
                <a:ea typeface="ＭＳ Ｐゴシック" charset="0"/>
                <a:cs typeface="Book Antiqua"/>
              </a:rPr>
              <a:t>*</a:t>
            </a:r>
            <a:r>
              <a:rPr lang="it-IT" sz="1400" dirty="0" err="1" smtClean="0">
                <a:solidFill>
                  <a:srgbClr val="FFFFFF"/>
                </a:solidFill>
                <a:ea typeface="ＭＳ Ｐゴシック" charset="0"/>
                <a:cs typeface="Book Antiqua"/>
              </a:rPr>
              <a:t>Retired</a:t>
            </a:r>
            <a:endParaRPr lang="it-IT" sz="1400" baseline="30000" dirty="0" smtClean="0">
              <a:solidFill>
                <a:srgbClr val="FFFFFF"/>
              </a:solidFill>
              <a:ea typeface="ＭＳ Ｐゴシック" charset="0"/>
              <a:cs typeface="Book Antiqua"/>
            </a:endParaRPr>
          </a:p>
        </p:txBody>
      </p:sp>
      <p:pic>
        <p:nvPicPr>
          <p:cNvPr id="8" name="Picture 6" descr="fotolidar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4149080"/>
            <a:ext cx="3962400" cy="207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7"/>
          <p:cNvSpPr>
            <a:spLocks noChangeArrowheads="1"/>
          </p:cNvSpPr>
          <p:nvPr/>
        </p:nvSpPr>
        <p:spPr bwMode="auto">
          <a:xfrm rot="19918355">
            <a:off x="2297113" y="4926955"/>
            <a:ext cx="976312" cy="304800"/>
          </a:xfrm>
          <a:prstGeom prst="leftArrow">
            <a:avLst>
              <a:gd name="adj1" fmla="val 50000"/>
              <a:gd name="adj2" fmla="val 80078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  <a:ea typeface="ＭＳ Ｐゴシック" charset="0"/>
              <a:cs typeface="Arial" charset="0"/>
            </a:endParaRPr>
          </a:p>
        </p:txBody>
      </p:sp>
      <p:pic>
        <p:nvPicPr>
          <p:cNvPr id="11" name="Immagine 10" descr="NDACC_Logo_C10_b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-27384"/>
            <a:ext cx="1944216" cy="1439772"/>
          </a:xfrm>
          <a:prstGeom prst="rect">
            <a:avLst/>
          </a:prstGeom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259632" y="6453336"/>
            <a:ext cx="7128792" cy="371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89982" tIns="46790" rIns="89982" bIns="4679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 smtClean="0">
                <a:solidFill>
                  <a:schemeClr val="bg1"/>
                </a:solidFill>
                <a:latin typeface="+mn-lt"/>
              </a:rPr>
              <a:t>10 MAY 2018, NDACC </a:t>
            </a:r>
            <a:r>
              <a:rPr lang="en-US" sz="1800" dirty="0" err="1" smtClean="0">
                <a:solidFill>
                  <a:schemeClr val="bg1"/>
                </a:solidFill>
                <a:latin typeface="+mn-lt"/>
              </a:rPr>
              <a:t>Lidar</a:t>
            </a:r>
            <a:r>
              <a:rPr lang="en-US" sz="1800" dirty="0" smtClean="0">
                <a:solidFill>
                  <a:schemeClr val="bg1"/>
                </a:solidFill>
                <a:latin typeface="+mn-lt"/>
              </a:rPr>
              <a:t> Working Group, </a:t>
            </a:r>
            <a:r>
              <a:rPr lang="en-US" sz="1800" dirty="0">
                <a:solidFill>
                  <a:schemeClr val="bg1"/>
                </a:solidFill>
                <a:latin typeface="+mn-lt"/>
              </a:rPr>
              <a:t>Huntsville </a:t>
            </a:r>
          </a:p>
        </p:txBody>
      </p:sp>
      <p:cxnSp>
        <p:nvCxnSpPr>
          <p:cNvPr id="13" name="Connettore 1 12"/>
          <p:cNvCxnSpPr/>
          <p:nvPr/>
        </p:nvCxnSpPr>
        <p:spPr>
          <a:xfrm>
            <a:off x="107504" y="6453336"/>
            <a:ext cx="9001000" cy="0"/>
          </a:xfrm>
          <a:prstGeom prst="line">
            <a:avLst/>
          </a:prstGeom>
          <a:ln w="381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ttangolo 13"/>
          <p:cNvSpPr/>
          <p:nvPr/>
        </p:nvSpPr>
        <p:spPr>
          <a:xfrm>
            <a:off x="1331640" y="5445224"/>
            <a:ext cx="17281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i="1" dirty="0">
                <a:solidFill>
                  <a:srgbClr val="FFFFFF"/>
                </a:solidFill>
              </a:rPr>
              <a:t>Rome-Tor </a:t>
            </a:r>
            <a:r>
              <a:rPr lang="en-US" sz="1000" i="1" dirty="0" err="1" smtClean="0">
                <a:solidFill>
                  <a:srgbClr val="FFFFFF"/>
                </a:solidFill>
              </a:rPr>
              <a:t>Vergata</a:t>
            </a:r>
            <a:endParaRPr lang="en-US" sz="1000" i="1" dirty="0" smtClean="0">
              <a:solidFill>
                <a:srgbClr val="FFFFFF"/>
              </a:solidFill>
            </a:endParaRPr>
          </a:p>
          <a:p>
            <a:pPr algn="ctr"/>
            <a:r>
              <a:rPr lang="en-US" sz="1000" i="1" dirty="0" smtClean="0">
                <a:solidFill>
                  <a:srgbClr val="FFFFFF"/>
                </a:solidFill>
              </a:rPr>
              <a:t>41.8</a:t>
            </a:r>
            <a:r>
              <a:rPr lang="en-US" sz="1000" i="1" dirty="0">
                <a:solidFill>
                  <a:srgbClr val="FFFFFF"/>
                </a:solidFill>
              </a:rPr>
              <a:t>°N  12.6°E . 106 </a:t>
            </a:r>
            <a:r>
              <a:rPr lang="en-US" sz="1000" i="1" dirty="0" err="1">
                <a:solidFill>
                  <a:srgbClr val="FFFFFF"/>
                </a:solidFill>
              </a:rPr>
              <a:t>aslm</a:t>
            </a:r>
            <a:endParaRPr lang="en-US" sz="1000" i="1" dirty="0">
              <a:solidFill>
                <a:srgbClr val="FFFFFF"/>
              </a:solidFill>
            </a:endParaRPr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755576" y="3068960"/>
            <a:ext cx="7876924" cy="5712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000" cap="all" dirty="0" smtClean="0">
                <a:solidFill>
                  <a:srgbClr val="FF0000"/>
                </a:solidFill>
                <a:latin typeface="+mn-lt"/>
                <a:cs typeface="Book Antiqua"/>
              </a:rPr>
              <a:t>Instrument operation update (</a:t>
            </a:r>
            <a:r>
              <a:rPr lang="en-US" sz="2000" u="sng" cap="all" dirty="0" smtClean="0">
                <a:solidFill>
                  <a:srgbClr val="FF0000"/>
                </a:solidFill>
                <a:latin typeface="+mn-lt"/>
                <a:cs typeface="Book Antiqua"/>
              </a:rPr>
              <a:t>NO science</a:t>
            </a:r>
            <a:r>
              <a:rPr lang="en-US" sz="2000" cap="all" dirty="0" smtClean="0">
                <a:solidFill>
                  <a:srgbClr val="FF0000"/>
                </a:solidFill>
                <a:latin typeface="+mn-lt"/>
                <a:cs typeface="Book Antiqua"/>
              </a:rPr>
              <a:t>)</a:t>
            </a:r>
            <a:endParaRPr lang="en-US" sz="2000" i="1" dirty="0">
              <a:solidFill>
                <a:srgbClr val="FF0000"/>
              </a:solidFill>
              <a:latin typeface="+mn-lt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88800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re 1"/>
          <p:cNvSpPr txBox="1">
            <a:spLocks/>
          </p:cNvSpPr>
          <p:nvPr/>
        </p:nvSpPr>
        <p:spPr>
          <a:xfrm>
            <a:off x="799532" y="-22559"/>
            <a:ext cx="7876924" cy="5712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cap="all" dirty="0" smtClean="0">
                <a:solidFill>
                  <a:srgbClr val="1E1C11"/>
                </a:solidFill>
              </a:rPr>
              <a:t>Rome Tor </a:t>
            </a:r>
            <a:r>
              <a:rPr lang="en-US" sz="2400" cap="all" dirty="0" err="1" smtClean="0">
                <a:solidFill>
                  <a:srgbClr val="1E1C11"/>
                </a:solidFill>
              </a:rPr>
              <a:t>vergata</a:t>
            </a:r>
            <a:r>
              <a:rPr lang="en-US" sz="2400" cap="all" dirty="0" smtClean="0">
                <a:solidFill>
                  <a:srgbClr val="1E1C11"/>
                </a:solidFill>
              </a:rPr>
              <a:t> Instrument </a:t>
            </a:r>
            <a:r>
              <a:rPr lang="en-US" sz="2400" cap="all" dirty="0">
                <a:solidFill>
                  <a:srgbClr val="1E1C11"/>
                </a:solidFill>
              </a:rPr>
              <a:t>operation </a:t>
            </a:r>
            <a:r>
              <a:rPr lang="en-US" sz="2400" cap="all" dirty="0" smtClean="0">
                <a:solidFill>
                  <a:srgbClr val="1E1C11"/>
                </a:solidFill>
              </a:rPr>
              <a:t>update</a:t>
            </a:r>
            <a:endParaRPr lang="en-US" sz="2400" cap="all" dirty="0">
              <a:solidFill>
                <a:srgbClr val="1E1C1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474729"/>
            <a:ext cx="4824536" cy="5906600"/>
          </a:xfrm>
          <a:prstGeom prst="rect">
            <a:avLst/>
          </a:prstGeom>
        </p:spPr>
      </p:pic>
      <p:sp>
        <p:nvSpPr>
          <p:cNvPr id="74" name="Rettangolo 73"/>
          <p:cNvSpPr/>
          <p:nvPr/>
        </p:nvSpPr>
        <p:spPr>
          <a:xfrm>
            <a:off x="35496" y="1065504"/>
            <a:ext cx="4256055" cy="4739760"/>
          </a:xfrm>
          <a:prstGeom prst="rect">
            <a:avLst/>
          </a:prstGeom>
          <a:ln w="28575" cmpd="sng">
            <a:solidFill>
              <a:srgbClr val="22FA0A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1E1C11"/>
                </a:solidFill>
              </a:rPr>
              <a:t>Measurement activities:</a:t>
            </a:r>
          </a:p>
          <a:p>
            <a:endParaRPr lang="en-US" sz="2000" dirty="0">
              <a:solidFill>
                <a:srgbClr val="1E1C11"/>
              </a:solidFill>
            </a:endParaRPr>
          </a:p>
          <a:p>
            <a:pPr marL="285750" indent="-285750">
              <a:buFont typeface="Wingdings" charset="2"/>
              <a:buChar char="Ø"/>
            </a:pPr>
            <a:r>
              <a:rPr lang="en-US" sz="2000" b="1" u="sng" dirty="0" smtClean="0">
                <a:solidFill>
                  <a:srgbClr val="0070C0"/>
                </a:solidFill>
              </a:rPr>
              <a:t>NDACC: </a:t>
            </a:r>
          </a:p>
          <a:p>
            <a:r>
              <a:rPr lang="en-US" sz="2000" b="1" u="sng" dirty="0" smtClean="0">
                <a:solidFill>
                  <a:srgbClr val="0070C0"/>
                </a:solidFill>
              </a:rPr>
              <a:t>measurement in stand-by due to lack of human and financial resources!</a:t>
            </a:r>
            <a:endParaRPr lang="en-US" b="1" u="sng" dirty="0" smtClean="0">
              <a:solidFill>
                <a:srgbClr val="0070C0"/>
              </a:solidFill>
            </a:endParaRPr>
          </a:p>
          <a:p>
            <a:pPr algn="just"/>
            <a:r>
              <a:rPr lang="en-US" sz="1600" dirty="0" smtClean="0">
                <a:solidFill>
                  <a:srgbClr val="0070C0"/>
                </a:solidFill>
              </a:rPr>
              <a:t>- </a:t>
            </a:r>
            <a:r>
              <a:rPr lang="en-US" sz="1600" dirty="0">
                <a:solidFill>
                  <a:srgbClr val="0070C0"/>
                </a:solidFill>
              </a:rPr>
              <a:t>Aerosol profiles ( 0.2 - 25 km) </a:t>
            </a:r>
          </a:p>
          <a:p>
            <a:pPr algn="just"/>
            <a:r>
              <a:rPr lang="en-US" sz="1600" dirty="0">
                <a:solidFill>
                  <a:srgbClr val="0070C0"/>
                </a:solidFill>
              </a:rPr>
              <a:t>- Water vapor profiles (0.5 - 15 km) </a:t>
            </a:r>
          </a:p>
          <a:p>
            <a:pPr algn="just"/>
            <a:r>
              <a:rPr lang="en-US" sz="1600" dirty="0">
                <a:solidFill>
                  <a:srgbClr val="0070C0"/>
                </a:solidFill>
              </a:rPr>
              <a:t>- Temperature </a:t>
            </a:r>
            <a:r>
              <a:rPr lang="en-US" sz="1600" dirty="0" smtClean="0">
                <a:solidFill>
                  <a:srgbClr val="0070C0"/>
                </a:solidFill>
              </a:rPr>
              <a:t>profiles </a:t>
            </a:r>
            <a:r>
              <a:rPr lang="en-US" sz="1600" dirty="0">
                <a:solidFill>
                  <a:srgbClr val="0070C0"/>
                </a:solidFill>
              </a:rPr>
              <a:t>(25 - 80 km)</a:t>
            </a:r>
          </a:p>
          <a:p>
            <a:pPr algn="ctr"/>
            <a:endParaRPr lang="en-US" b="1" u="sng" dirty="0">
              <a:solidFill>
                <a:srgbClr val="0070C0"/>
              </a:solidFill>
            </a:endParaRPr>
          </a:p>
          <a:p>
            <a:pPr marL="285750" indent="-285750">
              <a:buFont typeface="Wingdings" charset="2"/>
              <a:buChar char="Ø"/>
            </a:pPr>
            <a:r>
              <a:rPr lang="en-US" sz="2000" b="1" dirty="0" smtClean="0">
                <a:solidFill>
                  <a:srgbClr val="FF0000"/>
                </a:solidFill>
              </a:rPr>
              <a:t>EARLINET (since 2016/06) </a:t>
            </a:r>
            <a:endParaRPr lang="en-US" sz="2000" b="1" dirty="0">
              <a:solidFill>
                <a:srgbClr val="FF0000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000" b="1" dirty="0">
                <a:solidFill>
                  <a:srgbClr val="FF0000"/>
                </a:solidFill>
              </a:rPr>
              <a:t>180’ acquisitions twice a week (Monday, Thursday) at sunset, </a:t>
            </a:r>
          </a:p>
          <a:p>
            <a:pPr marL="342900" indent="-342900">
              <a:buFontTx/>
              <a:buChar char="-"/>
            </a:pPr>
            <a:r>
              <a:rPr lang="en-US" sz="2000" b="1" dirty="0">
                <a:solidFill>
                  <a:srgbClr val="FF0000"/>
                </a:solidFill>
              </a:rPr>
              <a:t>120’ acquisitions per week at local noon (Monday). 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sz="1600" dirty="0" smtClean="0">
                <a:solidFill>
                  <a:srgbClr val="FF0000"/>
                </a:solidFill>
              </a:rPr>
              <a:t>- Aerosol </a:t>
            </a:r>
            <a:r>
              <a:rPr lang="en-US" sz="1600" dirty="0">
                <a:solidFill>
                  <a:srgbClr val="FF0000"/>
                </a:solidFill>
              </a:rPr>
              <a:t>profiles ( 0.2 - 8 km) </a:t>
            </a:r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sz="1600" dirty="0" smtClean="0">
                <a:solidFill>
                  <a:srgbClr val="FF0000"/>
                </a:solidFill>
              </a:rPr>
              <a:t>- </a:t>
            </a:r>
            <a:r>
              <a:rPr lang="en-US" sz="1600" dirty="0">
                <a:solidFill>
                  <a:srgbClr val="FF0000"/>
                </a:solidFill>
              </a:rPr>
              <a:t>Water vapor profiles (0.5 - 5 km</a:t>
            </a:r>
            <a:r>
              <a:rPr lang="en-US" sz="1600" dirty="0" smtClean="0">
                <a:solidFill>
                  <a:srgbClr val="FF0000"/>
                </a:solidFill>
              </a:rPr>
              <a:t>)</a:t>
            </a:r>
            <a:endParaRPr lang="en-US" sz="1600" b="1" u="sng" dirty="0" smtClean="0">
              <a:solidFill>
                <a:srgbClr val="0070C0"/>
              </a:solidFill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1259632" y="6453336"/>
            <a:ext cx="7128792" cy="371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89982" tIns="46790" rIns="89982" bIns="4679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 smtClean="0">
                <a:solidFill>
                  <a:srgbClr val="1E1C11"/>
                </a:solidFill>
                <a:latin typeface="+mn-lt"/>
              </a:rPr>
              <a:t>10 MAY 2018, NDACC </a:t>
            </a:r>
            <a:r>
              <a:rPr lang="en-US" sz="1800" dirty="0" err="1" smtClean="0">
                <a:solidFill>
                  <a:srgbClr val="1E1C11"/>
                </a:solidFill>
                <a:latin typeface="+mn-lt"/>
              </a:rPr>
              <a:t>Lidar</a:t>
            </a:r>
            <a:r>
              <a:rPr lang="en-US" sz="1800" dirty="0" smtClean="0">
                <a:solidFill>
                  <a:srgbClr val="1E1C11"/>
                </a:solidFill>
                <a:latin typeface="+mn-lt"/>
              </a:rPr>
              <a:t> Working Group, </a:t>
            </a:r>
            <a:r>
              <a:rPr lang="en-US" sz="1800" dirty="0">
                <a:solidFill>
                  <a:srgbClr val="1E1C11"/>
                </a:solidFill>
                <a:latin typeface="+mn-lt"/>
              </a:rPr>
              <a:t>Huntsville </a:t>
            </a:r>
          </a:p>
        </p:txBody>
      </p:sp>
      <p:cxnSp>
        <p:nvCxnSpPr>
          <p:cNvPr id="20" name="Connettore 1 19"/>
          <p:cNvCxnSpPr/>
          <p:nvPr/>
        </p:nvCxnSpPr>
        <p:spPr>
          <a:xfrm>
            <a:off x="0" y="6453336"/>
            <a:ext cx="9144000" cy="0"/>
          </a:xfrm>
          <a:prstGeom prst="line">
            <a:avLst/>
          </a:prstGeom>
          <a:ln w="3810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/>
          <p:nvPr/>
        </p:nvCxnSpPr>
        <p:spPr>
          <a:xfrm>
            <a:off x="0" y="474729"/>
            <a:ext cx="9144000" cy="0"/>
          </a:xfrm>
          <a:prstGeom prst="line">
            <a:avLst/>
          </a:prstGeom>
          <a:ln w="3810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Ovale 4"/>
          <p:cNvSpPr/>
          <p:nvPr/>
        </p:nvSpPr>
        <p:spPr>
          <a:xfrm>
            <a:off x="4644008" y="4725144"/>
            <a:ext cx="4176464" cy="144016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Ovale 22"/>
          <p:cNvSpPr/>
          <p:nvPr/>
        </p:nvSpPr>
        <p:spPr>
          <a:xfrm>
            <a:off x="4644008" y="1052736"/>
            <a:ext cx="4176464" cy="3240360"/>
          </a:xfrm>
          <a:prstGeom prst="ellipse">
            <a:avLst/>
          </a:prstGeom>
          <a:noFill/>
          <a:ln w="38100" cmpd="sng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364088" y="706430"/>
            <a:ext cx="3103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0070C0"/>
                </a:solidFill>
              </a:rPr>
              <a:t>NDACC-</a:t>
            </a:r>
            <a:r>
              <a:rPr lang="it-IT" b="1" dirty="0" err="1" smtClean="0">
                <a:solidFill>
                  <a:srgbClr val="0070C0"/>
                </a:solidFill>
              </a:rPr>
              <a:t>configuration</a:t>
            </a:r>
            <a:r>
              <a:rPr lang="it-IT" b="1" dirty="0" smtClean="0">
                <a:solidFill>
                  <a:srgbClr val="0070C0"/>
                </a:solidFill>
              </a:rPr>
              <a:t>/</a:t>
            </a:r>
            <a:r>
              <a:rPr lang="it-IT" b="1" dirty="0" err="1" smtClean="0">
                <a:solidFill>
                  <a:srgbClr val="0070C0"/>
                </a:solidFill>
              </a:rPr>
              <a:t>protocol</a:t>
            </a:r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148064" y="4365104"/>
            <a:ext cx="316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rgbClr val="FF0000"/>
                </a:solidFill>
              </a:rPr>
              <a:t>Earlinet-configuration</a:t>
            </a:r>
            <a:r>
              <a:rPr lang="it-IT" b="1" dirty="0" smtClean="0">
                <a:solidFill>
                  <a:srgbClr val="FF0000"/>
                </a:solidFill>
              </a:rPr>
              <a:t>/</a:t>
            </a:r>
            <a:r>
              <a:rPr lang="it-IT" b="1" dirty="0" err="1" smtClean="0">
                <a:solidFill>
                  <a:srgbClr val="FF0000"/>
                </a:solidFill>
              </a:rPr>
              <a:t>protocol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72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CasellaDiTesto 69"/>
          <p:cNvSpPr txBox="1"/>
          <p:nvPr/>
        </p:nvSpPr>
        <p:spPr>
          <a:xfrm>
            <a:off x="251520" y="692696"/>
            <a:ext cx="4896544" cy="3847207"/>
          </a:xfrm>
          <a:prstGeom prst="rect">
            <a:avLst/>
          </a:prstGeom>
          <a:noFill/>
          <a:ln w="38100" cmpd="dbl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1E1C11"/>
                </a:solidFill>
              </a:rPr>
              <a:t>On-going activities:</a:t>
            </a:r>
          </a:p>
          <a:p>
            <a:r>
              <a:rPr lang="en-US" sz="1400" dirty="0" smtClean="0">
                <a:solidFill>
                  <a:srgbClr val="1E1C11"/>
                </a:solidFill>
              </a:rPr>
              <a:t>-Laser maintenance (done in October 2017)</a:t>
            </a:r>
          </a:p>
          <a:p>
            <a:endParaRPr lang="en-US" sz="1400" dirty="0" smtClean="0">
              <a:solidFill>
                <a:srgbClr val="1E1C11"/>
              </a:solidFill>
            </a:endParaRPr>
          </a:p>
          <a:p>
            <a:r>
              <a:rPr lang="en-US" sz="1400" dirty="0" smtClean="0">
                <a:solidFill>
                  <a:srgbClr val="1E1C11"/>
                </a:solidFill>
              </a:rPr>
              <a:t>- Upload the HDF and ASCII water vapor measurements (2003-2010) to the NDACC archive</a:t>
            </a:r>
          </a:p>
          <a:p>
            <a:endParaRPr lang="en-US" sz="1400" dirty="0" smtClean="0">
              <a:solidFill>
                <a:srgbClr val="1E1C11"/>
              </a:solidFill>
            </a:endParaRPr>
          </a:p>
          <a:p>
            <a:r>
              <a:rPr lang="en-US" sz="1400" dirty="0" smtClean="0">
                <a:solidFill>
                  <a:srgbClr val="1E1C11"/>
                </a:solidFill>
              </a:rPr>
              <a:t>- Upgrade of the RMR system hardware: </a:t>
            </a:r>
          </a:p>
          <a:p>
            <a:r>
              <a:rPr lang="en-US" sz="1400" dirty="0" smtClean="0">
                <a:solidFill>
                  <a:srgbClr val="1E1C11"/>
                </a:solidFill>
              </a:rPr>
              <a:t>1) addition of cross and co-polarized tropospheric channels at 532 nm;</a:t>
            </a:r>
          </a:p>
          <a:p>
            <a:r>
              <a:rPr lang="en-US" sz="1400" dirty="0" smtClean="0">
                <a:solidFill>
                  <a:srgbClr val="1E1C11"/>
                </a:solidFill>
              </a:rPr>
              <a:t>2</a:t>
            </a:r>
            <a:r>
              <a:rPr lang="en-US" sz="1400" dirty="0">
                <a:solidFill>
                  <a:srgbClr val="1E1C11"/>
                </a:solidFill>
              </a:rPr>
              <a:t>) </a:t>
            </a:r>
            <a:r>
              <a:rPr lang="en-US" sz="1400" dirty="0" smtClean="0">
                <a:solidFill>
                  <a:srgbClr val="1E1C11"/>
                </a:solidFill>
              </a:rPr>
              <a:t>addition </a:t>
            </a:r>
            <a:r>
              <a:rPr lang="en-US" sz="1400" dirty="0">
                <a:solidFill>
                  <a:srgbClr val="1E1C11"/>
                </a:solidFill>
              </a:rPr>
              <a:t>of </a:t>
            </a:r>
            <a:r>
              <a:rPr lang="en-US" sz="1400" dirty="0" smtClean="0">
                <a:solidFill>
                  <a:srgbClr val="1E1C11"/>
                </a:solidFill>
              </a:rPr>
              <a:t>tropospheric channel at 1064 nm</a:t>
            </a:r>
          </a:p>
          <a:p>
            <a:endParaRPr lang="en-US" sz="1400" dirty="0" smtClean="0">
              <a:solidFill>
                <a:srgbClr val="1E1C11"/>
              </a:solidFill>
            </a:endParaRPr>
          </a:p>
          <a:p>
            <a:r>
              <a:rPr lang="en-US" sz="1400" dirty="0" smtClean="0">
                <a:solidFill>
                  <a:srgbClr val="1E1C11"/>
                </a:solidFill>
              </a:rPr>
              <a:t>- Upgrade of the RMR system software:</a:t>
            </a:r>
          </a:p>
          <a:p>
            <a:r>
              <a:rPr lang="en-US" sz="1400" dirty="0" smtClean="0">
                <a:solidFill>
                  <a:srgbClr val="1E1C11"/>
                </a:solidFill>
              </a:rPr>
              <a:t>1) Remote control of the laser</a:t>
            </a:r>
          </a:p>
          <a:p>
            <a:r>
              <a:rPr lang="en-US" sz="1400" dirty="0" smtClean="0">
                <a:solidFill>
                  <a:srgbClr val="1E1C11"/>
                </a:solidFill>
              </a:rPr>
              <a:t>2) Remote control of the sliding roof</a:t>
            </a:r>
          </a:p>
          <a:p>
            <a:r>
              <a:rPr lang="en-US" sz="1400" dirty="0" smtClean="0">
                <a:solidFill>
                  <a:srgbClr val="1E1C11"/>
                </a:solidFill>
              </a:rPr>
              <a:t>3) Development of an automated alignment procedure</a:t>
            </a:r>
          </a:p>
          <a:p>
            <a:r>
              <a:rPr lang="en-US" sz="1400" dirty="0" smtClean="0">
                <a:solidFill>
                  <a:srgbClr val="1E1C11"/>
                </a:solidFill>
              </a:rPr>
              <a:t>4) Development of </a:t>
            </a:r>
            <a:r>
              <a:rPr lang="en-US" sz="1400" dirty="0" err="1" smtClean="0">
                <a:solidFill>
                  <a:srgbClr val="1E1C11"/>
                </a:solidFill>
              </a:rPr>
              <a:t>WV+aerosol</a:t>
            </a:r>
            <a:r>
              <a:rPr lang="en-US" sz="1400" dirty="0" smtClean="0">
                <a:solidFill>
                  <a:srgbClr val="1E1C11"/>
                </a:solidFill>
              </a:rPr>
              <a:t> all at once inversion procedure</a:t>
            </a:r>
          </a:p>
          <a:p>
            <a:endParaRPr lang="en-US" sz="1400" dirty="0" smtClean="0">
              <a:solidFill>
                <a:srgbClr val="1E1C11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555776" y="5229200"/>
            <a:ext cx="5040560" cy="954107"/>
          </a:xfrm>
          <a:prstGeom prst="rect">
            <a:avLst/>
          </a:prstGeom>
          <a:ln w="57150" cmpd="thinThick">
            <a:solidFill>
              <a:srgbClr val="3366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1E1C11"/>
                </a:solidFill>
              </a:rPr>
              <a:t>Objective</a:t>
            </a:r>
          </a:p>
          <a:p>
            <a:pPr algn="ctr"/>
            <a:r>
              <a:rPr lang="en-US" sz="2000" dirty="0" smtClean="0">
                <a:solidFill>
                  <a:srgbClr val="1E1C11"/>
                </a:solidFill>
              </a:rPr>
              <a:t>2019</a:t>
            </a:r>
            <a:r>
              <a:rPr lang="en-US" sz="2000" dirty="0">
                <a:solidFill>
                  <a:srgbClr val="1E1C11"/>
                </a:solidFill>
              </a:rPr>
              <a:t>/01: return to normal </a:t>
            </a:r>
            <a:r>
              <a:rPr lang="en-US" sz="2000" dirty="0" smtClean="0">
                <a:solidFill>
                  <a:srgbClr val="1E1C11"/>
                </a:solidFill>
              </a:rPr>
              <a:t>NDACC activity </a:t>
            </a:r>
            <a:endParaRPr lang="en-US" sz="2000" dirty="0">
              <a:solidFill>
                <a:srgbClr val="1E1C11"/>
              </a:solidFill>
            </a:endParaRPr>
          </a:p>
          <a:p>
            <a:pPr algn="ctr"/>
            <a:r>
              <a:rPr lang="en-US" sz="1600" dirty="0" smtClean="0">
                <a:solidFill>
                  <a:srgbClr val="1E1C11"/>
                </a:solidFill>
              </a:rPr>
              <a:t>300’-500’ </a:t>
            </a:r>
            <a:r>
              <a:rPr lang="en-US" sz="1600" dirty="0">
                <a:solidFill>
                  <a:srgbClr val="1E1C11"/>
                </a:solidFill>
              </a:rPr>
              <a:t>night-time acquisitions </a:t>
            </a:r>
            <a:r>
              <a:rPr lang="en-US" sz="1600" dirty="0" smtClean="0">
                <a:solidFill>
                  <a:srgbClr val="1E1C11"/>
                </a:solidFill>
              </a:rPr>
              <a:t>once a </a:t>
            </a:r>
            <a:r>
              <a:rPr lang="en-US" sz="1600" dirty="0">
                <a:solidFill>
                  <a:srgbClr val="1E1C11"/>
                </a:solidFill>
              </a:rPr>
              <a:t>week 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259632" y="6453336"/>
            <a:ext cx="7128792" cy="371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89982" tIns="46790" rIns="89982" bIns="4679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 smtClean="0">
                <a:solidFill>
                  <a:srgbClr val="1E1C11"/>
                </a:solidFill>
                <a:latin typeface="+mn-lt"/>
              </a:rPr>
              <a:t>10 MAY 2018, NDACC </a:t>
            </a:r>
            <a:r>
              <a:rPr lang="en-US" sz="1800" dirty="0" err="1" smtClean="0">
                <a:solidFill>
                  <a:srgbClr val="1E1C11"/>
                </a:solidFill>
                <a:latin typeface="+mn-lt"/>
              </a:rPr>
              <a:t>Lidar</a:t>
            </a:r>
            <a:r>
              <a:rPr lang="en-US" sz="1800" dirty="0" smtClean="0">
                <a:solidFill>
                  <a:srgbClr val="1E1C11"/>
                </a:solidFill>
                <a:latin typeface="+mn-lt"/>
              </a:rPr>
              <a:t> Working Group, </a:t>
            </a:r>
            <a:r>
              <a:rPr lang="en-US" sz="1800" dirty="0">
                <a:solidFill>
                  <a:srgbClr val="1E1C11"/>
                </a:solidFill>
                <a:latin typeface="+mn-lt"/>
              </a:rPr>
              <a:t>Huntsville </a:t>
            </a:r>
          </a:p>
        </p:txBody>
      </p:sp>
      <p:cxnSp>
        <p:nvCxnSpPr>
          <p:cNvPr id="14" name="Connettore 1 13"/>
          <p:cNvCxnSpPr/>
          <p:nvPr/>
        </p:nvCxnSpPr>
        <p:spPr>
          <a:xfrm>
            <a:off x="0" y="6453336"/>
            <a:ext cx="9144000" cy="0"/>
          </a:xfrm>
          <a:prstGeom prst="line">
            <a:avLst/>
          </a:prstGeom>
          <a:ln w="3810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>
            <a:off x="0" y="404664"/>
            <a:ext cx="9144000" cy="0"/>
          </a:xfrm>
          <a:prstGeom prst="line">
            <a:avLst/>
          </a:prstGeom>
          <a:ln w="3810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tre 1"/>
          <p:cNvSpPr txBox="1">
            <a:spLocks/>
          </p:cNvSpPr>
          <p:nvPr/>
        </p:nvSpPr>
        <p:spPr>
          <a:xfrm>
            <a:off x="799532" y="-99392"/>
            <a:ext cx="7876924" cy="5712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000" cap="all" dirty="0" smtClean="0">
                <a:solidFill>
                  <a:srgbClr val="1E1C11"/>
                </a:solidFill>
              </a:rPr>
              <a:t>Rome Tor </a:t>
            </a:r>
            <a:r>
              <a:rPr lang="en-US" sz="2000" cap="all" dirty="0" err="1" smtClean="0">
                <a:solidFill>
                  <a:srgbClr val="1E1C11"/>
                </a:solidFill>
              </a:rPr>
              <a:t>vergata</a:t>
            </a:r>
            <a:r>
              <a:rPr lang="en-US" sz="2000" cap="all" dirty="0" smtClean="0">
                <a:solidFill>
                  <a:srgbClr val="1E1C11"/>
                </a:solidFill>
              </a:rPr>
              <a:t> Instrument </a:t>
            </a:r>
            <a:r>
              <a:rPr lang="en-US" sz="2000" cap="all" dirty="0">
                <a:solidFill>
                  <a:srgbClr val="1E1C11"/>
                </a:solidFill>
              </a:rPr>
              <a:t>operation </a:t>
            </a:r>
            <a:r>
              <a:rPr lang="en-US" sz="2000" cap="all" dirty="0" smtClean="0">
                <a:solidFill>
                  <a:srgbClr val="1E1C11"/>
                </a:solidFill>
              </a:rPr>
              <a:t>update</a:t>
            </a:r>
            <a:endParaRPr lang="en-US" sz="2000" cap="all" dirty="0">
              <a:solidFill>
                <a:srgbClr val="1E1C11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5364088" y="692696"/>
            <a:ext cx="3528392" cy="384720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>
                    <a:lumMod val="10000"/>
                  </a:schemeClr>
                </a:solidFill>
              </a:rPr>
              <a:t>Networking &amp; Projects:</a:t>
            </a:r>
          </a:p>
          <a:p>
            <a:pPr algn="just"/>
            <a:r>
              <a:rPr lang="en-US" sz="1400" dirty="0" smtClean="0">
                <a:solidFill>
                  <a:schemeClr val="tx2">
                    <a:lumMod val="10000"/>
                  </a:schemeClr>
                </a:solidFill>
              </a:rPr>
              <a:t>- EMERGE (</a:t>
            </a:r>
            <a:r>
              <a:rPr lang="it-IT" sz="1400" dirty="0" err="1">
                <a:solidFill>
                  <a:srgbClr val="10253F"/>
                </a:solidFill>
              </a:rPr>
              <a:t>Effect</a:t>
            </a:r>
            <a:r>
              <a:rPr lang="it-IT" sz="1400" dirty="0">
                <a:solidFill>
                  <a:srgbClr val="10253F"/>
                </a:solidFill>
              </a:rPr>
              <a:t> of </a:t>
            </a:r>
            <a:r>
              <a:rPr lang="it-IT" sz="1400" dirty="0" err="1">
                <a:solidFill>
                  <a:srgbClr val="10253F"/>
                </a:solidFill>
              </a:rPr>
              <a:t>Megacities</a:t>
            </a:r>
            <a:r>
              <a:rPr lang="it-IT" sz="1400" dirty="0">
                <a:solidFill>
                  <a:srgbClr val="10253F"/>
                </a:solidFill>
              </a:rPr>
              <a:t> on the </a:t>
            </a:r>
            <a:r>
              <a:rPr lang="it-IT" sz="1400" dirty="0" err="1">
                <a:solidFill>
                  <a:srgbClr val="10253F"/>
                </a:solidFill>
              </a:rPr>
              <a:t>transport</a:t>
            </a:r>
            <a:r>
              <a:rPr lang="it-IT" sz="1400" dirty="0">
                <a:solidFill>
                  <a:srgbClr val="10253F"/>
                </a:solidFill>
              </a:rPr>
              <a:t> and </a:t>
            </a:r>
            <a:r>
              <a:rPr lang="it-IT" sz="1400" dirty="0" err="1">
                <a:solidFill>
                  <a:srgbClr val="10253F"/>
                </a:solidFill>
              </a:rPr>
              <a:t>transformation</a:t>
            </a:r>
            <a:r>
              <a:rPr lang="it-IT" sz="1400" dirty="0">
                <a:solidFill>
                  <a:srgbClr val="10253F"/>
                </a:solidFill>
              </a:rPr>
              <a:t> of </a:t>
            </a:r>
            <a:r>
              <a:rPr lang="it-IT" sz="1400" dirty="0" err="1">
                <a:solidFill>
                  <a:srgbClr val="10253F"/>
                </a:solidFill>
              </a:rPr>
              <a:t>pollutants</a:t>
            </a:r>
            <a:r>
              <a:rPr lang="it-IT" sz="1400" dirty="0">
                <a:solidFill>
                  <a:srgbClr val="10253F"/>
                </a:solidFill>
              </a:rPr>
              <a:t> on the </a:t>
            </a:r>
            <a:r>
              <a:rPr lang="it-IT" sz="1400" dirty="0" err="1">
                <a:solidFill>
                  <a:srgbClr val="10253F"/>
                </a:solidFill>
              </a:rPr>
              <a:t>Regional</a:t>
            </a:r>
            <a:r>
              <a:rPr lang="it-IT" sz="1400" dirty="0">
                <a:solidFill>
                  <a:srgbClr val="10253F"/>
                </a:solidFill>
              </a:rPr>
              <a:t> and Global </a:t>
            </a:r>
            <a:r>
              <a:rPr lang="it-IT" sz="1400" dirty="0" err="1" smtClean="0">
                <a:solidFill>
                  <a:srgbClr val="10253F"/>
                </a:solidFill>
              </a:rPr>
              <a:t>scales</a:t>
            </a:r>
            <a:r>
              <a:rPr lang="it-IT" sz="1400" dirty="0" smtClean="0">
                <a:solidFill>
                  <a:srgbClr val="10253F"/>
                </a:solidFill>
              </a:rPr>
              <a:t>) </a:t>
            </a:r>
            <a:r>
              <a:rPr lang="it-IT" sz="1400" dirty="0" err="1" smtClean="0">
                <a:solidFill>
                  <a:srgbClr val="10253F"/>
                </a:solidFill>
              </a:rPr>
              <a:t>measurement</a:t>
            </a:r>
            <a:r>
              <a:rPr lang="it-IT" sz="1400" dirty="0" smtClean="0">
                <a:solidFill>
                  <a:srgbClr val="10253F"/>
                </a:solidFill>
              </a:rPr>
              <a:t> </a:t>
            </a:r>
            <a:r>
              <a:rPr lang="it-IT" sz="1400" dirty="0" err="1" smtClean="0">
                <a:solidFill>
                  <a:srgbClr val="10253F"/>
                </a:solidFill>
              </a:rPr>
              <a:t>campaigns</a:t>
            </a:r>
            <a:endParaRPr lang="it-IT" sz="1400" dirty="0">
              <a:solidFill>
                <a:srgbClr val="10253F"/>
              </a:solidFill>
            </a:endParaRPr>
          </a:p>
          <a:p>
            <a:pPr marL="285750" indent="-285750" algn="just">
              <a:buFontTx/>
              <a:buChar char="-"/>
            </a:pPr>
            <a:endParaRPr lang="en-US" sz="1400" dirty="0" smtClean="0">
              <a:solidFill>
                <a:schemeClr val="tx2">
                  <a:lumMod val="10000"/>
                </a:schemeClr>
              </a:solidFill>
            </a:endParaRPr>
          </a:p>
          <a:p>
            <a:pPr algn="just"/>
            <a:r>
              <a:rPr lang="en-US" sz="1400" dirty="0" smtClean="0">
                <a:solidFill>
                  <a:schemeClr val="tx2">
                    <a:lumMod val="10000"/>
                  </a:schemeClr>
                </a:solidFill>
              </a:rPr>
              <a:t>- Submitted H2020 proposal (FILIA project, P.I. T. </a:t>
            </a:r>
            <a:r>
              <a:rPr lang="en-US" sz="1400" dirty="0" err="1" smtClean="0">
                <a:solidFill>
                  <a:schemeClr val="tx2">
                    <a:lumMod val="10000"/>
                  </a:schemeClr>
                </a:solidFill>
              </a:rPr>
              <a:t>Trickl</a:t>
            </a:r>
            <a:r>
              <a:rPr lang="en-US" sz="1400" dirty="0" smtClean="0">
                <a:solidFill>
                  <a:schemeClr val="tx2">
                    <a:lumMod val="10000"/>
                  </a:schemeClr>
                </a:solidFill>
              </a:rPr>
              <a:t>)</a:t>
            </a:r>
          </a:p>
          <a:p>
            <a:pPr algn="just"/>
            <a:endParaRPr lang="en-US" sz="1400" dirty="0">
              <a:solidFill>
                <a:schemeClr val="tx2">
                  <a:lumMod val="10000"/>
                </a:schemeClr>
              </a:solidFill>
            </a:endParaRPr>
          </a:p>
          <a:p>
            <a:pPr algn="just"/>
            <a:r>
              <a:rPr lang="en-US" sz="1400" dirty="0" smtClean="0">
                <a:solidFill>
                  <a:schemeClr val="tx2">
                    <a:lumMod val="10000"/>
                  </a:schemeClr>
                </a:solidFill>
              </a:rPr>
              <a:t>- June 2016: EARLINET/ACTRIS affiliation for the tropospheric aerosol product</a:t>
            </a:r>
          </a:p>
          <a:p>
            <a:pPr algn="just"/>
            <a:endParaRPr lang="en-US" sz="1400" dirty="0" smtClean="0">
              <a:solidFill>
                <a:schemeClr val="tx2">
                  <a:lumMod val="10000"/>
                </a:schemeClr>
              </a:solidFill>
            </a:endParaRPr>
          </a:p>
          <a:p>
            <a:pPr algn="just"/>
            <a:r>
              <a:rPr lang="en-US" sz="1400" dirty="0" smtClean="0">
                <a:solidFill>
                  <a:schemeClr val="tx2">
                    <a:lumMod val="10000"/>
                  </a:schemeClr>
                </a:solidFill>
              </a:rPr>
              <a:t>- Accepted ESA proposal (</a:t>
            </a:r>
            <a:r>
              <a:rPr lang="en-US" sz="1400" dirty="0">
                <a:solidFill>
                  <a:schemeClr val="tx2">
                    <a:lumMod val="10000"/>
                  </a:schemeClr>
                </a:solidFill>
              </a:rPr>
              <a:t>ID </a:t>
            </a:r>
            <a:r>
              <a:rPr lang="en-US" sz="1400" dirty="0" smtClean="0">
                <a:solidFill>
                  <a:schemeClr val="tx2">
                    <a:lumMod val="10000"/>
                  </a:schemeClr>
                </a:solidFill>
              </a:rPr>
              <a:t>3881) as an </a:t>
            </a:r>
            <a:r>
              <a:rPr lang="en-US" sz="1400" dirty="0">
                <a:solidFill>
                  <a:schemeClr val="tx2">
                    <a:lumMod val="10000"/>
                  </a:schemeClr>
                </a:solidFill>
              </a:rPr>
              <a:t>EARTHCARE</a:t>
            </a:r>
            <a:r>
              <a:rPr lang="en-US" sz="1400" dirty="0" smtClean="0">
                <a:solidFill>
                  <a:schemeClr val="tx2">
                    <a:lumMod val="10000"/>
                  </a:schemeClr>
                </a:solidFill>
              </a:rPr>
              <a:t> CAL/VAL site</a:t>
            </a:r>
          </a:p>
          <a:p>
            <a:pPr algn="just"/>
            <a:endParaRPr lang="en-US" sz="1400" dirty="0" smtClean="0">
              <a:solidFill>
                <a:schemeClr val="tx2">
                  <a:lumMod val="10000"/>
                </a:schemeClr>
              </a:solidFill>
            </a:endParaRPr>
          </a:p>
          <a:p>
            <a:pPr algn="just"/>
            <a:r>
              <a:rPr lang="en-US" sz="1400" dirty="0" smtClean="0">
                <a:solidFill>
                  <a:schemeClr val="tx2">
                    <a:lumMod val="10000"/>
                  </a:schemeClr>
                </a:solidFill>
              </a:rPr>
              <a:t>- Submitted ESA proposal as a SENTINEL 5-p CAL/VAL site</a:t>
            </a:r>
          </a:p>
        </p:txBody>
      </p:sp>
      <p:sp>
        <p:nvSpPr>
          <p:cNvPr id="7" name="Freccia destra 6"/>
          <p:cNvSpPr/>
          <p:nvPr/>
        </p:nvSpPr>
        <p:spPr>
          <a:xfrm rot="3358648">
            <a:off x="3403528" y="4646120"/>
            <a:ext cx="560205" cy="43204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Freccia destra 22"/>
          <p:cNvSpPr/>
          <p:nvPr/>
        </p:nvSpPr>
        <p:spPr>
          <a:xfrm rot="7187610">
            <a:off x="6106964" y="4623324"/>
            <a:ext cx="654599" cy="43204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904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Connettore 1 45"/>
          <p:cNvCxnSpPr/>
          <p:nvPr/>
        </p:nvCxnSpPr>
        <p:spPr>
          <a:xfrm>
            <a:off x="0" y="404664"/>
            <a:ext cx="9144000" cy="0"/>
          </a:xfrm>
          <a:prstGeom prst="line">
            <a:avLst/>
          </a:prstGeom>
          <a:ln w="3810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ettangolo 77"/>
          <p:cNvSpPr/>
          <p:nvPr/>
        </p:nvSpPr>
        <p:spPr>
          <a:xfrm>
            <a:off x="323528" y="476672"/>
            <a:ext cx="8640960" cy="5863144"/>
          </a:xfrm>
          <a:prstGeom prst="rect">
            <a:avLst/>
          </a:prstGeom>
          <a:ln w="28575" cmpd="sng">
            <a:solidFill>
              <a:srgbClr val="22FA0A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1E1C11"/>
                </a:solidFill>
              </a:rPr>
              <a:t>Scientific Production:</a:t>
            </a:r>
          </a:p>
          <a:p>
            <a:pPr lvl="0" algn="just"/>
            <a:endParaRPr lang="en-US" sz="1000" dirty="0">
              <a:solidFill>
                <a:srgbClr val="1E1C11"/>
              </a:solidFill>
            </a:endParaRPr>
          </a:p>
          <a:p>
            <a:pPr lvl="0"/>
            <a:r>
              <a:rPr lang="en-US" sz="1500" dirty="0">
                <a:solidFill>
                  <a:srgbClr val="1E1C11"/>
                </a:solidFill>
              </a:rPr>
              <a:t>Liberti, G.L., D. Dionisi, F. </a:t>
            </a:r>
            <a:r>
              <a:rPr lang="en-US" sz="1500" dirty="0" err="1">
                <a:solidFill>
                  <a:srgbClr val="1E1C11"/>
                </a:solidFill>
              </a:rPr>
              <a:t>Congeduti</a:t>
            </a:r>
            <a:r>
              <a:rPr lang="en-US" sz="1500" dirty="0">
                <a:solidFill>
                  <a:srgbClr val="1E1C11"/>
                </a:solidFill>
              </a:rPr>
              <a:t>, A. Di Monte, 2018. Dead-Time Variables Estimation and Correction. ELC2018, 2 pp</a:t>
            </a:r>
            <a:r>
              <a:rPr lang="en-US" sz="1500" dirty="0" smtClean="0">
                <a:solidFill>
                  <a:srgbClr val="1E1C11"/>
                </a:solidFill>
              </a:rPr>
              <a:t>.</a:t>
            </a:r>
          </a:p>
          <a:p>
            <a:pPr lvl="0"/>
            <a:endParaRPr lang="en-US" sz="1500" dirty="0">
              <a:solidFill>
                <a:srgbClr val="1E1C11"/>
              </a:solidFill>
            </a:endParaRPr>
          </a:p>
          <a:p>
            <a:pPr lvl="0"/>
            <a:r>
              <a:rPr lang="en-US" sz="1500" dirty="0">
                <a:solidFill>
                  <a:srgbClr val="1E1C11"/>
                </a:solidFill>
              </a:rPr>
              <a:t>Liberti G.L., D. Dionisi, F. </a:t>
            </a:r>
            <a:r>
              <a:rPr lang="en-US" sz="1500" dirty="0" err="1">
                <a:solidFill>
                  <a:srgbClr val="1E1C11"/>
                </a:solidFill>
              </a:rPr>
              <a:t>Cheruy</a:t>
            </a:r>
            <a:r>
              <a:rPr lang="en-US" sz="1500" dirty="0">
                <a:solidFill>
                  <a:srgbClr val="1E1C11"/>
                </a:solidFill>
              </a:rPr>
              <a:t>, </a:t>
            </a:r>
            <a:r>
              <a:rPr lang="en-US" sz="1500" dirty="0" err="1">
                <a:solidFill>
                  <a:srgbClr val="1E1C11"/>
                </a:solidFill>
              </a:rPr>
              <a:t>C.Risi</a:t>
            </a:r>
            <a:r>
              <a:rPr lang="en-US" sz="1500" dirty="0">
                <a:solidFill>
                  <a:srgbClr val="1E1C11"/>
                </a:solidFill>
              </a:rPr>
              <a:t>. 2018. </a:t>
            </a:r>
            <a:r>
              <a:rPr lang="en-US" sz="1500" dirty="0">
                <a:solidFill>
                  <a:srgbClr val="1E1C11"/>
                </a:solidFill>
                <a:hlinkClick r:id="rId3"/>
              </a:rPr>
              <a:t>Feasibility study to measure HDO/H2O atmospheric profiles through a Raman </a:t>
            </a:r>
            <a:r>
              <a:rPr lang="en-US" sz="1500" dirty="0" err="1">
                <a:solidFill>
                  <a:srgbClr val="1E1C11"/>
                </a:solidFill>
                <a:hlinkClick r:id="rId3"/>
              </a:rPr>
              <a:t>lidar</a:t>
            </a:r>
            <a:r>
              <a:rPr lang="en-US" sz="1500" dirty="0">
                <a:solidFill>
                  <a:srgbClr val="1E1C11"/>
                </a:solidFill>
                <a:hlinkClick r:id="rId3"/>
              </a:rPr>
              <a:t>.</a:t>
            </a:r>
            <a:r>
              <a:rPr lang="en-US" sz="1500" dirty="0">
                <a:solidFill>
                  <a:srgbClr val="1E1C11"/>
                </a:solidFill>
              </a:rPr>
              <a:t> ILRC28 EPJ Web of Conferences 176, 05032. 4 </a:t>
            </a:r>
            <a:r>
              <a:rPr lang="en-US" sz="1500" dirty="0" smtClean="0">
                <a:solidFill>
                  <a:srgbClr val="1E1C11"/>
                </a:solidFill>
              </a:rPr>
              <a:t>pp</a:t>
            </a:r>
            <a:endParaRPr lang="en-US" sz="1500" dirty="0">
              <a:solidFill>
                <a:srgbClr val="1E1C11"/>
              </a:solidFill>
            </a:endParaRPr>
          </a:p>
          <a:p>
            <a:pPr lvl="0"/>
            <a:endParaRPr lang="en-US" sz="1500" dirty="0" smtClean="0">
              <a:solidFill>
                <a:srgbClr val="1E1C11"/>
              </a:solidFill>
            </a:endParaRPr>
          </a:p>
          <a:p>
            <a:pPr lvl="0"/>
            <a:r>
              <a:rPr lang="en-US" sz="1500" dirty="0" smtClean="0">
                <a:solidFill>
                  <a:srgbClr val="1E1C11"/>
                </a:solidFill>
              </a:rPr>
              <a:t>Dionisi</a:t>
            </a:r>
            <a:r>
              <a:rPr lang="en-US" sz="1500" dirty="0">
                <a:solidFill>
                  <a:srgbClr val="1E1C11"/>
                </a:solidFill>
              </a:rPr>
              <a:t>, D., </a:t>
            </a:r>
            <a:r>
              <a:rPr lang="en-US" sz="1500" dirty="0" err="1">
                <a:solidFill>
                  <a:srgbClr val="1E1C11"/>
                </a:solidFill>
              </a:rPr>
              <a:t>A.M.Iannarelli</a:t>
            </a:r>
            <a:r>
              <a:rPr lang="en-US" sz="1500" dirty="0">
                <a:solidFill>
                  <a:srgbClr val="1E1C11"/>
                </a:solidFill>
              </a:rPr>
              <a:t>, </a:t>
            </a:r>
            <a:r>
              <a:rPr lang="en-US" sz="1500" dirty="0" err="1">
                <a:solidFill>
                  <a:srgbClr val="1E1C11"/>
                </a:solidFill>
              </a:rPr>
              <a:t>A.Scoccione</a:t>
            </a:r>
            <a:r>
              <a:rPr lang="en-US" sz="1500" dirty="0">
                <a:solidFill>
                  <a:srgbClr val="1E1C11"/>
                </a:solidFill>
              </a:rPr>
              <a:t>, </a:t>
            </a:r>
            <a:r>
              <a:rPr lang="en-US" sz="1500" dirty="0" err="1">
                <a:solidFill>
                  <a:srgbClr val="1E1C11"/>
                </a:solidFill>
              </a:rPr>
              <a:t>G.L.Liberti</a:t>
            </a:r>
            <a:r>
              <a:rPr lang="en-US" sz="1500" dirty="0">
                <a:solidFill>
                  <a:srgbClr val="1E1C11"/>
                </a:solidFill>
              </a:rPr>
              <a:t>, </a:t>
            </a:r>
            <a:r>
              <a:rPr lang="en-US" sz="1500" dirty="0" err="1">
                <a:solidFill>
                  <a:srgbClr val="1E1C11"/>
                </a:solidFill>
              </a:rPr>
              <a:t>M.Cacciani</a:t>
            </a:r>
            <a:r>
              <a:rPr lang="en-US" sz="1500" dirty="0">
                <a:solidFill>
                  <a:srgbClr val="1E1C11"/>
                </a:solidFill>
              </a:rPr>
              <a:t>, </a:t>
            </a:r>
            <a:r>
              <a:rPr lang="en-US" sz="1500" dirty="0" err="1">
                <a:solidFill>
                  <a:srgbClr val="1E1C11"/>
                </a:solidFill>
              </a:rPr>
              <a:t>S.Argentini</a:t>
            </a:r>
            <a:r>
              <a:rPr lang="en-US" sz="1500" dirty="0">
                <a:solidFill>
                  <a:srgbClr val="1E1C11"/>
                </a:solidFill>
              </a:rPr>
              <a:t>, </a:t>
            </a:r>
            <a:r>
              <a:rPr lang="en-US" sz="1500" dirty="0" err="1">
                <a:solidFill>
                  <a:srgbClr val="1E1C11"/>
                </a:solidFill>
              </a:rPr>
              <a:t>L.Baldini</a:t>
            </a:r>
            <a:r>
              <a:rPr lang="en-US" sz="1500" dirty="0">
                <a:solidFill>
                  <a:srgbClr val="1E1C11"/>
                </a:solidFill>
              </a:rPr>
              <a:t>, </a:t>
            </a:r>
            <a:r>
              <a:rPr lang="en-US" sz="1500" dirty="0" err="1">
                <a:solidFill>
                  <a:srgbClr val="1E1C11"/>
                </a:solidFill>
              </a:rPr>
              <a:t>F.Barnaba</a:t>
            </a:r>
            <a:r>
              <a:rPr lang="en-US" sz="1500" dirty="0">
                <a:solidFill>
                  <a:srgbClr val="1E1C11"/>
                </a:solidFill>
              </a:rPr>
              <a:t>, </a:t>
            </a:r>
            <a:r>
              <a:rPr lang="en-US" sz="1500" dirty="0" err="1">
                <a:solidFill>
                  <a:srgbClr val="1E1C11"/>
                </a:solidFill>
              </a:rPr>
              <a:t>M.Campanelli</a:t>
            </a:r>
            <a:r>
              <a:rPr lang="en-US" sz="1500" dirty="0">
                <a:solidFill>
                  <a:srgbClr val="1E1C11"/>
                </a:solidFill>
              </a:rPr>
              <a:t>, </a:t>
            </a:r>
            <a:r>
              <a:rPr lang="en-US" sz="1500" dirty="0" err="1">
                <a:solidFill>
                  <a:srgbClr val="1E1C11"/>
                </a:solidFill>
              </a:rPr>
              <a:t>G.Casasanta</a:t>
            </a:r>
            <a:r>
              <a:rPr lang="en-US" sz="1500" dirty="0">
                <a:solidFill>
                  <a:srgbClr val="1E1C11"/>
                </a:solidFill>
              </a:rPr>
              <a:t>, </a:t>
            </a:r>
            <a:r>
              <a:rPr lang="en-US" sz="1500" dirty="0" err="1">
                <a:solidFill>
                  <a:srgbClr val="1E1C11"/>
                </a:solidFill>
              </a:rPr>
              <a:t>H.Diémoz</a:t>
            </a:r>
            <a:r>
              <a:rPr lang="en-US" sz="1500" dirty="0">
                <a:solidFill>
                  <a:srgbClr val="1E1C11"/>
                </a:solidFill>
              </a:rPr>
              <a:t>, </a:t>
            </a:r>
            <a:r>
              <a:rPr lang="en-US" sz="1500" dirty="0" err="1">
                <a:solidFill>
                  <a:srgbClr val="1E1C11"/>
                </a:solidFill>
              </a:rPr>
              <a:t>L.Di</a:t>
            </a:r>
            <a:r>
              <a:rPr lang="en-US" sz="1500" dirty="0">
                <a:solidFill>
                  <a:srgbClr val="1E1C11"/>
                </a:solidFill>
              </a:rPr>
              <a:t> </a:t>
            </a:r>
            <a:r>
              <a:rPr lang="en-US" sz="1500" dirty="0" err="1">
                <a:solidFill>
                  <a:srgbClr val="1E1C11"/>
                </a:solidFill>
              </a:rPr>
              <a:t>Liberto</a:t>
            </a:r>
            <a:r>
              <a:rPr lang="en-US" sz="1500" dirty="0">
                <a:solidFill>
                  <a:srgbClr val="1E1C11"/>
                </a:solidFill>
              </a:rPr>
              <a:t>, </a:t>
            </a:r>
            <a:r>
              <a:rPr lang="en-US" sz="1500" dirty="0" err="1">
                <a:solidFill>
                  <a:srgbClr val="1E1C11"/>
                </a:solidFill>
              </a:rPr>
              <a:t>G.P.Gobbi</a:t>
            </a:r>
            <a:r>
              <a:rPr lang="en-US" sz="1500" dirty="0">
                <a:solidFill>
                  <a:srgbClr val="1E1C11"/>
                </a:solidFill>
              </a:rPr>
              <a:t>, </a:t>
            </a:r>
            <a:r>
              <a:rPr lang="en-US" sz="1500" dirty="0" err="1">
                <a:solidFill>
                  <a:srgbClr val="1E1C11"/>
                </a:solidFill>
              </a:rPr>
              <a:t>I.Petenko</a:t>
            </a:r>
            <a:r>
              <a:rPr lang="en-US" sz="1500" dirty="0">
                <a:solidFill>
                  <a:srgbClr val="1E1C11"/>
                </a:solidFill>
              </a:rPr>
              <a:t>, </a:t>
            </a:r>
            <a:r>
              <a:rPr lang="en-US" sz="1500" dirty="0" err="1">
                <a:solidFill>
                  <a:srgbClr val="1E1C11"/>
                </a:solidFill>
              </a:rPr>
              <a:t>A.M.Siani</a:t>
            </a:r>
            <a:r>
              <a:rPr lang="en-US" sz="1500" dirty="0">
                <a:solidFill>
                  <a:srgbClr val="1E1C11"/>
                </a:solidFill>
              </a:rPr>
              <a:t>, </a:t>
            </a:r>
            <a:r>
              <a:rPr lang="en-US" sz="1500" dirty="0" err="1">
                <a:solidFill>
                  <a:srgbClr val="1E1C11"/>
                </a:solidFill>
              </a:rPr>
              <a:t>J.Von</a:t>
            </a:r>
            <a:r>
              <a:rPr lang="en-US" sz="1500" dirty="0">
                <a:solidFill>
                  <a:srgbClr val="1E1C11"/>
                </a:solidFill>
              </a:rPr>
              <a:t> Bismarck, </a:t>
            </a:r>
            <a:r>
              <a:rPr lang="en-US" sz="1500" dirty="0" err="1">
                <a:solidFill>
                  <a:srgbClr val="1E1C11"/>
                </a:solidFill>
              </a:rPr>
              <a:t>S.Casadio</a:t>
            </a:r>
            <a:r>
              <a:rPr lang="en-US" sz="1500" dirty="0">
                <a:solidFill>
                  <a:srgbClr val="1E1C11"/>
                </a:solidFill>
              </a:rPr>
              <a:t>, 2018. Water vapor and aerosol </a:t>
            </a:r>
            <a:r>
              <a:rPr lang="en-US" sz="1500" dirty="0" err="1">
                <a:solidFill>
                  <a:srgbClr val="1E1C11"/>
                </a:solidFill>
              </a:rPr>
              <a:t>lidar</a:t>
            </a:r>
            <a:r>
              <a:rPr lang="en-US" sz="1500" dirty="0">
                <a:solidFill>
                  <a:srgbClr val="1E1C11"/>
                </a:solidFill>
              </a:rPr>
              <a:t> measurements within an Atmospheric instrumental super site to study the aerosols and the tropospheric trace gases in Rome. ILRC28 EPJ Web of Conferences 176, 05050 4 pp </a:t>
            </a:r>
            <a:r>
              <a:rPr lang="en-US" sz="1500" dirty="0">
                <a:solidFill>
                  <a:srgbClr val="1E1C11"/>
                </a:solidFill>
                <a:hlinkClick r:id="rId4"/>
              </a:rPr>
              <a:t>https://</a:t>
            </a:r>
            <a:r>
              <a:rPr lang="en-US" sz="1500" dirty="0" smtClean="0">
                <a:solidFill>
                  <a:srgbClr val="1E1C11"/>
                </a:solidFill>
                <a:hlinkClick r:id="rId4"/>
              </a:rPr>
              <a:t>doi.org/10.1051/epjconf/201817605050</a:t>
            </a:r>
            <a:endParaRPr lang="en-US" sz="1500" dirty="0" smtClean="0">
              <a:solidFill>
                <a:srgbClr val="1E1C11"/>
              </a:solidFill>
            </a:endParaRPr>
          </a:p>
          <a:p>
            <a:pPr lvl="0"/>
            <a:endParaRPr lang="en-US" sz="1500" dirty="0" smtClean="0">
              <a:solidFill>
                <a:srgbClr val="1E1C11"/>
              </a:solidFill>
            </a:endParaRPr>
          </a:p>
          <a:p>
            <a:pPr lvl="0"/>
            <a:r>
              <a:rPr lang="en-US" sz="1500" dirty="0" err="1" smtClean="0">
                <a:solidFill>
                  <a:srgbClr val="1E1C11"/>
                </a:solidFill>
              </a:rPr>
              <a:t>Proestakis</a:t>
            </a:r>
            <a:r>
              <a:rPr lang="en-US" sz="1500" dirty="0" err="1">
                <a:solidFill>
                  <a:srgbClr val="1E1C11"/>
                </a:solidFill>
              </a:rPr>
              <a:t>,E</a:t>
            </a:r>
            <a:r>
              <a:rPr lang="en-US" sz="1500" dirty="0">
                <a:solidFill>
                  <a:srgbClr val="1E1C11"/>
                </a:solidFill>
              </a:rPr>
              <a:t>. </a:t>
            </a:r>
            <a:r>
              <a:rPr lang="en-US" sz="1500" dirty="0" err="1">
                <a:solidFill>
                  <a:srgbClr val="1E1C11"/>
                </a:solidFill>
              </a:rPr>
              <a:t>V.Amiridis</a:t>
            </a:r>
            <a:r>
              <a:rPr lang="en-US" sz="1500" dirty="0">
                <a:solidFill>
                  <a:srgbClr val="1E1C11"/>
                </a:solidFill>
              </a:rPr>
              <a:t>, </a:t>
            </a:r>
            <a:r>
              <a:rPr lang="en-US" sz="1500" dirty="0" err="1">
                <a:solidFill>
                  <a:srgbClr val="1E1C11"/>
                </a:solidFill>
              </a:rPr>
              <a:t>M.Kottas</a:t>
            </a:r>
            <a:r>
              <a:rPr lang="en-US" sz="1500" dirty="0">
                <a:solidFill>
                  <a:srgbClr val="1E1C11"/>
                </a:solidFill>
              </a:rPr>
              <a:t>, </a:t>
            </a:r>
            <a:r>
              <a:rPr lang="en-US" sz="1500" dirty="0" err="1">
                <a:solidFill>
                  <a:srgbClr val="1E1C11"/>
                </a:solidFill>
              </a:rPr>
              <a:t>E.Marinou</a:t>
            </a:r>
            <a:r>
              <a:rPr lang="en-US" sz="1500" dirty="0">
                <a:solidFill>
                  <a:srgbClr val="1E1C11"/>
                </a:solidFill>
              </a:rPr>
              <a:t>, </a:t>
            </a:r>
            <a:r>
              <a:rPr lang="en-US" sz="1500" dirty="0" err="1">
                <a:solidFill>
                  <a:srgbClr val="1E1C11"/>
                </a:solidFill>
              </a:rPr>
              <a:t>I.Binietoglou</a:t>
            </a:r>
            <a:r>
              <a:rPr lang="en-US" sz="1500" dirty="0">
                <a:solidFill>
                  <a:srgbClr val="1E1C11"/>
                </a:solidFill>
              </a:rPr>
              <a:t>, </a:t>
            </a:r>
            <a:r>
              <a:rPr lang="en-US" sz="1500" dirty="0" err="1">
                <a:solidFill>
                  <a:srgbClr val="1E1C11"/>
                </a:solidFill>
              </a:rPr>
              <a:t>A.Ansmann</a:t>
            </a:r>
            <a:r>
              <a:rPr lang="en-US" sz="1500" dirty="0">
                <a:solidFill>
                  <a:srgbClr val="1E1C11"/>
                </a:solidFill>
              </a:rPr>
              <a:t>, </a:t>
            </a:r>
            <a:r>
              <a:rPr lang="en-US" sz="1500" dirty="0" err="1">
                <a:solidFill>
                  <a:srgbClr val="1E1C11"/>
                </a:solidFill>
              </a:rPr>
              <a:t>U.Wandinger</a:t>
            </a:r>
            <a:r>
              <a:rPr lang="en-US" sz="1500" dirty="0">
                <a:solidFill>
                  <a:srgbClr val="1E1C11"/>
                </a:solidFill>
              </a:rPr>
              <a:t>, </a:t>
            </a:r>
            <a:r>
              <a:rPr lang="en-US" sz="1500" dirty="0" err="1">
                <a:solidFill>
                  <a:srgbClr val="1E1C11"/>
                </a:solidFill>
              </a:rPr>
              <a:t>J.Yorks</a:t>
            </a:r>
            <a:r>
              <a:rPr lang="en-US" sz="1500" dirty="0">
                <a:solidFill>
                  <a:srgbClr val="1E1C11"/>
                </a:solidFill>
              </a:rPr>
              <a:t>, E. </a:t>
            </a:r>
            <a:r>
              <a:rPr lang="en-US" sz="1500" dirty="0" err="1">
                <a:solidFill>
                  <a:srgbClr val="1E1C11"/>
                </a:solidFill>
              </a:rPr>
              <a:t>Nowottnick</a:t>
            </a:r>
            <a:r>
              <a:rPr lang="en-US" sz="1500" dirty="0">
                <a:solidFill>
                  <a:srgbClr val="1E1C11"/>
                </a:solidFill>
              </a:rPr>
              <a:t>, </a:t>
            </a:r>
            <a:r>
              <a:rPr lang="en-US" sz="1500" dirty="0" err="1">
                <a:solidFill>
                  <a:srgbClr val="1E1C11"/>
                </a:solidFill>
              </a:rPr>
              <a:t>A.Papayannis</a:t>
            </a:r>
            <a:r>
              <a:rPr lang="en-US" sz="1500" dirty="0">
                <a:solidFill>
                  <a:srgbClr val="1E1C11"/>
                </a:solidFill>
              </a:rPr>
              <a:t>, </a:t>
            </a:r>
            <a:r>
              <a:rPr lang="en-US" sz="1500" dirty="0" err="1">
                <a:solidFill>
                  <a:srgbClr val="1E1C11"/>
                </a:solidFill>
              </a:rPr>
              <a:t>A.Pietruczuk</a:t>
            </a:r>
            <a:r>
              <a:rPr lang="en-US" sz="1500" dirty="0">
                <a:solidFill>
                  <a:srgbClr val="1E1C11"/>
                </a:solidFill>
              </a:rPr>
              <a:t>, </a:t>
            </a:r>
            <a:r>
              <a:rPr lang="en-US" sz="1500" dirty="0" err="1">
                <a:solidFill>
                  <a:srgbClr val="1E1C11"/>
                </a:solidFill>
              </a:rPr>
              <a:t>A.Apituley</a:t>
            </a:r>
            <a:r>
              <a:rPr lang="en-US" sz="1500" dirty="0">
                <a:solidFill>
                  <a:srgbClr val="1E1C11"/>
                </a:solidFill>
              </a:rPr>
              <a:t>, </a:t>
            </a:r>
            <a:r>
              <a:rPr lang="en-US" sz="1500" dirty="0" err="1">
                <a:solidFill>
                  <a:srgbClr val="1E1C11"/>
                </a:solidFill>
              </a:rPr>
              <a:t>C.Muñoz-Porcar</a:t>
            </a:r>
            <a:r>
              <a:rPr lang="en-US" sz="1500" dirty="0">
                <a:solidFill>
                  <a:srgbClr val="1E1C11"/>
                </a:solidFill>
              </a:rPr>
              <a:t>, </a:t>
            </a:r>
            <a:r>
              <a:rPr lang="en-US" sz="1500" dirty="0" err="1">
                <a:solidFill>
                  <a:srgbClr val="1E1C11"/>
                </a:solidFill>
              </a:rPr>
              <a:t>D.Bortoli</a:t>
            </a:r>
            <a:r>
              <a:rPr lang="en-US" sz="1500" dirty="0">
                <a:solidFill>
                  <a:srgbClr val="1E1C11"/>
                </a:solidFill>
              </a:rPr>
              <a:t>, </a:t>
            </a:r>
            <a:r>
              <a:rPr lang="en-US" sz="1500" dirty="0" err="1">
                <a:solidFill>
                  <a:srgbClr val="1E1C11"/>
                </a:solidFill>
              </a:rPr>
              <a:t>D.Dionisi</a:t>
            </a:r>
            <a:r>
              <a:rPr lang="en-US" sz="1500" dirty="0">
                <a:solidFill>
                  <a:srgbClr val="1E1C11"/>
                </a:solidFill>
              </a:rPr>
              <a:t>, </a:t>
            </a:r>
            <a:r>
              <a:rPr lang="en-US" sz="1500" dirty="0" err="1">
                <a:solidFill>
                  <a:srgbClr val="1E1C11"/>
                </a:solidFill>
              </a:rPr>
              <a:t>D.Mamali</a:t>
            </a:r>
            <a:r>
              <a:rPr lang="en-US" sz="1500" dirty="0">
                <a:solidFill>
                  <a:srgbClr val="1E1C11"/>
                </a:solidFill>
              </a:rPr>
              <a:t>, </a:t>
            </a:r>
            <a:r>
              <a:rPr lang="en-US" sz="1500" dirty="0" err="1">
                <a:solidFill>
                  <a:srgbClr val="1E1C11"/>
                </a:solidFill>
              </a:rPr>
              <a:t>D.Balis</a:t>
            </a:r>
            <a:r>
              <a:rPr lang="en-US" sz="1500" dirty="0">
                <a:solidFill>
                  <a:srgbClr val="1E1C11"/>
                </a:solidFill>
              </a:rPr>
              <a:t>, </a:t>
            </a:r>
            <a:r>
              <a:rPr lang="en-US" sz="1500" dirty="0" err="1">
                <a:solidFill>
                  <a:srgbClr val="1E1C11"/>
                </a:solidFill>
              </a:rPr>
              <a:t>D.Nicolae</a:t>
            </a:r>
            <a:r>
              <a:rPr lang="en-US" sz="1500" dirty="0">
                <a:solidFill>
                  <a:srgbClr val="1E1C11"/>
                </a:solidFill>
              </a:rPr>
              <a:t>, </a:t>
            </a:r>
            <a:r>
              <a:rPr lang="en-US" sz="1500" dirty="0" err="1">
                <a:solidFill>
                  <a:srgbClr val="1E1C11"/>
                </a:solidFill>
              </a:rPr>
              <a:t>G.L.Liberti</a:t>
            </a:r>
            <a:r>
              <a:rPr lang="en-US" sz="1500" dirty="0">
                <a:solidFill>
                  <a:srgbClr val="1E1C11"/>
                </a:solidFill>
              </a:rPr>
              <a:t>, </a:t>
            </a:r>
            <a:r>
              <a:rPr lang="en-US" sz="1500" dirty="0" err="1">
                <a:solidFill>
                  <a:srgbClr val="1E1C11"/>
                </a:solidFill>
              </a:rPr>
              <a:t>H.Baars</a:t>
            </a:r>
            <a:r>
              <a:rPr lang="en-US" sz="1500" dirty="0">
                <a:solidFill>
                  <a:srgbClr val="1E1C11"/>
                </a:solidFill>
              </a:rPr>
              <a:t>, K-</a:t>
            </a:r>
            <a:r>
              <a:rPr lang="en-US" sz="1500" dirty="0" err="1">
                <a:solidFill>
                  <a:srgbClr val="1E1C11"/>
                </a:solidFill>
              </a:rPr>
              <a:t>A.Voudouri</a:t>
            </a:r>
            <a:r>
              <a:rPr lang="en-US" sz="1500" dirty="0">
                <a:solidFill>
                  <a:srgbClr val="1E1C11"/>
                </a:solidFill>
              </a:rPr>
              <a:t>, </a:t>
            </a:r>
            <a:r>
              <a:rPr lang="en-US" sz="1500" dirty="0" err="1">
                <a:solidFill>
                  <a:srgbClr val="1E1C11"/>
                </a:solidFill>
              </a:rPr>
              <a:t>L.Mona</a:t>
            </a:r>
            <a:r>
              <a:rPr lang="en-US" sz="1500" dirty="0">
                <a:solidFill>
                  <a:srgbClr val="1E1C11"/>
                </a:solidFill>
              </a:rPr>
              <a:t>, </a:t>
            </a:r>
            <a:r>
              <a:rPr lang="en-US" sz="1500" dirty="0" err="1">
                <a:solidFill>
                  <a:srgbClr val="1E1C11"/>
                </a:solidFill>
              </a:rPr>
              <a:t>M.Mylonaki</a:t>
            </a:r>
            <a:r>
              <a:rPr lang="en-US" sz="1500" dirty="0">
                <a:solidFill>
                  <a:srgbClr val="1E1C11"/>
                </a:solidFill>
              </a:rPr>
              <a:t>, </a:t>
            </a:r>
            <a:r>
              <a:rPr lang="en-US" sz="1500" dirty="0" err="1">
                <a:solidFill>
                  <a:srgbClr val="1E1C11"/>
                </a:solidFill>
              </a:rPr>
              <a:t>M.R.Perrone</a:t>
            </a:r>
            <a:r>
              <a:rPr lang="en-US" sz="1500" dirty="0">
                <a:solidFill>
                  <a:srgbClr val="1E1C11"/>
                </a:solidFill>
              </a:rPr>
              <a:t>, </a:t>
            </a:r>
            <a:r>
              <a:rPr lang="en-US" sz="1500" dirty="0" err="1">
                <a:solidFill>
                  <a:srgbClr val="1E1C11"/>
                </a:solidFill>
              </a:rPr>
              <a:t>M.J.Costa</a:t>
            </a:r>
            <a:r>
              <a:rPr lang="en-US" sz="1500" dirty="0">
                <a:solidFill>
                  <a:srgbClr val="1E1C11"/>
                </a:solidFill>
              </a:rPr>
              <a:t>, </a:t>
            </a:r>
            <a:r>
              <a:rPr lang="en-US" sz="1500" dirty="0" err="1">
                <a:solidFill>
                  <a:srgbClr val="1E1C11"/>
                </a:solidFill>
              </a:rPr>
              <a:t>M.Sicard</a:t>
            </a:r>
            <a:r>
              <a:rPr lang="en-US" sz="1500" dirty="0">
                <a:solidFill>
                  <a:srgbClr val="1E1C11"/>
                </a:solidFill>
              </a:rPr>
              <a:t>, </a:t>
            </a:r>
            <a:r>
              <a:rPr lang="en-US" sz="1500" dirty="0" err="1">
                <a:solidFill>
                  <a:srgbClr val="1E1C11"/>
                </a:solidFill>
              </a:rPr>
              <a:t>N.Papagiannopoulos</a:t>
            </a:r>
            <a:r>
              <a:rPr lang="en-US" sz="1500" dirty="0">
                <a:solidFill>
                  <a:srgbClr val="1E1C11"/>
                </a:solidFill>
              </a:rPr>
              <a:t>, </a:t>
            </a:r>
            <a:r>
              <a:rPr lang="en-US" sz="1500" dirty="0" err="1">
                <a:solidFill>
                  <a:srgbClr val="1E1C11"/>
                </a:solidFill>
              </a:rPr>
              <a:t>N.Siomos</a:t>
            </a:r>
            <a:r>
              <a:rPr lang="en-US" sz="1500" dirty="0">
                <a:solidFill>
                  <a:srgbClr val="1E1C11"/>
                </a:solidFill>
              </a:rPr>
              <a:t>, </a:t>
            </a:r>
            <a:r>
              <a:rPr lang="en-US" sz="1500" dirty="0" err="1">
                <a:solidFill>
                  <a:srgbClr val="1E1C11"/>
                </a:solidFill>
              </a:rPr>
              <a:t>P.Burlizzi</a:t>
            </a:r>
            <a:r>
              <a:rPr lang="en-US" sz="1500" dirty="0">
                <a:solidFill>
                  <a:srgbClr val="1E1C11"/>
                </a:solidFill>
              </a:rPr>
              <a:t>, </a:t>
            </a:r>
            <a:r>
              <a:rPr lang="en-US" sz="1500" dirty="0" err="1">
                <a:solidFill>
                  <a:srgbClr val="1E1C11"/>
                </a:solidFill>
              </a:rPr>
              <a:t>R.Engelmann</a:t>
            </a:r>
            <a:r>
              <a:rPr lang="en-US" sz="1500" dirty="0">
                <a:solidFill>
                  <a:srgbClr val="1E1C11"/>
                </a:solidFill>
              </a:rPr>
              <a:t>, </a:t>
            </a:r>
            <a:r>
              <a:rPr lang="en-US" sz="1500" dirty="0" err="1">
                <a:solidFill>
                  <a:srgbClr val="1E1C11"/>
                </a:solidFill>
              </a:rPr>
              <a:t>J.Hofer</a:t>
            </a:r>
            <a:r>
              <a:rPr lang="en-US" sz="1500" dirty="0">
                <a:solidFill>
                  <a:srgbClr val="1E1C11"/>
                </a:solidFill>
              </a:rPr>
              <a:t>, G. </a:t>
            </a:r>
            <a:r>
              <a:rPr lang="en-US" sz="1500" dirty="0" err="1">
                <a:solidFill>
                  <a:srgbClr val="1E1C11"/>
                </a:solidFill>
              </a:rPr>
              <a:t>Pappalardo</a:t>
            </a:r>
            <a:r>
              <a:rPr lang="en-US" sz="1500" dirty="0">
                <a:solidFill>
                  <a:srgbClr val="1E1C11"/>
                </a:solidFill>
              </a:rPr>
              <a:t>, 2018. EARLINET Validation of CATS L2 Product. ILRC28 EPJ Web of Conferences 176, 02005 5 </a:t>
            </a:r>
            <a:r>
              <a:rPr lang="en-US" sz="1500" dirty="0" err="1">
                <a:solidFill>
                  <a:srgbClr val="1E1C11"/>
                </a:solidFill>
              </a:rPr>
              <a:t>pp</a:t>
            </a:r>
            <a:r>
              <a:rPr lang="en-US" sz="1500" dirty="0">
                <a:solidFill>
                  <a:srgbClr val="1E1C11"/>
                </a:solidFill>
              </a:rPr>
              <a:t> https://</a:t>
            </a:r>
            <a:r>
              <a:rPr lang="en-US" sz="1500" dirty="0" err="1">
                <a:solidFill>
                  <a:srgbClr val="1E1C11"/>
                </a:solidFill>
              </a:rPr>
              <a:t>doi.org</a:t>
            </a:r>
            <a:r>
              <a:rPr lang="en-US" sz="1500" dirty="0">
                <a:solidFill>
                  <a:srgbClr val="1E1C11"/>
                </a:solidFill>
              </a:rPr>
              <a:t>/10.1051/</a:t>
            </a:r>
            <a:r>
              <a:rPr lang="en-US" sz="1500" dirty="0" err="1">
                <a:solidFill>
                  <a:srgbClr val="1E1C11"/>
                </a:solidFill>
              </a:rPr>
              <a:t>epjconf</a:t>
            </a:r>
            <a:r>
              <a:rPr lang="en-US" sz="1500" dirty="0">
                <a:solidFill>
                  <a:srgbClr val="1E1C11"/>
                </a:solidFill>
              </a:rPr>
              <a:t>/201817602005</a:t>
            </a:r>
          </a:p>
          <a:p>
            <a:pPr lvl="0"/>
            <a:endParaRPr lang="en-US" sz="1500" dirty="0" smtClean="0">
              <a:solidFill>
                <a:srgbClr val="1E1C11"/>
              </a:solidFill>
            </a:endParaRPr>
          </a:p>
          <a:p>
            <a:pPr lvl="0"/>
            <a:r>
              <a:rPr lang="en-US" sz="1500" dirty="0" err="1" smtClean="0">
                <a:solidFill>
                  <a:srgbClr val="1E1C11"/>
                </a:solidFill>
              </a:rPr>
              <a:t>Liberti</a:t>
            </a:r>
            <a:r>
              <a:rPr lang="en-US" sz="1500" dirty="0" err="1">
                <a:solidFill>
                  <a:srgbClr val="1E1C11"/>
                </a:solidFill>
              </a:rPr>
              <a:t>,G.L</a:t>
            </a:r>
            <a:r>
              <a:rPr lang="en-US" sz="1500" dirty="0">
                <a:solidFill>
                  <a:srgbClr val="1E1C11"/>
                </a:solidFill>
              </a:rPr>
              <a:t>., </a:t>
            </a:r>
            <a:r>
              <a:rPr lang="en-US" sz="1500" dirty="0" err="1">
                <a:solidFill>
                  <a:srgbClr val="1E1C11"/>
                </a:solidFill>
              </a:rPr>
              <a:t>D.Dionisi</a:t>
            </a:r>
            <a:r>
              <a:rPr lang="en-US" sz="1500" dirty="0">
                <a:solidFill>
                  <a:srgbClr val="1E1C11"/>
                </a:solidFill>
              </a:rPr>
              <a:t>, </a:t>
            </a:r>
            <a:r>
              <a:rPr lang="en-US" sz="1500" dirty="0" err="1">
                <a:solidFill>
                  <a:srgbClr val="1E1C11"/>
                </a:solidFill>
              </a:rPr>
              <a:t>S.Federico</a:t>
            </a:r>
            <a:r>
              <a:rPr lang="en-US" sz="1500" dirty="0">
                <a:solidFill>
                  <a:srgbClr val="1E1C11"/>
                </a:solidFill>
              </a:rPr>
              <a:t>, </a:t>
            </a:r>
            <a:r>
              <a:rPr lang="en-US" sz="1500" dirty="0" err="1">
                <a:solidFill>
                  <a:srgbClr val="1E1C11"/>
                </a:solidFill>
              </a:rPr>
              <a:t>F.Congeduti</a:t>
            </a:r>
            <a:r>
              <a:rPr lang="en-US" sz="1500" dirty="0">
                <a:solidFill>
                  <a:srgbClr val="1E1C11"/>
                </a:solidFill>
              </a:rPr>
              <a:t>, 2016. </a:t>
            </a:r>
            <a:r>
              <a:rPr lang="en-US" sz="1500" dirty="0" err="1">
                <a:solidFill>
                  <a:srgbClr val="1E1C11"/>
                </a:solidFill>
              </a:rPr>
              <a:t>Multiwavelength</a:t>
            </a:r>
            <a:r>
              <a:rPr lang="en-US" sz="1500" dirty="0">
                <a:solidFill>
                  <a:srgbClr val="1E1C11"/>
                </a:solidFill>
              </a:rPr>
              <a:t> </a:t>
            </a:r>
            <a:r>
              <a:rPr lang="en-US" sz="1500" dirty="0" err="1">
                <a:solidFill>
                  <a:srgbClr val="1E1C11"/>
                </a:solidFill>
              </a:rPr>
              <a:t>lidar</a:t>
            </a:r>
            <a:r>
              <a:rPr lang="en-US" sz="1500" dirty="0">
                <a:solidFill>
                  <a:srgbClr val="1E1C11"/>
                </a:solidFill>
              </a:rPr>
              <a:t> observation of the atmospheric response to the 20th March 2015 partial solar eclipse in Rome Tor </a:t>
            </a:r>
            <a:r>
              <a:rPr lang="en-US" sz="1500" dirty="0" err="1">
                <a:solidFill>
                  <a:srgbClr val="1E1C11"/>
                </a:solidFill>
              </a:rPr>
              <a:t>Vergata</a:t>
            </a:r>
            <a:r>
              <a:rPr lang="en-US" sz="1500" dirty="0">
                <a:solidFill>
                  <a:srgbClr val="1E1C11"/>
                </a:solidFill>
              </a:rPr>
              <a:t>: preliminary results. ILRC27. EPJ Web of Conferences 119 15003 4 pp., https://</a:t>
            </a:r>
            <a:r>
              <a:rPr lang="en-US" sz="1500" dirty="0" err="1">
                <a:solidFill>
                  <a:srgbClr val="1E1C11"/>
                </a:solidFill>
              </a:rPr>
              <a:t>doi.org</a:t>
            </a:r>
            <a:r>
              <a:rPr lang="en-US" sz="1500" dirty="0">
                <a:solidFill>
                  <a:srgbClr val="1E1C11"/>
                </a:solidFill>
              </a:rPr>
              <a:t>/10.1051/</a:t>
            </a:r>
            <a:r>
              <a:rPr lang="en-US" sz="1500" dirty="0" err="1">
                <a:solidFill>
                  <a:srgbClr val="1E1C11"/>
                </a:solidFill>
              </a:rPr>
              <a:t>epjconf</a:t>
            </a:r>
            <a:r>
              <a:rPr lang="en-US" sz="1500" dirty="0">
                <a:solidFill>
                  <a:srgbClr val="1E1C11"/>
                </a:solidFill>
              </a:rPr>
              <a:t>/201611915003. </a:t>
            </a:r>
            <a:endParaRPr lang="en-GB" sz="1500" dirty="0">
              <a:solidFill>
                <a:srgbClr val="1E1C11"/>
              </a:solidFill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259632" y="6453336"/>
            <a:ext cx="7128792" cy="371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89982" tIns="46790" rIns="89982" bIns="4679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 smtClean="0">
                <a:solidFill>
                  <a:srgbClr val="1E1C11"/>
                </a:solidFill>
                <a:latin typeface="+mn-lt"/>
              </a:rPr>
              <a:t>10 MAY 2018, NDACC </a:t>
            </a:r>
            <a:r>
              <a:rPr lang="en-US" sz="1800" dirty="0" err="1" smtClean="0">
                <a:solidFill>
                  <a:srgbClr val="1E1C11"/>
                </a:solidFill>
                <a:latin typeface="+mn-lt"/>
              </a:rPr>
              <a:t>Lidar</a:t>
            </a:r>
            <a:r>
              <a:rPr lang="en-US" sz="1800" dirty="0" smtClean="0">
                <a:solidFill>
                  <a:srgbClr val="1E1C11"/>
                </a:solidFill>
                <a:latin typeface="+mn-lt"/>
              </a:rPr>
              <a:t> Working Group, </a:t>
            </a:r>
            <a:r>
              <a:rPr lang="en-US" sz="1800" dirty="0">
                <a:solidFill>
                  <a:srgbClr val="1E1C11"/>
                </a:solidFill>
                <a:latin typeface="+mn-lt"/>
              </a:rPr>
              <a:t>Huntsville </a:t>
            </a:r>
          </a:p>
        </p:txBody>
      </p:sp>
      <p:cxnSp>
        <p:nvCxnSpPr>
          <p:cNvPr id="11" name="Connettore 1 10"/>
          <p:cNvCxnSpPr/>
          <p:nvPr/>
        </p:nvCxnSpPr>
        <p:spPr>
          <a:xfrm>
            <a:off x="0" y="6453336"/>
            <a:ext cx="9144000" cy="0"/>
          </a:xfrm>
          <a:prstGeom prst="line">
            <a:avLst/>
          </a:prstGeom>
          <a:ln w="3810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re 1"/>
          <p:cNvSpPr txBox="1">
            <a:spLocks/>
          </p:cNvSpPr>
          <p:nvPr/>
        </p:nvSpPr>
        <p:spPr>
          <a:xfrm>
            <a:off x="799532" y="-99392"/>
            <a:ext cx="7876924" cy="5712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000" cap="all" dirty="0" smtClean="0">
                <a:solidFill>
                  <a:srgbClr val="1E1C11"/>
                </a:solidFill>
              </a:rPr>
              <a:t>Rome Tor </a:t>
            </a:r>
            <a:r>
              <a:rPr lang="en-US" sz="2000" cap="all" dirty="0" err="1" smtClean="0">
                <a:solidFill>
                  <a:srgbClr val="1E1C11"/>
                </a:solidFill>
              </a:rPr>
              <a:t>vergata</a:t>
            </a:r>
            <a:r>
              <a:rPr lang="en-US" sz="2000" cap="all" dirty="0" smtClean="0">
                <a:solidFill>
                  <a:srgbClr val="1E1C11"/>
                </a:solidFill>
              </a:rPr>
              <a:t> Instrument </a:t>
            </a:r>
            <a:r>
              <a:rPr lang="en-US" sz="2000" cap="all" dirty="0">
                <a:solidFill>
                  <a:srgbClr val="1E1C11"/>
                </a:solidFill>
              </a:rPr>
              <a:t>operation </a:t>
            </a:r>
            <a:r>
              <a:rPr lang="en-US" sz="2000" cap="all" dirty="0" smtClean="0">
                <a:solidFill>
                  <a:srgbClr val="1E1C11"/>
                </a:solidFill>
              </a:rPr>
              <a:t>update</a:t>
            </a:r>
            <a:endParaRPr lang="en-US" sz="2000" cap="all" dirty="0">
              <a:solidFill>
                <a:srgbClr val="1E1C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10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Connettore 1 45"/>
          <p:cNvCxnSpPr/>
          <p:nvPr/>
        </p:nvCxnSpPr>
        <p:spPr>
          <a:xfrm>
            <a:off x="0" y="404664"/>
            <a:ext cx="9144000" cy="0"/>
          </a:xfrm>
          <a:prstGeom prst="line">
            <a:avLst/>
          </a:prstGeom>
          <a:ln w="3810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259632" y="6453336"/>
            <a:ext cx="7128792" cy="371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89982" tIns="46790" rIns="89982" bIns="4679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 smtClean="0">
                <a:solidFill>
                  <a:srgbClr val="1E1C11"/>
                </a:solidFill>
                <a:latin typeface="+mn-lt"/>
              </a:rPr>
              <a:t>10 MAY 2018, NDACC </a:t>
            </a:r>
            <a:r>
              <a:rPr lang="en-US" sz="1800" dirty="0" err="1" smtClean="0">
                <a:solidFill>
                  <a:srgbClr val="1E1C11"/>
                </a:solidFill>
                <a:latin typeface="+mn-lt"/>
              </a:rPr>
              <a:t>Lidar</a:t>
            </a:r>
            <a:r>
              <a:rPr lang="en-US" sz="1800" dirty="0" smtClean="0">
                <a:solidFill>
                  <a:srgbClr val="1E1C11"/>
                </a:solidFill>
                <a:latin typeface="+mn-lt"/>
              </a:rPr>
              <a:t> Working Group, </a:t>
            </a:r>
            <a:r>
              <a:rPr lang="en-US" sz="1800" dirty="0">
                <a:solidFill>
                  <a:srgbClr val="1E1C11"/>
                </a:solidFill>
                <a:latin typeface="+mn-lt"/>
              </a:rPr>
              <a:t>Huntsville </a:t>
            </a:r>
          </a:p>
        </p:txBody>
      </p:sp>
      <p:cxnSp>
        <p:nvCxnSpPr>
          <p:cNvPr id="11" name="Connettore 1 10"/>
          <p:cNvCxnSpPr/>
          <p:nvPr/>
        </p:nvCxnSpPr>
        <p:spPr>
          <a:xfrm>
            <a:off x="0" y="6453336"/>
            <a:ext cx="9144000" cy="0"/>
          </a:xfrm>
          <a:prstGeom prst="line">
            <a:avLst/>
          </a:prstGeom>
          <a:ln w="3810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re 1"/>
          <p:cNvSpPr txBox="1">
            <a:spLocks/>
          </p:cNvSpPr>
          <p:nvPr/>
        </p:nvSpPr>
        <p:spPr>
          <a:xfrm>
            <a:off x="799532" y="-99392"/>
            <a:ext cx="7876924" cy="5712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000" cap="all" dirty="0" smtClean="0">
                <a:solidFill>
                  <a:srgbClr val="1E1C11"/>
                </a:solidFill>
              </a:rPr>
              <a:t>Rome Tor </a:t>
            </a:r>
            <a:r>
              <a:rPr lang="en-US" sz="2000" cap="all" dirty="0" err="1" smtClean="0">
                <a:solidFill>
                  <a:srgbClr val="1E1C11"/>
                </a:solidFill>
              </a:rPr>
              <a:t>vergata</a:t>
            </a:r>
            <a:r>
              <a:rPr lang="en-US" sz="2000" cap="all" dirty="0" smtClean="0">
                <a:solidFill>
                  <a:srgbClr val="1E1C11"/>
                </a:solidFill>
              </a:rPr>
              <a:t> Instrument </a:t>
            </a:r>
            <a:r>
              <a:rPr lang="en-US" sz="2000" cap="all" dirty="0">
                <a:solidFill>
                  <a:srgbClr val="1E1C11"/>
                </a:solidFill>
              </a:rPr>
              <a:t>operation </a:t>
            </a:r>
            <a:r>
              <a:rPr lang="en-US" sz="2000" cap="all" dirty="0" smtClean="0">
                <a:solidFill>
                  <a:srgbClr val="1E1C11"/>
                </a:solidFill>
              </a:rPr>
              <a:t>update</a:t>
            </a:r>
            <a:endParaRPr lang="en-US" sz="2000" cap="all" dirty="0">
              <a:solidFill>
                <a:srgbClr val="1E1C11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771800" y="2636912"/>
            <a:ext cx="4372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>
                <a:solidFill>
                  <a:schemeClr val="bg2">
                    <a:lumMod val="50000"/>
                  </a:schemeClr>
                </a:solidFill>
              </a:rPr>
              <a:t>Thank</a:t>
            </a:r>
            <a:r>
              <a:rPr lang="it-IT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bg2">
                    <a:lumMod val="50000"/>
                  </a:schemeClr>
                </a:solidFill>
              </a:rPr>
              <a:t>you</a:t>
            </a:r>
            <a:r>
              <a:rPr lang="it-IT" sz="2800" dirty="0" smtClean="0">
                <a:solidFill>
                  <a:schemeClr val="bg2">
                    <a:lumMod val="50000"/>
                  </a:schemeClr>
                </a:solidFill>
              </a:rPr>
              <a:t> for </a:t>
            </a:r>
            <a:r>
              <a:rPr lang="it-IT" sz="2800" dirty="0" err="1" smtClean="0">
                <a:solidFill>
                  <a:schemeClr val="bg2">
                    <a:lumMod val="50000"/>
                  </a:schemeClr>
                </a:solidFill>
              </a:rPr>
              <a:t>your</a:t>
            </a:r>
            <a:r>
              <a:rPr lang="it-IT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bg2">
                    <a:lumMod val="50000"/>
                  </a:schemeClr>
                </a:solidFill>
              </a:rPr>
              <a:t>attention</a:t>
            </a:r>
            <a:endParaRPr lang="it-IT" sz="2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59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5266184" y="1124744"/>
            <a:ext cx="3482280" cy="1846659"/>
          </a:xfrm>
          <a:prstGeom prst="rect">
            <a:avLst/>
          </a:prstGeom>
          <a:noFill/>
          <a:ln w="47625" cmpd="dbl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rgbClr val="10253F"/>
                </a:solidFill>
              </a:rPr>
              <a:t>TRANSMITTER</a:t>
            </a:r>
            <a:endParaRPr lang="en-US" sz="1600" b="0" i="1" dirty="0">
              <a:solidFill>
                <a:srgbClr val="10253F"/>
              </a:solidFill>
            </a:endParaRPr>
          </a:p>
          <a:p>
            <a:pPr algn="l"/>
            <a:r>
              <a:rPr lang="en-US" sz="1400" b="0" dirty="0">
                <a:solidFill>
                  <a:srgbClr val="10253F"/>
                </a:solidFill>
              </a:rPr>
              <a:t>Laser </a:t>
            </a:r>
            <a:r>
              <a:rPr lang="en-US" sz="1400" b="0" dirty="0" err="1">
                <a:solidFill>
                  <a:srgbClr val="10253F"/>
                </a:solidFill>
              </a:rPr>
              <a:t>Nd:YAG</a:t>
            </a:r>
            <a:r>
              <a:rPr lang="en-US" sz="1400" b="0" dirty="0">
                <a:solidFill>
                  <a:srgbClr val="10253F"/>
                </a:solidFill>
              </a:rPr>
              <a:t>  Continuum </a:t>
            </a:r>
            <a:r>
              <a:rPr lang="en-US" sz="1400" b="0" dirty="0" err="1">
                <a:solidFill>
                  <a:srgbClr val="10253F"/>
                </a:solidFill>
              </a:rPr>
              <a:t>Powerlite</a:t>
            </a:r>
            <a:r>
              <a:rPr lang="en-US" sz="1400" b="0" dirty="0">
                <a:solidFill>
                  <a:srgbClr val="10253F"/>
                </a:solidFill>
              </a:rPr>
              <a:t> 8010 </a:t>
            </a:r>
          </a:p>
          <a:p>
            <a:pPr algn="l"/>
            <a:r>
              <a:rPr lang="en-US" sz="1400" b="0" dirty="0">
                <a:solidFill>
                  <a:srgbClr val="10253F"/>
                </a:solidFill>
              </a:rPr>
              <a:t>2 beams:    532 nm,  355 nm</a:t>
            </a:r>
          </a:p>
          <a:p>
            <a:pPr algn="l"/>
            <a:r>
              <a:rPr lang="en-US" sz="1400" b="0" dirty="0">
                <a:solidFill>
                  <a:srgbClr val="10253F"/>
                </a:solidFill>
              </a:rPr>
              <a:t>Energy:   </a:t>
            </a:r>
            <a:r>
              <a:rPr lang="en-US" sz="1400" b="0" dirty="0" smtClean="0">
                <a:solidFill>
                  <a:srgbClr val="10253F"/>
                </a:solidFill>
              </a:rPr>
              <a:t>                       200 </a:t>
            </a:r>
            <a:r>
              <a:rPr lang="en-US" sz="1400" b="0" dirty="0" err="1">
                <a:solidFill>
                  <a:srgbClr val="10253F"/>
                </a:solidFill>
              </a:rPr>
              <a:t>mJ</a:t>
            </a:r>
            <a:r>
              <a:rPr lang="en-US" sz="1400" b="0" dirty="0">
                <a:solidFill>
                  <a:srgbClr val="10253F"/>
                </a:solidFill>
              </a:rPr>
              <a:t>,  400 </a:t>
            </a:r>
            <a:r>
              <a:rPr lang="en-US" sz="1400" b="0" dirty="0" err="1">
                <a:solidFill>
                  <a:srgbClr val="10253F"/>
                </a:solidFill>
              </a:rPr>
              <a:t>mJ</a:t>
            </a:r>
            <a:r>
              <a:rPr lang="en-US" sz="1400" b="0" dirty="0">
                <a:solidFill>
                  <a:srgbClr val="10253F"/>
                </a:solidFill>
              </a:rPr>
              <a:t> </a:t>
            </a:r>
          </a:p>
          <a:p>
            <a:pPr algn="l"/>
            <a:r>
              <a:rPr lang="en-US" sz="1400" b="0" dirty="0">
                <a:solidFill>
                  <a:srgbClr val="10253F"/>
                </a:solidFill>
              </a:rPr>
              <a:t>Pulse repetition rate:  </a:t>
            </a:r>
            <a:r>
              <a:rPr lang="en-US" sz="1400" b="0" dirty="0" smtClean="0">
                <a:solidFill>
                  <a:srgbClr val="10253F"/>
                </a:solidFill>
              </a:rPr>
              <a:t>  10 </a:t>
            </a:r>
            <a:r>
              <a:rPr lang="en-US" sz="1400" b="0" dirty="0">
                <a:solidFill>
                  <a:srgbClr val="10253F"/>
                </a:solidFill>
              </a:rPr>
              <a:t>Hz </a:t>
            </a:r>
          </a:p>
          <a:p>
            <a:pPr algn="l"/>
            <a:r>
              <a:rPr lang="en-US" sz="1400" b="0" dirty="0">
                <a:solidFill>
                  <a:srgbClr val="10253F"/>
                </a:solidFill>
              </a:rPr>
              <a:t>Pulse duration: </a:t>
            </a:r>
            <a:r>
              <a:rPr lang="en-US" sz="1400" dirty="0" smtClean="0">
                <a:solidFill>
                  <a:srgbClr val="10253F"/>
                </a:solidFill>
              </a:rPr>
              <a:t>                </a:t>
            </a:r>
            <a:r>
              <a:rPr lang="en-US" sz="1400" b="0" dirty="0" smtClean="0">
                <a:solidFill>
                  <a:srgbClr val="10253F"/>
                </a:solidFill>
              </a:rPr>
              <a:t>7 </a:t>
            </a:r>
            <a:r>
              <a:rPr lang="en-US" sz="1400" b="0" dirty="0">
                <a:solidFill>
                  <a:srgbClr val="10253F"/>
                </a:solidFill>
              </a:rPr>
              <a:t>ns</a:t>
            </a:r>
          </a:p>
          <a:p>
            <a:pPr algn="l"/>
            <a:r>
              <a:rPr lang="en-US" sz="1400" b="0" dirty="0">
                <a:solidFill>
                  <a:srgbClr val="10253F"/>
                </a:solidFill>
              </a:rPr>
              <a:t>Beam diameter:             45 mm</a:t>
            </a:r>
          </a:p>
          <a:p>
            <a:pPr algn="l"/>
            <a:r>
              <a:rPr lang="en-US" sz="1400" b="0" dirty="0">
                <a:solidFill>
                  <a:srgbClr val="10253F"/>
                </a:solidFill>
              </a:rPr>
              <a:t>Beam divergence:         </a:t>
            </a:r>
            <a:r>
              <a:rPr lang="en-US" sz="1400" b="0" dirty="0" smtClean="0">
                <a:solidFill>
                  <a:srgbClr val="10253F"/>
                </a:solidFill>
              </a:rPr>
              <a:t>0.1 </a:t>
            </a:r>
            <a:r>
              <a:rPr lang="en-US" sz="1400" b="0" dirty="0" err="1">
                <a:solidFill>
                  <a:srgbClr val="10253F"/>
                </a:solidFill>
              </a:rPr>
              <a:t>mrad</a:t>
            </a:r>
            <a:r>
              <a:rPr lang="en-US" sz="1400" b="0" dirty="0">
                <a:solidFill>
                  <a:srgbClr val="10253F"/>
                </a:solidFill>
              </a:rPr>
              <a:t> </a:t>
            </a:r>
            <a:r>
              <a:rPr lang="en-US" sz="1200" b="0" dirty="0">
                <a:solidFill>
                  <a:srgbClr val="10253F"/>
                </a:solidFill>
              </a:rPr>
              <a:t>	</a:t>
            </a:r>
            <a:endParaRPr lang="it-IT" sz="1200" b="0" dirty="0">
              <a:solidFill>
                <a:srgbClr val="10253F"/>
              </a:solidFill>
            </a:endParaRPr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7760840" y="3507383"/>
            <a:ext cx="1295400" cy="10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chemeClr val="folHlink"/>
              </a:buClr>
              <a:buSzPct val="75000"/>
              <a:buFont typeface="Wingdings" pitchFamily="2" charset="2"/>
              <a:buNone/>
            </a:pPr>
            <a:r>
              <a:rPr lang="en-US" sz="1100" i="1" dirty="0">
                <a:solidFill>
                  <a:srgbClr val="10253F"/>
                </a:solidFill>
              </a:rPr>
              <a:t>Collector 3</a:t>
            </a:r>
          </a:p>
          <a:p>
            <a:pPr algn="l">
              <a:buClr>
                <a:schemeClr val="folHlink"/>
              </a:buClr>
              <a:buSzPct val="75000"/>
              <a:buFont typeface="Wingdings" pitchFamily="2" charset="2"/>
              <a:buNone/>
            </a:pPr>
            <a:r>
              <a:rPr lang="en-US" sz="1100" b="0" i="1" dirty="0">
                <a:solidFill>
                  <a:srgbClr val="10253F"/>
                </a:solidFill>
              </a:rPr>
              <a:t>single </a:t>
            </a:r>
            <a:r>
              <a:rPr lang="en-US" sz="1100" b="0" i="1" dirty="0" err="1">
                <a:solidFill>
                  <a:srgbClr val="10253F"/>
                </a:solidFill>
              </a:rPr>
              <a:t>newtonian</a:t>
            </a:r>
            <a:endParaRPr lang="en-US" sz="1100" b="0" i="1" dirty="0">
              <a:solidFill>
                <a:srgbClr val="10253F"/>
              </a:solidFill>
            </a:endParaRPr>
          </a:p>
          <a:p>
            <a:pPr algn="l">
              <a:buClr>
                <a:schemeClr val="folHlink"/>
              </a:buClr>
              <a:buSzPct val="75000"/>
              <a:buFont typeface="Wingdings" pitchFamily="2" charset="2"/>
              <a:buNone/>
            </a:pPr>
            <a:r>
              <a:rPr lang="en-US" sz="1100" b="0" dirty="0">
                <a:solidFill>
                  <a:srgbClr val="10253F"/>
                </a:solidFill>
              </a:rPr>
              <a:t>Diameter: 150 mm</a:t>
            </a:r>
          </a:p>
          <a:p>
            <a:pPr algn="l">
              <a:buClr>
                <a:schemeClr val="folHlink"/>
              </a:buClr>
              <a:buSzPct val="75000"/>
              <a:buFont typeface="Wingdings" pitchFamily="2" charset="2"/>
              <a:buNone/>
            </a:pPr>
            <a:r>
              <a:rPr lang="en-US" sz="1100" b="0" dirty="0">
                <a:solidFill>
                  <a:srgbClr val="10253F"/>
                </a:solidFill>
              </a:rPr>
              <a:t>F-number: F3  </a:t>
            </a:r>
          </a:p>
          <a:p>
            <a:pPr algn="l">
              <a:buClr>
                <a:schemeClr val="folHlink"/>
              </a:buClr>
              <a:buSzPct val="75000"/>
              <a:buFont typeface="Wingdings" pitchFamily="2" charset="2"/>
              <a:buNone/>
            </a:pPr>
            <a:r>
              <a:rPr lang="en-US" sz="1100" b="0" dirty="0">
                <a:solidFill>
                  <a:srgbClr val="10253F"/>
                </a:solidFill>
              </a:rPr>
              <a:t>FOV: 1.8 </a:t>
            </a:r>
            <a:r>
              <a:rPr lang="en-US" sz="1100" b="0" dirty="0" err="1">
                <a:solidFill>
                  <a:srgbClr val="10253F"/>
                </a:solidFill>
              </a:rPr>
              <a:t>mrad</a:t>
            </a:r>
            <a:endParaRPr lang="en-US" sz="1100" b="0" dirty="0">
              <a:solidFill>
                <a:srgbClr val="10253F"/>
              </a:solidFill>
            </a:endParaRPr>
          </a:p>
          <a:p>
            <a:pPr algn="l">
              <a:buClr>
                <a:schemeClr val="folHlink"/>
              </a:buClr>
              <a:buSzPct val="75000"/>
              <a:buFont typeface="Wingdings" pitchFamily="2" charset="2"/>
              <a:buNone/>
            </a:pPr>
            <a:endParaRPr lang="en-US" sz="1000" b="0" dirty="0">
              <a:solidFill>
                <a:srgbClr val="10253F"/>
              </a:solidFill>
            </a:endParaRPr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5232176" y="3474045"/>
            <a:ext cx="1447800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chemeClr val="folHlink"/>
              </a:buClr>
              <a:buSzPct val="75000"/>
              <a:buFont typeface="Wingdings" pitchFamily="2" charset="2"/>
              <a:buNone/>
            </a:pPr>
            <a:r>
              <a:rPr lang="en-US" sz="1100" i="1" dirty="0">
                <a:solidFill>
                  <a:srgbClr val="10253F"/>
                </a:solidFill>
              </a:rPr>
              <a:t>Collector 1</a:t>
            </a:r>
          </a:p>
          <a:p>
            <a:pPr algn="l">
              <a:buClr>
                <a:schemeClr val="folHlink"/>
              </a:buClr>
              <a:buSzPct val="75000"/>
              <a:buFont typeface="Wingdings" pitchFamily="2" charset="2"/>
              <a:buNone/>
            </a:pPr>
            <a:r>
              <a:rPr lang="en-US" sz="1100" b="0" i="1" dirty="0" err="1">
                <a:solidFill>
                  <a:srgbClr val="10253F"/>
                </a:solidFill>
              </a:rPr>
              <a:t>newtonian</a:t>
            </a:r>
            <a:r>
              <a:rPr lang="en-US" sz="1100" b="0" i="1" dirty="0">
                <a:solidFill>
                  <a:srgbClr val="10253F"/>
                </a:solidFill>
              </a:rPr>
              <a:t> array</a:t>
            </a:r>
          </a:p>
          <a:p>
            <a:pPr algn="l">
              <a:buClr>
                <a:schemeClr val="folHlink"/>
              </a:buClr>
              <a:buSzPct val="75000"/>
              <a:buFont typeface="Wingdings" pitchFamily="2" charset="2"/>
              <a:buNone/>
            </a:pPr>
            <a:r>
              <a:rPr lang="en-US" sz="1100" b="0" dirty="0">
                <a:solidFill>
                  <a:srgbClr val="10253F"/>
                </a:solidFill>
              </a:rPr>
              <a:t>Diameter:  9*500 mm</a:t>
            </a:r>
          </a:p>
          <a:p>
            <a:pPr algn="l">
              <a:buClr>
                <a:schemeClr val="folHlink"/>
              </a:buClr>
              <a:buSzPct val="75000"/>
              <a:buFont typeface="Wingdings" pitchFamily="2" charset="2"/>
              <a:buNone/>
            </a:pPr>
            <a:r>
              <a:rPr lang="en-US" sz="1100" b="0" dirty="0">
                <a:solidFill>
                  <a:srgbClr val="10253F"/>
                </a:solidFill>
              </a:rPr>
              <a:t>F-number: F3</a:t>
            </a:r>
          </a:p>
          <a:p>
            <a:pPr algn="l">
              <a:buClr>
                <a:schemeClr val="folHlink"/>
              </a:buClr>
              <a:buSzPct val="75000"/>
              <a:buFont typeface="Wingdings" pitchFamily="2" charset="2"/>
              <a:buNone/>
            </a:pPr>
            <a:r>
              <a:rPr lang="en-US" sz="1100" b="0" dirty="0">
                <a:solidFill>
                  <a:srgbClr val="10253F"/>
                </a:solidFill>
              </a:rPr>
              <a:t>FOV : 0.6 </a:t>
            </a:r>
            <a:r>
              <a:rPr lang="en-US" sz="1100" b="0" dirty="0" err="1">
                <a:solidFill>
                  <a:srgbClr val="10253F"/>
                </a:solidFill>
              </a:rPr>
              <a:t>mrad</a:t>
            </a:r>
            <a:endParaRPr lang="en-US" sz="1100" b="0" dirty="0">
              <a:solidFill>
                <a:srgbClr val="10253F"/>
              </a:solidFill>
            </a:endParaRPr>
          </a:p>
        </p:txBody>
      </p:sp>
      <p:sp>
        <p:nvSpPr>
          <p:cNvPr id="35" name="Rectangle 6"/>
          <p:cNvSpPr>
            <a:spLocks noChangeArrowheads="1"/>
          </p:cNvSpPr>
          <p:nvPr/>
        </p:nvSpPr>
        <p:spPr bwMode="auto">
          <a:xfrm>
            <a:off x="6607968" y="3491508"/>
            <a:ext cx="1219200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buClr>
                <a:schemeClr val="folHlink"/>
              </a:buClr>
              <a:buSzPct val="75000"/>
              <a:buFont typeface="Wingdings" pitchFamily="2" charset="2"/>
              <a:buNone/>
            </a:pPr>
            <a:r>
              <a:rPr lang="en-US" sz="1100" i="1" dirty="0">
                <a:solidFill>
                  <a:srgbClr val="10253F"/>
                </a:solidFill>
              </a:rPr>
              <a:t>Collector 2</a:t>
            </a:r>
          </a:p>
          <a:p>
            <a:pPr algn="just">
              <a:buClr>
                <a:schemeClr val="folHlink"/>
              </a:buClr>
              <a:buSzPct val="75000"/>
              <a:buFont typeface="Wingdings" pitchFamily="2" charset="2"/>
              <a:buNone/>
            </a:pPr>
            <a:r>
              <a:rPr lang="en-US" sz="1100" b="0" i="1" dirty="0">
                <a:solidFill>
                  <a:srgbClr val="10253F"/>
                </a:solidFill>
              </a:rPr>
              <a:t>single </a:t>
            </a:r>
            <a:r>
              <a:rPr lang="en-US" sz="1100" b="0" i="1" dirty="0" err="1">
                <a:solidFill>
                  <a:srgbClr val="10253F"/>
                </a:solidFill>
              </a:rPr>
              <a:t>newtonian</a:t>
            </a:r>
            <a:r>
              <a:rPr lang="en-US" sz="1100" b="0" dirty="0">
                <a:solidFill>
                  <a:srgbClr val="10253F"/>
                </a:solidFill>
              </a:rPr>
              <a:t> </a:t>
            </a:r>
          </a:p>
          <a:p>
            <a:pPr algn="just">
              <a:buClr>
                <a:schemeClr val="folHlink"/>
              </a:buClr>
              <a:buSzPct val="75000"/>
              <a:buFont typeface="Wingdings" pitchFamily="2" charset="2"/>
              <a:buNone/>
            </a:pPr>
            <a:r>
              <a:rPr lang="en-US" sz="1100" b="0" dirty="0" smtClean="0">
                <a:solidFill>
                  <a:srgbClr val="10253F"/>
                </a:solidFill>
              </a:rPr>
              <a:t>Diameter:300mm</a:t>
            </a:r>
            <a:endParaRPr lang="en-US" sz="1100" b="0" dirty="0">
              <a:solidFill>
                <a:srgbClr val="10253F"/>
              </a:solidFill>
            </a:endParaRPr>
          </a:p>
          <a:p>
            <a:pPr algn="just">
              <a:buClr>
                <a:schemeClr val="folHlink"/>
              </a:buClr>
              <a:buSzPct val="75000"/>
              <a:buFont typeface="Wingdings" pitchFamily="2" charset="2"/>
              <a:buNone/>
            </a:pPr>
            <a:r>
              <a:rPr lang="en-US" sz="1100" b="0" dirty="0">
                <a:solidFill>
                  <a:srgbClr val="10253F"/>
                </a:solidFill>
              </a:rPr>
              <a:t>F-number: F3  </a:t>
            </a:r>
          </a:p>
          <a:p>
            <a:pPr algn="just">
              <a:buClr>
                <a:schemeClr val="folHlink"/>
              </a:buClr>
              <a:buSzPct val="75000"/>
              <a:buFont typeface="Wingdings" pitchFamily="2" charset="2"/>
              <a:buNone/>
            </a:pPr>
            <a:r>
              <a:rPr lang="en-US" sz="1100" b="0" dirty="0">
                <a:solidFill>
                  <a:srgbClr val="10253F"/>
                </a:solidFill>
              </a:rPr>
              <a:t>FOV : 0.9 </a:t>
            </a:r>
            <a:r>
              <a:rPr lang="en-US" sz="1100" b="0" dirty="0" err="1">
                <a:solidFill>
                  <a:srgbClr val="10253F"/>
                </a:solidFill>
              </a:rPr>
              <a:t>mrad</a:t>
            </a:r>
            <a:endParaRPr lang="en-US" sz="1100" b="0" dirty="0">
              <a:solidFill>
                <a:srgbClr val="10253F"/>
              </a:solidFill>
            </a:endParaRPr>
          </a:p>
        </p:txBody>
      </p:sp>
      <p:sp>
        <p:nvSpPr>
          <p:cNvPr id="36" name="Rectangle 7"/>
          <p:cNvSpPr>
            <a:spLocks noChangeArrowheads="1"/>
          </p:cNvSpPr>
          <p:nvPr/>
        </p:nvSpPr>
        <p:spPr bwMode="auto">
          <a:xfrm>
            <a:off x="6377880" y="3252192"/>
            <a:ext cx="14344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chemeClr val="folHlink"/>
              </a:buClr>
              <a:buSzPct val="75000"/>
              <a:buFont typeface="Wingdings" pitchFamily="2" charset="2"/>
              <a:buNone/>
            </a:pPr>
            <a:r>
              <a:rPr lang="en-US" sz="1400" i="1" dirty="0">
                <a:solidFill>
                  <a:srgbClr val="10253F"/>
                </a:solidFill>
              </a:rPr>
              <a:t>RECEIVER</a:t>
            </a:r>
          </a:p>
        </p:txBody>
      </p:sp>
      <p:sp>
        <p:nvSpPr>
          <p:cNvPr id="37" name="Rectangle 8"/>
          <p:cNvSpPr>
            <a:spLocks noChangeArrowheads="1"/>
          </p:cNvSpPr>
          <p:nvPr/>
        </p:nvSpPr>
        <p:spPr bwMode="auto">
          <a:xfrm>
            <a:off x="6510064" y="4573886"/>
            <a:ext cx="144016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chemeClr val="folHlink"/>
              </a:buClr>
              <a:buSzPct val="75000"/>
              <a:buFont typeface="Wingdings" pitchFamily="2" charset="2"/>
              <a:buNone/>
            </a:pPr>
            <a:r>
              <a:rPr lang="en-US" sz="1000" i="1" dirty="0">
                <a:solidFill>
                  <a:srgbClr val="10253F"/>
                </a:solidFill>
              </a:rPr>
              <a:t>DATA ACQUISITION</a:t>
            </a:r>
          </a:p>
        </p:txBody>
      </p:sp>
      <p:sp>
        <p:nvSpPr>
          <p:cNvPr id="38" name="Rectangle 9"/>
          <p:cNvSpPr>
            <a:spLocks noChangeArrowheads="1"/>
          </p:cNvSpPr>
          <p:nvPr/>
        </p:nvSpPr>
        <p:spPr bwMode="auto">
          <a:xfrm>
            <a:off x="5429944" y="4878983"/>
            <a:ext cx="1295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chemeClr val="folHlink"/>
              </a:buClr>
              <a:buSzPct val="75000"/>
              <a:buFont typeface="Wingdings" pitchFamily="2" charset="2"/>
              <a:buNone/>
            </a:pPr>
            <a:r>
              <a:rPr lang="en-US" sz="1000" i="1" dirty="0">
                <a:solidFill>
                  <a:srgbClr val="10253F"/>
                </a:solidFill>
              </a:rPr>
              <a:t>Raman UT  </a:t>
            </a:r>
            <a:r>
              <a:rPr lang="en-US" sz="1000" b="0" dirty="0">
                <a:solidFill>
                  <a:srgbClr val="10253F"/>
                </a:solidFill>
              </a:rPr>
              <a:t>387 nm </a:t>
            </a:r>
          </a:p>
          <a:p>
            <a:pPr algn="l">
              <a:buClr>
                <a:schemeClr val="folHlink"/>
              </a:buClr>
              <a:buSzPct val="75000"/>
              <a:buFont typeface="Wingdings" pitchFamily="2" charset="2"/>
              <a:buNone/>
            </a:pPr>
            <a:r>
              <a:rPr lang="en-US" sz="1000" i="1" dirty="0">
                <a:solidFill>
                  <a:srgbClr val="10253F"/>
                </a:solidFill>
              </a:rPr>
              <a:t>channels:</a:t>
            </a:r>
            <a:r>
              <a:rPr lang="en-US" sz="1000" b="0" dirty="0">
                <a:solidFill>
                  <a:srgbClr val="10253F"/>
                </a:solidFill>
              </a:rPr>
              <a:t>    407 nm</a:t>
            </a:r>
          </a:p>
          <a:p>
            <a:pPr algn="l">
              <a:buClr>
                <a:schemeClr val="folHlink"/>
              </a:buClr>
              <a:buSzPct val="75000"/>
              <a:buFont typeface="Wingdings" pitchFamily="2" charset="2"/>
              <a:buNone/>
            </a:pPr>
            <a:r>
              <a:rPr lang="en-US" sz="1000" i="1" dirty="0">
                <a:solidFill>
                  <a:srgbClr val="10253F"/>
                </a:solidFill>
              </a:rPr>
              <a:t>Elastic (T):</a:t>
            </a:r>
            <a:r>
              <a:rPr lang="en-US" sz="1000" b="0" dirty="0">
                <a:solidFill>
                  <a:srgbClr val="10253F"/>
                </a:solidFill>
              </a:rPr>
              <a:t>  532 nm</a:t>
            </a:r>
            <a:endParaRPr lang="en-US" sz="1000" b="0" i="1" dirty="0">
              <a:solidFill>
                <a:srgbClr val="10253F"/>
              </a:solidFill>
            </a:endParaRPr>
          </a:p>
        </p:txBody>
      </p:sp>
      <p:sp>
        <p:nvSpPr>
          <p:cNvPr id="39" name="Text Box 10"/>
          <p:cNvSpPr txBox="1">
            <a:spLocks noChangeArrowheads="1"/>
          </p:cNvSpPr>
          <p:nvPr/>
        </p:nvSpPr>
        <p:spPr bwMode="auto">
          <a:xfrm>
            <a:off x="5277544" y="5885458"/>
            <a:ext cx="243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000" b="0">
                <a:solidFill>
                  <a:srgbClr val="10253F"/>
                </a:solidFill>
              </a:rPr>
              <a:t>Photon-counting: 200 MHz Bandwidth </a:t>
            </a:r>
          </a:p>
          <a:p>
            <a:pPr algn="l"/>
            <a:r>
              <a:rPr lang="en-US" sz="1000" b="0">
                <a:solidFill>
                  <a:srgbClr val="10253F"/>
                </a:solidFill>
              </a:rPr>
              <a:t>	 500 ns max. resolution</a:t>
            </a:r>
          </a:p>
        </p:txBody>
      </p:sp>
      <p:sp>
        <p:nvSpPr>
          <p:cNvPr id="40" name="Rectangle 11"/>
          <p:cNvSpPr>
            <a:spLocks noChangeArrowheads="1"/>
          </p:cNvSpPr>
          <p:nvPr/>
        </p:nvSpPr>
        <p:spPr bwMode="auto">
          <a:xfrm>
            <a:off x="6649144" y="4863108"/>
            <a:ext cx="1371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chemeClr val="folHlink"/>
              </a:buClr>
              <a:buSzPct val="75000"/>
              <a:buFont typeface="Wingdings" pitchFamily="2" charset="2"/>
              <a:buNone/>
            </a:pPr>
            <a:r>
              <a:rPr lang="en-US" sz="1000" i="1" dirty="0">
                <a:solidFill>
                  <a:srgbClr val="10253F"/>
                </a:solidFill>
              </a:rPr>
              <a:t>Raman LT  </a:t>
            </a:r>
            <a:r>
              <a:rPr lang="en-US" sz="1000" b="0" dirty="0">
                <a:solidFill>
                  <a:srgbClr val="10253F"/>
                </a:solidFill>
              </a:rPr>
              <a:t>387 nm</a:t>
            </a:r>
          </a:p>
          <a:p>
            <a:pPr algn="l">
              <a:buClr>
                <a:schemeClr val="folHlink"/>
              </a:buClr>
              <a:buSzPct val="75000"/>
              <a:buFont typeface="Wingdings" pitchFamily="2" charset="2"/>
              <a:buNone/>
            </a:pPr>
            <a:r>
              <a:rPr lang="en-US" sz="1000" i="1" dirty="0">
                <a:solidFill>
                  <a:srgbClr val="10253F"/>
                </a:solidFill>
              </a:rPr>
              <a:t>channels:</a:t>
            </a:r>
            <a:r>
              <a:rPr lang="en-US" sz="1000" b="0" dirty="0">
                <a:solidFill>
                  <a:srgbClr val="10253F"/>
                </a:solidFill>
              </a:rPr>
              <a:t>    407 nm</a:t>
            </a:r>
          </a:p>
          <a:p>
            <a:pPr algn="l">
              <a:buClr>
                <a:schemeClr val="folHlink"/>
              </a:buClr>
              <a:buSzPct val="75000"/>
              <a:buFont typeface="Wingdings" pitchFamily="2" charset="2"/>
              <a:buNone/>
            </a:pPr>
            <a:r>
              <a:rPr lang="en-US" sz="1000" i="1" dirty="0" smtClean="0">
                <a:solidFill>
                  <a:srgbClr val="10253F"/>
                </a:solidFill>
              </a:rPr>
              <a:t>Elastic        355 nm</a:t>
            </a:r>
            <a:endParaRPr lang="en-US" sz="1000" i="1" dirty="0">
              <a:solidFill>
                <a:srgbClr val="10253F"/>
              </a:solidFill>
            </a:endParaRPr>
          </a:p>
          <a:p>
            <a:pPr algn="l">
              <a:buClr>
                <a:schemeClr val="folHlink"/>
              </a:buClr>
              <a:buSzPct val="75000"/>
              <a:buFont typeface="Wingdings" pitchFamily="2" charset="2"/>
              <a:buNone/>
            </a:pPr>
            <a:r>
              <a:rPr lang="en-US" sz="1000" i="1" dirty="0">
                <a:solidFill>
                  <a:srgbClr val="10253F"/>
                </a:solidFill>
              </a:rPr>
              <a:t> (UTLS):</a:t>
            </a:r>
            <a:r>
              <a:rPr lang="en-US" sz="1000" b="0" dirty="0">
                <a:solidFill>
                  <a:srgbClr val="10253F"/>
                </a:solidFill>
              </a:rPr>
              <a:t>      532 nm</a:t>
            </a:r>
            <a:endParaRPr lang="en-US" sz="1000" b="0" i="1" dirty="0">
              <a:solidFill>
                <a:srgbClr val="10253F"/>
              </a:solidFill>
            </a:endParaRPr>
          </a:p>
        </p:txBody>
      </p:sp>
      <p:sp>
        <p:nvSpPr>
          <p:cNvPr id="41" name="Rectangle 12"/>
          <p:cNvSpPr>
            <a:spLocks noChangeArrowheads="1"/>
          </p:cNvSpPr>
          <p:nvPr/>
        </p:nvSpPr>
        <p:spPr bwMode="auto">
          <a:xfrm>
            <a:off x="7868344" y="4878983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chemeClr val="folHlink"/>
              </a:buClr>
              <a:buSzPct val="75000"/>
              <a:buFont typeface="Wingdings" pitchFamily="2" charset="2"/>
              <a:buNone/>
            </a:pPr>
            <a:r>
              <a:rPr lang="en-US" sz="1000" i="1">
                <a:solidFill>
                  <a:srgbClr val="10253F"/>
                </a:solidFill>
              </a:rPr>
              <a:t>Elastic</a:t>
            </a:r>
            <a:r>
              <a:rPr lang="en-US" sz="1000">
                <a:solidFill>
                  <a:srgbClr val="10253F"/>
                </a:solidFill>
              </a:rPr>
              <a:t>:</a:t>
            </a:r>
            <a:r>
              <a:rPr lang="en-US" sz="1000" i="1">
                <a:solidFill>
                  <a:srgbClr val="10253F"/>
                </a:solidFill>
              </a:rPr>
              <a:t>    </a:t>
            </a:r>
            <a:r>
              <a:rPr lang="en-US" sz="1000" b="0">
                <a:solidFill>
                  <a:srgbClr val="10253F"/>
                </a:solidFill>
              </a:rPr>
              <a:t>532 nm</a:t>
            </a:r>
            <a:endParaRPr lang="en-US" sz="1000" i="1">
              <a:solidFill>
                <a:srgbClr val="10253F"/>
              </a:solidFill>
            </a:endParaRPr>
          </a:p>
          <a:p>
            <a:pPr algn="l">
              <a:buClr>
                <a:schemeClr val="folHlink"/>
              </a:buClr>
              <a:buSzPct val="75000"/>
              <a:buFont typeface="Wingdings" pitchFamily="2" charset="2"/>
              <a:buNone/>
            </a:pPr>
            <a:r>
              <a:rPr lang="en-US" sz="1000" i="1">
                <a:solidFill>
                  <a:srgbClr val="10253F"/>
                </a:solidFill>
              </a:rPr>
              <a:t>(PBL, LT)</a:t>
            </a:r>
          </a:p>
        </p:txBody>
      </p:sp>
      <p:sp>
        <p:nvSpPr>
          <p:cNvPr id="42" name="Text Box 31"/>
          <p:cNvSpPr txBox="1">
            <a:spLocks noChangeArrowheads="1"/>
          </p:cNvSpPr>
          <p:nvPr/>
        </p:nvSpPr>
        <p:spPr bwMode="auto">
          <a:xfrm>
            <a:off x="7411144" y="5885458"/>
            <a:ext cx="2057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000" b="0">
                <a:solidFill>
                  <a:srgbClr val="10253F"/>
                </a:solidFill>
              </a:rPr>
              <a:t>ADC: 12 bit, 20 Msample/s</a:t>
            </a:r>
          </a:p>
        </p:txBody>
      </p:sp>
      <p:sp>
        <p:nvSpPr>
          <p:cNvPr id="43" name="Text Box 32"/>
          <p:cNvSpPr txBox="1">
            <a:spLocks noChangeArrowheads="1"/>
          </p:cNvSpPr>
          <p:nvPr/>
        </p:nvSpPr>
        <p:spPr bwMode="auto">
          <a:xfrm>
            <a:off x="6039544" y="5610820"/>
            <a:ext cx="2895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200" u="sng">
                <a:solidFill>
                  <a:srgbClr val="10253F"/>
                </a:solidFill>
              </a:rPr>
              <a:t>For each photo-detection channel</a:t>
            </a:r>
          </a:p>
        </p:txBody>
      </p:sp>
      <p:sp>
        <p:nvSpPr>
          <p:cNvPr id="44" name="Rectangle 33"/>
          <p:cNvSpPr>
            <a:spLocks noChangeArrowheads="1"/>
          </p:cNvSpPr>
          <p:nvPr/>
        </p:nvSpPr>
        <p:spPr bwMode="auto">
          <a:xfrm>
            <a:off x="5167808" y="3185120"/>
            <a:ext cx="3843536" cy="1295400"/>
          </a:xfrm>
          <a:prstGeom prst="rect">
            <a:avLst/>
          </a:prstGeom>
          <a:noFill/>
          <a:ln w="38100" cmpd="dbl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>
              <a:solidFill>
                <a:srgbClr val="10253F"/>
              </a:solidFill>
            </a:endParaRPr>
          </a:p>
        </p:txBody>
      </p:sp>
      <p:sp>
        <p:nvSpPr>
          <p:cNvPr id="45" name="Rectangle 34"/>
          <p:cNvSpPr>
            <a:spLocks noChangeArrowheads="1"/>
          </p:cNvSpPr>
          <p:nvPr/>
        </p:nvSpPr>
        <p:spPr bwMode="auto">
          <a:xfrm>
            <a:off x="5277544" y="4556720"/>
            <a:ext cx="3733800" cy="1752600"/>
          </a:xfrm>
          <a:prstGeom prst="rect">
            <a:avLst/>
          </a:prstGeom>
          <a:noFill/>
          <a:ln w="38100" cmpd="dbl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>
              <a:solidFill>
                <a:srgbClr val="10253F"/>
              </a:solidFill>
            </a:endParaRPr>
          </a:p>
        </p:txBody>
      </p:sp>
      <p:sp>
        <p:nvSpPr>
          <p:cNvPr id="54" name="Rettangolo 53"/>
          <p:cNvSpPr/>
          <p:nvPr/>
        </p:nvSpPr>
        <p:spPr>
          <a:xfrm>
            <a:off x="5632376" y="620688"/>
            <a:ext cx="2800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>
                <a:solidFill>
                  <a:srgbClr val="10253F"/>
                </a:solidFill>
              </a:rPr>
              <a:t>Instrumental</a:t>
            </a:r>
            <a:r>
              <a:rPr lang="it-IT" dirty="0" smtClean="0">
                <a:solidFill>
                  <a:srgbClr val="10253F"/>
                </a:solidFill>
              </a:rPr>
              <a:t> </a:t>
            </a:r>
            <a:r>
              <a:rPr lang="it-IT" dirty="0" err="1" smtClean="0">
                <a:solidFill>
                  <a:srgbClr val="10253F"/>
                </a:solidFill>
              </a:rPr>
              <a:t>characteristics</a:t>
            </a:r>
            <a:endParaRPr lang="it-IT" dirty="0">
              <a:solidFill>
                <a:srgbClr val="10253F"/>
              </a:solidFill>
            </a:endParaRPr>
          </a:p>
        </p:txBody>
      </p:sp>
      <p:sp>
        <p:nvSpPr>
          <p:cNvPr id="64" name="CasellaDiTesto 63"/>
          <p:cNvSpPr txBox="1"/>
          <p:nvPr/>
        </p:nvSpPr>
        <p:spPr>
          <a:xfrm>
            <a:off x="323528" y="4005064"/>
            <a:ext cx="4536504" cy="1077218"/>
          </a:xfrm>
          <a:prstGeom prst="rect">
            <a:avLst/>
          </a:prstGeom>
          <a:noFill/>
          <a:ln w="38100" cmpd="dbl">
            <a:solidFill>
              <a:srgbClr val="4F81B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solidFill>
                  <a:srgbClr val="10253F"/>
                </a:solidFill>
              </a:rPr>
              <a:t>SAMPLING </a:t>
            </a:r>
          </a:p>
          <a:p>
            <a:pPr algn="ctr"/>
            <a:r>
              <a:rPr lang="it-IT" sz="1600" dirty="0" err="1" smtClean="0">
                <a:solidFill>
                  <a:srgbClr val="10253F"/>
                </a:solidFill>
              </a:rPr>
              <a:t>Range</a:t>
            </a:r>
            <a:r>
              <a:rPr lang="it-IT" sz="1600" dirty="0" smtClean="0">
                <a:solidFill>
                  <a:srgbClr val="10253F"/>
                </a:solidFill>
              </a:rPr>
              <a:t>: ~100 m÷75 km</a:t>
            </a:r>
          </a:p>
          <a:p>
            <a:pPr algn="ctr"/>
            <a:r>
              <a:rPr lang="it-IT" sz="1600" dirty="0" smtClean="0">
                <a:solidFill>
                  <a:srgbClr val="10253F"/>
                </a:solidFill>
              </a:rPr>
              <a:t>Δt: Standard 1’ (600 </a:t>
            </a:r>
            <a:r>
              <a:rPr lang="it-IT" sz="1600" dirty="0" err="1" smtClean="0">
                <a:solidFill>
                  <a:srgbClr val="10253F"/>
                </a:solidFill>
              </a:rPr>
              <a:t>profiles</a:t>
            </a:r>
            <a:r>
              <a:rPr lang="it-IT" sz="1600" dirty="0" smtClean="0">
                <a:solidFill>
                  <a:srgbClr val="10253F"/>
                </a:solidFill>
              </a:rPr>
              <a:t>)</a:t>
            </a:r>
          </a:p>
          <a:p>
            <a:pPr algn="ctr"/>
            <a:r>
              <a:rPr lang="it-IT" sz="1600" dirty="0" smtClean="0">
                <a:solidFill>
                  <a:srgbClr val="10253F"/>
                </a:solidFill>
              </a:rPr>
              <a:t>Δz: Standard 75 m - 7.5 m</a:t>
            </a:r>
          </a:p>
        </p:txBody>
      </p:sp>
      <p:sp>
        <p:nvSpPr>
          <p:cNvPr id="66" name="Rectangle 33"/>
          <p:cNvSpPr>
            <a:spLocks noChangeArrowheads="1"/>
          </p:cNvSpPr>
          <p:nvPr/>
        </p:nvSpPr>
        <p:spPr bwMode="auto">
          <a:xfrm>
            <a:off x="323528" y="5229200"/>
            <a:ext cx="4536504" cy="1080120"/>
          </a:xfrm>
          <a:prstGeom prst="rect">
            <a:avLst/>
          </a:prstGeom>
          <a:noFill/>
          <a:ln w="38100" cmpd="dbl">
            <a:solidFill>
              <a:srgbClr val="4F81B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>
              <a:solidFill>
                <a:srgbClr val="10253F"/>
              </a:solidFill>
            </a:endParaRPr>
          </a:p>
        </p:txBody>
      </p:sp>
      <p:sp>
        <p:nvSpPr>
          <p:cNvPr id="48" name="Text Box 8"/>
          <p:cNvSpPr txBox="1">
            <a:spLocks noChangeArrowheads="1"/>
          </p:cNvSpPr>
          <p:nvPr/>
        </p:nvSpPr>
        <p:spPr bwMode="auto">
          <a:xfrm>
            <a:off x="467544" y="5301208"/>
            <a:ext cx="4320480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10253F"/>
                </a:solidFill>
              </a:rPr>
              <a:t>NDACC WV DATASET</a:t>
            </a:r>
          </a:p>
          <a:p>
            <a:pPr lvl="0"/>
            <a:r>
              <a:rPr lang="en-US" sz="1400" dirty="0" smtClean="0">
                <a:solidFill>
                  <a:srgbClr val="10253F"/>
                </a:solidFill>
                <a:latin typeface="Book Antiqua"/>
                <a:cs typeface="Book Antiqua"/>
              </a:rPr>
              <a:t>-Archived </a:t>
            </a:r>
            <a:r>
              <a:rPr lang="en-US" sz="1400" dirty="0">
                <a:solidFill>
                  <a:srgbClr val="10253F"/>
                </a:solidFill>
                <a:latin typeface="Book Antiqua"/>
                <a:cs typeface="Book Antiqua"/>
              </a:rPr>
              <a:t>hours  of measurements: 690/1232</a:t>
            </a:r>
          </a:p>
          <a:p>
            <a:r>
              <a:rPr lang="en-US" sz="1400" dirty="0" smtClean="0">
                <a:solidFill>
                  <a:srgbClr val="10253F"/>
                </a:solidFill>
              </a:rPr>
              <a:t>- More </a:t>
            </a:r>
            <a:r>
              <a:rPr lang="en-US" sz="1400" dirty="0">
                <a:solidFill>
                  <a:srgbClr val="10253F"/>
                </a:solidFill>
              </a:rPr>
              <a:t>than 90% of the WV night-time sessions have been calibrated (68% of the total dataset</a:t>
            </a:r>
            <a:r>
              <a:rPr lang="en-US" sz="1400" dirty="0" smtClean="0">
                <a:solidFill>
                  <a:srgbClr val="10253F"/>
                </a:solidFill>
              </a:rPr>
              <a:t>)</a:t>
            </a:r>
            <a:endParaRPr lang="en-US" sz="1400" dirty="0">
              <a:solidFill>
                <a:srgbClr val="10253F"/>
              </a:solidFill>
            </a:endParaRPr>
          </a:p>
        </p:txBody>
      </p:sp>
      <p:cxnSp>
        <p:nvCxnSpPr>
          <p:cNvPr id="51" name="Connettore 1 50"/>
          <p:cNvCxnSpPr/>
          <p:nvPr/>
        </p:nvCxnSpPr>
        <p:spPr>
          <a:xfrm>
            <a:off x="0" y="404664"/>
            <a:ext cx="9144000" cy="0"/>
          </a:xfrm>
          <a:prstGeom prst="line">
            <a:avLst/>
          </a:prstGeom>
          <a:ln w="3810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itre 1"/>
          <p:cNvSpPr txBox="1">
            <a:spLocks/>
          </p:cNvSpPr>
          <p:nvPr/>
        </p:nvSpPr>
        <p:spPr>
          <a:xfrm>
            <a:off x="799532" y="-99392"/>
            <a:ext cx="7876924" cy="5712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000" cap="all" dirty="0" smtClean="0">
                <a:solidFill>
                  <a:srgbClr val="1E1C11"/>
                </a:solidFill>
              </a:rPr>
              <a:t>Rome Tor </a:t>
            </a:r>
            <a:r>
              <a:rPr lang="en-US" sz="2000" cap="all" dirty="0" err="1" smtClean="0">
                <a:solidFill>
                  <a:srgbClr val="1E1C11"/>
                </a:solidFill>
              </a:rPr>
              <a:t>vergata</a:t>
            </a:r>
            <a:r>
              <a:rPr lang="en-US" sz="2000" cap="all" dirty="0" smtClean="0">
                <a:solidFill>
                  <a:srgbClr val="1E1C11"/>
                </a:solidFill>
              </a:rPr>
              <a:t> Instrument CONFIGURATION</a:t>
            </a:r>
            <a:endParaRPr lang="en-US" sz="2000" cap="all" dirty="0">
              <a:solidFill>
                <a:srgbClr val="1E1C11"/>
              </a:solidFill>
            </a:endParaRPr>
          </a:p>
        </p:txBody>
      </p:sp>
      <p:sp>
        <p:nvSpPr>
          <p:cNvPr id="65" name="Text Box 3"/>
          <p:cNvSpPr txBox="1">
            <a:spLocks noChangeArrowheads="1"/>
          </p:cNvSpPr>
          <p:nvPr/>
        </p:nvSpPr>
        <p:spPr bwMode="auto">
          <a:xfrm>
            <a:off x="1259632" y="6453336"/>
            <a:ext cx="7128792" cy="371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89982" tIns="46790" rIns="89982" bIns="4679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 smtClean="0">
                <a:solidFill>
                  <a:srgbClr val="1E1C11"/>
                </a:solidFill>
                <a:latin typeface="+mn-lt"/>
              </a:rPr>
              <a:t>10 MAY 2018, NDACC </a:t>
            </a:r>
            <a:r>
              <a:rPr lang="en-US" sz="1800" dirty="0" err="1" smtClean="0">
                <a:solidFill>
                  <a:srgbClr val="1E1C11"/>
                </a:solidFill>
                <a:latin typeface="+mn-lt"/>
              </a:rPr>
              <a:t>Lidar</a:t>
            </a:r>
            <a:r>
              <a:rPr lang="en-US" sz="1800" dirty="0" smtClean="0">
                <a:solidFill>
                  <a:srgbClr val="1E1C11"/>
                </a:solidFill>
                <a:latin typeface="+mn-lt"/>
              </a:rPr>
              <a:t> Working Group, </a:t>
            </a:r>
            <a:r>
              <a:rPr lang="en-US" sz="1800" dirty="0">
                <a:solidFill>
                  <a:srgbClr val="1E1C11"/>
                </a:solidFill>
                <a:latin typeface="+mn-lt"/>
              </a:rPr>
              <a:t>Huntsville </a:t>
            </a:r>
          </a:p>
        </p:txBody>
      </p:sp>
      <p:cxnSp>
        <p:nvCxnSpPr>
          <p:cNvPr id="67" name="Connettore 1 66"/>
          <p:cNvCxnSpPr/>
          <p:nvPr/>
        </p:nvCxnSpPr>
        <p:spPr>
          <a:xfrm>
            <a:off x="0" y="6453336"/>
            <a:ext cx="9144000" cy="0"/>
          </a:xfrm>
          <a:prstGeom prst="line">
            <a:avLst/>
          </a:prstGeom>
          <a:ln w="3810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9" name="Picture 17" descr="P10301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3456384" cy="348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62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i Office">
  <a:themeElements>
    <a:clrScheme name="Impostazioni personalizzate 1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919</Words>
  <Application>Microsoft Office PowerPoint</Application>
  <PresentationFormat>Presentazione su schermo (4:3)</PresentationFormat>
  <Paragraphs>125</Paragraphs>
  <Slides>6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2" baseType="lpstr">
      <vt:lpstr>ＭＳ Ｐゴシック</vt:lpstr>
      <vt:lpstr>Arial</vt:lpstr>
      <vt:lpstr>Book Antiqua</vt:lpstr>
      <vt:lpstr>Calibri</vt:lpstr>
      <vt:lpstr>Wingdings</vt:lpstr>
      <vt:lpstr>1_Tema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gg</dc:creator>
  <cp:lastModifiedBy>Marcel</cp:lastModifiedBy>
  <cp:revision>69</cp:revision>
  <dcterms:created xsi:type="dcterms:W3CDTF">2012-02-27T13:10:23Z</dcterms:created>
  <dcterms:modified xsi:type="dcterms:W3CDTF">2018-05-10T12:37:32Z</dcterms:modified>
</cp:coreProperties>
</file>