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  <p:sldMasterId id="2147483719" r:id="rId5"/>
    <p:sldMasterId id="2147483731" r:id="rId6"/>
    <p:sldMasterId id="2147483729" r:id="rId7"/>
  </p:sldMasterIdLst>
  <p:notesMasterIdLst>
    <p:notesMasterId r:id="rId18"/>
  </p:notesMasterIdLst>
  <p:handoutMasterIdLst>
    <p:handoutMasterId r:id="rId19"/>
  </p:handoutMasterIdLst>
  <p:sldIdLst>
    <p:sldId id="317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  <p:cmAuthor id="1" name="Haefele Alexander" initials="haa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3399"/>
    <a:srgbClr val="6666FF"/>
    <a:srgbClr val="FF0000"/>
    <a:srgbClr val="640000"/>
    <a:srgbClr val="39B1DB"/>
    <a:srgbClr val="60B4B2"/>
    <a:srgbClr val="08CDE8"/>
    <a:srgbClr val="CDCDCD"/>
    <a:srgbClr val="F04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0" autoAdjust="0"/>
    <p:restoredTop sz="94737" autoAdjust="0"/>
  </p:normalViewPr>
  <p:slideViewPr>
    <p:cSldViewPr snapToGrid="0" showGuides="1">
      <p:cViewPr>
        <p:scale>
          <a:sx n="124" d="100"/>
          <a:sy n="124" d="100"/>
        </p:scale>
        <p:origin x="-1260" y="-3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006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217794" y="1673754"/>
            <a:ext cx="7618555" cy="1732386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 Arial, 52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85655" y="201032"/>
            <a:ext cx="3311595" cy="813836"/>
            <a:chOff x="85655" y="201032"/>
            <a:chExt cx="3311595" cy="813836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11088" y="214816"/>
              <a:ext cx="3286162" cy="800052"/>
              <a:chOff x="987388" y="418016"/>
              <a:chExt cx="3286162" cy="800052"/>
            </a:xfrm>
          </p:grpSpPr>
          <p:pic>
            <p:nvPicPr>
              <p:cNvPr id="9" name="Picture 41" descr="Bund_e_100%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388" y="418016"/>
                <a:ext cx="1781212" cy="680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 Box 32"/>
              <p:cNvSpPr txBox="1">
                <a:spLocks noChangeArrowheads="1"/>
              </p:cNvSpPr>
              <p:nvPr userDrawn="1"/>
            </p:nvSpPr>
            <p:spPr bwMode="auto">
              <a:xfrm>
                <a:off x="1307428" y="999675"/>
                <a:ext cx="2966122" cy="218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 lIns="0" tIns="0" rIns="0" bIns="0"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5000"/>
                  </a:lnSpc>
                  <a:spcBef>
                    <a:spcPct val="50000"/>
                  </a:spcBef>
                </a:pPr>
                <a:r>
                  <a:rPr lang="en-US" sz="700" dirty="0" smtClean="0"/>
                  <a:t>Federal Department of Home Affairs FDHA</a:t>
                </a:r>
                <a:br>
                  <a:rPr lang="en-US" sz="700" dirty="0" smtClean="0"/>
                </a:br>
                <a:r>
                  <a:rPr lang="en-US" sz="700" b="1" dirty="0" smtClean="0"/>
                  <a:t>Federal Office of Meteorology and Climatology  MeteoSwiss</a:t>
                </a:r>
                <a:endParaRPr lang="en-US" sz="700" dirty="0"/>
              </a:p>
            </p:txBody>
          </p:sp>
        </p:grpSp>
        <p:pic>
          <p:nvPicPr>
            <p:cNvPr id="12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5" y="201032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03288" y="3404652"/>
            <a:ext cx="6857764" cy="4860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de-CH" dirty="0" err="1" smtClean="0"/>
              <a:t>Subtitle</a:t>
            </a:r>
            <a:r>
              <a:rPr lang="de-CH" dirty="0" smtClean="0"/>
              <a:t> Arial, 22 </a:t>
            </a:r>
            <a:r>
              <a:rPr lang="de-CH" dirty="0" err="1" smtClean="0"/>
              <a:t>point</a:t>
            </a:r>
            <a:endParaRPr lang="de-CH" dirty="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0" y="-5051"/>
            <a:ext cx="9144000" cy="783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Bild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4365805"/>
            <a:ext cx="9037853" cy="767622"/>
          </a:xfrm>
          <a:prstGeom prst="rect">
            <a:avLst/>
          </a:prstGeom>
        </p:spPr>
      </p:pic>
      <p:sp>
        <p:nvSpPr>
          <p:cNvPr id="10" name="Textfeld 11"/>
          <p:cNvSpPr txBox="1"/>
          <p:nvPr userDrawn="1"/>
        </p:nvSpPr>
        <p:spPr>
          <a:xfrm>
            <a:off x="111088" y="4749616"/>
            <a:ext cx="8728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noProof="0" dirty="0" smtClean="0">
                <a:latin typeface="+mj-lt"/>
                <a:cs typeface="Roboto Light"/>
              </a:rPr>
              <a:t>5th </a:t>
            </a:r>
            <a:r>
              <a:rPr lang="en-US" sz="1400" i="1" noProof="0" dirty="0" err="1" smtClean="0">
                <a:latin typeface="+mj-lt"/>
                <a:cs typeface="Roboto Light"/>
              </a:rPr>
              <a:t>TOLNet</a:t>
            </a:r>
            <a:r>
              <a:rPr lang="en-US" sz="1400" i="1" noProof="0" dirty="0" smtClean="0">
                <a:latin typeface="+mj-lt"/>
                <a:cs typeface="Roboto Light"/>
              </a:rPr>
              <a:t> / 2018 NDACC LWG Meeting</a:t>
            </a:r>
            <a:r>
              <a:rPr lang="en-US" sz="1400" i="1" baseline="0" noProof="0" dirty="0" smtClean="0">
                <a:latin typeface="+mj-lt"/>
                <a:cs typeface="Roboto Light"/>
              </a:rPr>
              <a:t> </a:t>
            </a:r>
            <a:r>
              <a:rPr lang="en-US" sz="1400" i="1" noProof="0" dirty="0" smtClean="0">
                <a:latin typeface="+mj-lt"/>
                <a:cs typeface="Roboto Light"/>
              </a:rPr>
              <a:t>7-11 May 2018, Huntsville, AL</a:t>
            </a:r>
            <a:r>
              <a:rPr lang="en-US" sz="1400" i="1" baseline="0" noProof="0" dirty="0" smtClean="0">
                <a:latin typeface="+mj-lt"/>
                <a:cs typeface="Roboto Light"/>
              </a:rPr>
              <a:t>                              </a:t>
            </a:r>
            <a:r>
              <a:rPr lang="en-GB" sz="1400" i="1" baseline="0" noProof="0" dirty="0" smtClean="0">
                <a:latin typeface="+mj-lt"/>
                <a:cs typeface="Roboto Light"/>
              </a:rPr>
              <a:t>G. Martucci</a:t>
            </a:r>
            <a:endParaRPr lang="en-GB" sz="1400" i="1" noProof="0" dirty="0">
              <a:latin typeface="+mj-l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140592"/>
            <a:ext cx="5014317" cy="2511279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373766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Text Box 33"/>
          <p:cNvSpPr txBox="1">
            <a:spLocks noChangeArrowheads="1"/>
          </p:cNvSpPr>
          <p:nvPr userDrawn="1"/>
        </p:nvSpPr>
        <p:spPr bwMode="auto">
          <a:xfrm>
            <a:off x="6448425" y="4654154"/>
            <a:ext cx="2266950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de-CH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 flipH="1">
            <a:off x="1285875" y="4622006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0" name="AutoShape 34"/>
          <p:cNvSpPr>
            <a:spLocks noChangeArrowheads="1"/>
          </p:cNvSpPr>
          <p:nvPr userDrawn="1"/>
        </p:nvSpPr>
        <p:spPr bwMode="auto">
          <a:xfrm>
            <a:off x="1296000" y="4623750"/>
            <a:ext cx="7232650" cy="408989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b="1" dirty="0" smtClean="0"/>
              <a:t>Title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of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Prese</a:t>
            </a:r>
            <a:r>
              <a:rPr lang="de-CH" sz="900" b="1" dirty="0" err="1" smtClean="0"/>
              <a:t>ntation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de-CH" sz="900" dirty="0" err="1" smtClean="0"/>
              <a:t>Subtitle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 smtClean="0"/>
              <a:t>Author</a:t>
            </a:r>
            <a:endParaRPr lang="de-CH" sz="900" b="1" dirty="0"/>
          </a:p>
        </p:txBody>
      </p:sp>
    </p:spTree>
    <p:extLst>
      <p:ext uri="{BB962C8B-B14F-4D97-AF65-F5344CB8AC3E}">
        <p14:creationId xmlns:p14="http://schemas.microsoft.com/office/powerpoint/2010/main" val="75210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220401"/>
            <a:ext cx="3659188" cy="321455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9" y="1194597"/>
            <a:ext cx="3660775" cy="323929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9154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220400"/>
            <a:ext cx="3212096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1822530"/>
            <a:ext cx="3203992" cy="266643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221600"/>
            <a:ext cx="3212096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1815666"/>
            <a:ext cx="3203992" cy="266643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59029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9" y="1221600"/>
            <a:ext cx="3660775" cy="1485165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9" y="2841780"/>
            <a:ext cx="3660775" cy="15921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220401"/>
            <a:ext cx="3659188" cy="321455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1224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55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793081"/>
            <a:ext cx="7527926" cy="192166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2" y="4832326"/>
            <a:ext cx="216000" cy="24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450750"/>
            <a:ext cx="7516008" cy="53106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Title, Arial, normal, 32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6593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8" y="1783730"/>
            <a:ext cx="6081933" cy="160040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 smtClean="0"/>
              <a:t>Statement Arial normal 18. </a:t>
            </a:r>
            <a:r>
              <a:rPr lang="de-CH" dirty="0" err="1" smtClean="0"/>
              <a:t>Feugiamet</a:t>
            </a:r>
            <a:r>
              <a:rPr lang="de-CH" dirty="0" smtClean="0"/>
              <a:t> ad </a:t>
            </a:r>
            <a:r>
              <a:rPr lang="de-CH" dirty="0" err="1" smtClean="0"/>
              <a:t>delisl</a:t>
            </a:r>
            <a:r>
              <a:rPr lang="de-CH" dirty="0" smtClean="0"/>
              <a:t> in </a:t>
            </a:r>
            <a:r>
              <a:rPr lang="de-CH" dirty="0" err="1" smtClean="0"/>
              <a:t>hent</a:t>
            </a:r>
            <a:r>
              <a:rPr lang="de-CH" dirty="0" smtClean="0"/>
              <a:t> ad </a:t>
            </a:r>
            <a:r>
              <a:rPr lang="de-CH" dirty="0" err="1" smtClean="0"/>
              <a:t>estion</a:t>
            </a:r>
            <a:r>
              <a:rPr lang="de-CH" dirty="0" smtClean="0"/>
              <a:t> </a:t>
            </a:r>
            <a:r>
              <a:rPr lang="de-CH" dirty="0" err="1" smtClean="0"/>
              <a:t>hent</a:t>
            </a:r>
            <a:r>
              <a:rPr lang="de-CH" dirty="0" smtClean="0"/>
              <a:t> </a:t>
            </a:r>
            <a:r>
              <a:rPr lang="de-CH" dirty="0" err="1" smtClean="0"/>
              <a:t>prat</a:t>
            </a:r>
            <a:r>
              <a:rPr lang="de-CH" dirty="0" smtClean="0"/>
              <a:t> </a:t>
            </a:r>
            <a:r>
              <a:rPr lang="de-CH" dirty="0" err="1" smtClean="0"/>
              <a:t>lortincilit</a:t>
            </a:r>
            <a:r>
              <a:rPr lang="de-CH" dirty="0" smtClean="0"/>
              <a:t> </a:t>
            </a:r>
            <a:r>
              <a:rPr lang="de-CH" dirty="0" err="1" smtClean="0"/>
              <a:t>utem</a:t>
            </a:r>
            <a:r>
              <a:rPr lang="de-CH" dirty="0" smtClean="0"/>
              <a:t> </a:t>
            </a:r>
            <a:r>
              <a:rPr lang="de-CH" dirty="0" err="1" smtClean="0"/>
              <a:t>doloreet</a:t>
            </a:r>
            <a:r>
              <a:rPr lang="de-CH" dirty="0" smtClean="0"/>
              <a:t> </a:t>
            </a:r>
            <a:r>
              <a:rPr lang="de-CH" dirty="0" err="1" smtClean="0"/>
              <a:t>alisis</a:t>
            </a:r>
            <a:r>
              <a:rPr lang="de-CH" dirty="0" smtClean="0"/>
              <a:t> </a:t>
            </a:r>
            <a:r>
              <a:rPr lang="de-CH" dirty="0" err="1" smtClean="0"/>
              <a:t>auguerc</a:t>
            </a:r>
            <a:r>
              <a:rPr lang="de-CH" dirty="0" smtClean="0"/>
              <a:t> </a:t>
            </a:r>
            <a:r>
              <a:rPr lang="de-CH" dirty="0" err="1" smtClean="0"/>
              <a:t>iliquatum</a:t>
            </a:r>
            <a:r>
              <a:rPr lang="de-CH" dirty="0" smtClean="0"/>
              <a:t> </a:t>
            </a:r>
            <a:r>
              <a:rPr lang="de-CH" dirty="0" err="1" smtClean="0"/>
              <a:t>euipsuscilis</a:t>
            </a:r>
            <a:r>
              <a:rPr lang="de-CH" dirty="0" smtClean="0"/>
              <a:t> </a:t>
            </a:r>
            <a:r>
              <a:rPr lang="de-CH" dirty="0" err="1" smtClean="0"/>
              <a:t>augue</a:t>
            </a:r>
            <a:r>
              <a:rPr lang="de-CH" dirty="0" smtClean="0"/>
              <a:t> do </a:t>
            </a:r>
            <a:r>
              <a:rPr lang="de-CH" dirty="0" err="1" smtClean="0"/>
              <a:t>consequipis</a:t>
            </a:r>
            <a:r>
              <a:rPr lang="de-CH" dirty="0" smtClean="0"/>
              <a:t> </a:t>
            </a:r>
            <a:r>
              <a:rPr lang="de-CH" dirty="0" err="1" smtClean="0"/>
              <a:t>nulputpat</a:t>
            </a:r>
            <a:r>
              <a:rPr lang="de-CH" dirty="0" smtClean="0"/>
              <a:t> </a:t>
            </a:r>
            <a:r>
              <a:rPr lang="de-CH" dirty="0" err="1" smtClean="0"/>
              <a:t>lum</a:t>
            </a:r>
            <a:r>
              <a:rPr lang="de-CH" dirty="0" smtClean="0"/>
              <a:t> </a:t>
            </a:r>
            <a:r>
              <a:rPr lang="de-CH" dirty="0" err="1" smtClean="0"/>
              <a:t>dolobore</a:t>
            </a:r>
            <a:r>
              <a:rPr lang="de-CH" dirty="0" smtClean="0"/>
              <a:t> </a:t>
            </a:r>
            <a:r>
              <a:rPr lang="de-CH" dirty="0" err="1" smtClean="0"/>
              <a:t>diodolorem</a:t>
            </a:r>
            <a:r>
              <a:rPr lang="de-CH" dirty="0" smtClean="0"/>
              <a:t> </a:t>
            </a:r>
            <a:r>
              <a:rPr lang="de-CH" dirty="0" err="1" smtClean="0"/>
              <a:t>nullam</a:t>
            </a:r>
            <a:r>
              <a:rPr lang="de-CH" dirty="0" smtClean="0"/>
              <a:t>, </a:t>
            </a:r>
            <a:r>
              <a:rPr lang="de-CH" dirty="0" err="1" smtClean="0"/>
              <a:t>susting</a:t>
            </a:r>
            <a:r>
              <a:rPr lang="de-CH" dirty="0" smtClean="0"/>
              <a:t> </a:t>
            </a:r>
            <a:r>
              <a:rPr lang="de-CH" dirty="0" err="1" smtClean="0"/>
              <a:t>eumsan</a:t>
            </a:r>
            <a:r>
              <a:rPr lang="de-CH" dirty="0" smtClean="0"/>
              <a:t> </a:t>
            </a:r>
            <a:r>
              <a:rPr lang="de-CH" dirty="0" err="1" smtClean="0"/>
              <a:t>veliquismod</a:t>
            </a:r>
            <a:r>
              <a:rPr lang="de-CH" dirty="0" smtClean="0"/>
              <a:t> </a:t>
            </a:r>
            <a:r>
              <a:rPr lang="de-CH" dirty="0" err="1" smtClean="0"/>
              <a:t>mincin</a:t>
            </a:r>
            <a:r>
              <a:rPr lang="de-CH" dirty="0" smtClean="0"/>
              <a:t> </a:t>
            </a:r>
            <a:r>
              <a:rPr lang="de-CH" dirty="0" err="1" smtClean="0"/>
              <a:t>ulluptat</a:t>
            </a:r>
            <a:r>
              <a:rPr lang="de-CH" dirty="0" smtClean="0"/>
              <a:t>. </a:t>
            </a:r>
            <a:r>
              <a:rPr lang="de-CH" dirty="0" err="1" smtClean="0"/>
              <a:t>Nulla</a:t>
            </a:r>
            <a:r>
              <a:rPr lang="de-CH" dirty="0" smtClean="0"/>
              <a:t> </a:t>
            </a:r>
            <a:r>
              <a:rPr lang="de-CH" dirty="0" err="1" smtClean="0"/>
              <a:t>commy</a:t>
            </a:r>
            <a:r>
              <a:rPr lang="de-CH" dirty="0" smtClean="0"/>
              <a:t> </a:t>
            </a:r>
            <a:r>
              <a:rPr lang="de-CH" dirty="0" err="1" smtClean="0"/>
              <a:t>niam</a:t>
            </a:r>
            <a:r>
              <a:rPr lang="de-CH" dirty="0" smtClean="0"/>
              <a:t>, </a:t>
            </a:r>
            <a:r>
              <a:rPr lang="de-CH" dirty="0" err="1" smtClean="0"/>
              <a:t>quismodit</a:t>
            </a:r>
            <a:r>
              <a:rPr lang="de-CH" dirty="0" smtClean="0"/>
              <a:t> </a:t>
            </a:r>
            <a:r>
              <a:rPr lang="de-CH" dirty="0" err="1" smtClean="0"/>
              <a:t>irilit</a:t>
            </a:r>
            <a:r>
              <a:rPr lang="de-CH" dirty="0" smtClean="0"/>
              <a:t> </a:t>
            </a:r>
            <a:r>
              <a:rPr lang="de-CH" dirty="0" err="1" smtClean="0"/>
              <a:t>incinim</a:t>
            </a:r>
            <a:r>
              <a:rPr lang="de-CH" dirty="0" smtClean="0"/>
              <a:t> </a:t>
            </a:r>
            <a:r>
              <a:rPr lang="de-CH" dirty="0" err="1" smtClean="0"/>
              <a:t>velisi</a:t>
            </a:r>
            <a:r>
              <a:rPr lang="de-CH" dirty="0" smtClean="0"/>
              <a:t> </a:t>
            </a:r>
            <a:r>
              <a:rPr lang="de-CH" dirty="0" err="1" smtClean="0"/>
              <a:t>exero</a:t>
            </a:r>
            <a:r>
              <a:rPr lang="de-CH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00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2064543"/>
            <a:ext cx="3565525" cy="1921669"/>
          </a:xfrm>
          <a:prstGeom prst="rect">
            <a:avLst/>
          </a:prstGeom>
        </p:spPr>
        <p:txBody>
          <a:bodyPr/>
          <a:lstStyle>
            <a:lvl1pPr marL="266700" indent="-266700">
              <a:buFont typeface="+mj-lt"/>
              <a:buAutoNum type="arabicPeriod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93081"/>
            <a:ext cx="3543300" cy="271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de-DE" dirty="0" smtClean="0"/>
              <a:t>Text Einzug numerisch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8045" y="910383"/>
            <a:ext cx="7447330" cy="33776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>
                <a:latin typeface="+mj-lt"/>
              </a:defRPr>
            </a:lvl1pPr>
          </a:lstStyle>
          <a:p>
            <a:pPr lvl="0"/>
            <a:r>
              <a:rPr lang="de-CH" dirty="0" smtClean="0"/>
              <a:t>Untertitel Arial normal, 22 Punkt</a:t>
            </a:r>
            <a:endParaRPr lang="de-CH" dirty="0"/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450750"/>
            <a:ext cx="7516008" cy="53106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93081"/>
            <a:ext cx="3771900" cy="2571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de-DE" dirty="0" smtClean="0"/>
              <a:t>Text Einzug Geviertstrich</a:t>
            </a:r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078831"/>
            <a:ext cx="3775076" cy="1921669"/>
          </a:xfrm>
          <a:prstGeom prst="rect">
            <a:avLst/>
          </a:prstGeom>
        </p:spPr>
        <p:txBody>
          <a:bodyPr/>
          <a:lstStyle>
            <a:lvl1pPr marL="266700" indent="-266700">
              <a:buFont typeface="Symbol" panose="05050102010706020507" pitchFamily="18" charset="2"/>
              <a:buChar char="-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8356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793081"/>
            <a:ext cx="7527926" cy="192166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547543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450750"/>
            <a:ext cx="7516008" cy="53106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</p:spTree>
    <p:extLst>
      <p:ext uri="{BB962C8B-B14F-4D97-AF65-F5344CB8AC3E}">
        <p14:creationId xmlns:p14="http://schemas.microsoft.com/office/powerpoint/2010/main" val="411025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291601"/>
            <a:ext cx="358140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 dirty="0"/>
              <a:t>Federal Department of Home Affairs FDHA</a:t>
            </a:r>
            <a:br>
              <a:rPr lang="en-US" sz="800" dirty="0"/>
            </a:br>
            <a:r>
              <a:rPr lang="en-US" sz="800" b="1" dirty="0"/>
              <a:t>Federal Office of Meteorology and Climatology  </a:t>
            </a:r>
            <a:r>
              <a:rPr lang="en-US" sz="800" b="1" dirty="0" err="1"/>
              <a:t>MeteoSwiss</a:t>
            </a:r>
            <a:endParaRPr lang="en-US" sz="800" dirty="0"/>
          </a:p>
        </p:txBody>
      </p:sp>
      <p:pic>
        <p:nvPicPr>
          <p:cNvPr id="10" name="Picture 41" descr="Bund_e_100%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291600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1842750"/>
            <a:ext cx="7429500" cy="180912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de-CH" dirty="0"/>
              <a:t>Titel der Präsentation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3975750"/>
            <a:ext cx="6857764" cy="4860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de-CH" dirty="0"/>
              <a:t>Datum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5837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6" y="1221582"/>
            <a:ext cx="7472363" cy="2626519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2</a:t>
            </a:r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63557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547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4325800"/>
            <a:ext cx="9037853" cy="76762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 flipH="1">
            <a:off x="8577869" y="4933345"/>
            <a:ext cx="479426" cy="6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631845" y="4843304"/>
            <a:ext cx="377825" cy="1019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016937" y="4817594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1100" smtClean="0">
                <a:latin typeface="Roboto Light"/>
                <a:cs typeface="Roboto Light"/>
              </a:rPr>
              <a:pPr algn="r"/>
              <a:t>‹#›</a:t>
            </a:fld>
            <a:endParaRPr lang="de-DE" sz="1100" dirty="0">
              <a:latin typeface="Roboto Light"/>
              <a:cs typeface="Roboto Light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0" y="-5051"/>
            <a:ext cx="9144000" cy="783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376235" y="4866021"/>
            <a:ext cx="1041960" cy="134647"/>
          </a:xfrm>
          <a:prstGeom prst="rect">
            <a:avLst/>
          </a:prstGeom>
        </p:spPr>
      </p:pic>
      <p:sp>
        <p:nvSpPr>
          <p:cNvPr id="13" name="Textfeld 11"/>
          <p:cNvSpPr txBox="1"/>
          <p:nvPr/>
        </p:nvSpPr>
        <p:spPr>
          <a:xfrm>
            <a:off x="5047488" y="4810490"/>
            <a:ext cx="33505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 smtClean="0">
                <a:latin typeface="+mn-lt"/>
                <a:cs typeface="Roboto Light"/>
              </a:rPr>
              <a:t>5th </a:t>
            </a:r>
            <a:r>
              <a:rPr lang="en-US" sz="1050" i="1" dirty="0" err="1" smtClean="0">
                <a:latin typeface="+mn-lt"/>
                <a:cs typeface="Roboto Light"/>
              </a:rPr>
              <a:t>TOLNet</a:t>
            </a:r>
            <a:r>
              <a:rPr lang="en-US" sz="1050" i="1" dirty="0" smtClean="0">
                <a:latin typeface="+mn-lt"/>
                <a:cs typeface="Roboto Light"/>
              </a:rPr>
              <a:t> / 2018 NDACC LWG</a:t>
            </a:r>
            <a:r>
              <a:rPr lang="de-CH" sz="1050" i="1" baseline="0" dirty="0" smtClean="0">
                <a:latin typeface="+mn-lt"/>
                <a:cs typeface="Roboto Light"/>
              </a:rPr>
              <a:t> </a:t>
            </a:r>
            <a:r>
              <a:rPr lang="de-DE" sz="1050" i="1" baseline="0" dirty="0" smtClean="0">
                <a:latin typeface="+mn-lt"/>
                <a:cs typeface="Roboto Light"/>
              </a:rPr>
              <a:t>      </a:t>
            </a:r>
            <a:r>
              <a:rPr lang="de-CH" sz="1050" i="1" baseline="0" dirty="0" smtClean="0">
                <a:latin typeface="+mn-lt"/>
                <a:cs typeface="Roboto Light"/>
              </a:rPr>
              <a:t>G. Martucci</a:t>
            </a:r>
            <a:endParaRPr lang="de-DE" sz="1050" i="1" dirty="0">
              <a:latin typeface="+mn-l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7" r:id="rId2"/>
    <p:sldLayoutId id="2147483722" r:id="rId3"/>
    <p:sldLayoutId id="2147483739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228600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0" y="-5051"/>
            <a:ext cx="9144000" cy="783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659142" y="4745865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1100" smtClean="0">
                <a:latin typeface="Roboto Light"/>
                <a:cs typeface="Roboto Light"/>
              </a:rPr>
              <a:pPr algn="r"/>
              <a:t>‹#›</a:t>
            </a:fld>
            <a:endParaRPr lang="de-DE" sz="1100" dirty="0">
              <a:latin typeface="Roboto Light"/>
              <a:cs typeface="Roboto Ligh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05866" y="4744950"/>
            <a:ext cx="3734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100" dirty="0" smtClean="0">
                <a:latin typeface="Roboto Light"/>
                <a:cs typeface="Roboto Light"/>
              </a:rPr>
              <a:t>ICM9,</a:t>
            </a:r>
            <a:r>
              <a:rPr lang="fr-CH" sz="1100" baseline="0" dirty="0" smtClean="0">
                <a:latin typeface="Roboto Light"/>
                <a:cs typeface="Roboto Light"/>
              </a:rPr>
              <a:t> Helsinki, 12-16 </a:t>
            </a:r>
            <a:r>
              <a:rPr lang="fr-CH" sz="1100" baseline="0" dirty="0" err="1" smtClean="0">
                <a:latin typeface="Roboto Light"/>
                <a:cs typeface="Roboto Light"/>
              </a:rPr>
              <a:t>June</a:t>
            </a:r>
            <a:r>
              <a:rPr lang="fr-CH" sz="1100" baseline="0" dirty="0" smtClean="0">
                <a:latin typeface="Roboto Light"/>
                <a:cs typeface="Roboto Light"/>
              </a:rPr>
              <a:t> 2017</a:t>
            </a:r>
            <a:r>
              <a:rPr lang="de-CH" sz="1100" baseline="0" dirty="0" smtClean="0">
                <a:latin typeface="Roboto Light"/>
                <a:cs typeface="Roboto Light"/>
              </a:rPr>
              <a:t> </a:t>
            </a:r>
            <a:r>
              <a:rPr lang="de-DE" sz="1100" baseline="0" dirty="0" smtClean="0">
                <a:latin typeface="Roboto Light"/>
                <a:cs typeface="Roboto Light"/>
              </a:rPr>
              <a:t>      </a:t>
            </a:r>
            <a:r>
              <a:rPr lang="de-CH" sz="1100" baseline="0" dirty="0" smtClean="0">
                <a:latin typeface="Roboto Light"/>
                <a:cs typeface="Roboto Light"/>
              </a:rPr>
              <a:t>G. Martucci</a:t>
            </a:r>
            <a:endParaRPr lang="de-DE" sz="1100" dirty="0">
              <a:latin typeface="Roboto Light"/>
              <a:cs typeface="Roboto Light"/>
            </a:endParaRPr>
          </a:p>
        </p:txBody>
      </p:sp>
      <p:pic>
        <p:nvPicPr>
          <p:cNvPr id="13" name="Bild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314496" y="4754707"/>
            <a:ext cx="1042764" cy="1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448425" y="4654154"/>
            <a:ext cx="2266950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de-CH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1296000" y="4623750"/>
            <a:ext cx="7232650" cy="408989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b="1" dirty="0" smtClean="0"/>
              <a:t>Title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of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Prese</a:t>
            </a:r>
            <a:r>
              <a:rPr lang="de-CH" sz="900" b="1" dirty="0" err="1" smtClean="0"/>
              <a:t>ntation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de-CH" sz="900" dirty="0" err="1" smtClean="0"/>
              <a:t>Subtitle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 smtClean="0"/>
              <a:t>Author</a:t>
            </a:r>
            <a:endParaRPr lang="de-CH" sz="900" b="1" dirty="0"/>
          </a:p>
        </p:txBody>
      </p:sp>
      <p:sp>
        <p:nvSpPr>
          <p:cNvPr id="4" name="Line 40"/>
          <p:cNvSpPr>
            <a:spLocks noChangeShapeType="1"/>
          </p:cNvSpPr>
          <p:nvPr/>
        </p:nvSpPr>
        <p:spPr bwMode="auto">
          <a:xfrm flipH="1">
            <a:off x="1285875" y="4622006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44" descr="Wapp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902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228600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</p:spTree>
    <p:extLst>
      <p:ext uri="{BB962C8B-B14F-4D97-AF65-F5344CB8AC3E}">
        <p14:creationId xmlns:p14="http://schemas.microsoft.com/office/powerpoint/2010/main" val="146578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source=images&amp;cd=&amp;cad=rja&amp;uact=8&amp;ved=2ahUKEwiPjKfLrvvaAhWRa1AKHRR8DJIQjRx6BAgBEAU&amp;url=http%3A%2F%2Fwww.ndsc.ncep.noaa.gov%2F&amp;psig=AOvVaw2Xa9sjCrRykGA5394Yz6oB&amp;ust=152604923364337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780921" y="1469640"/>
            <a:ext cx="5664708" cy="695660"/>
          </a:xfrm>
        </p:spPr>
        <p:txBody>
          <a:bodyPr/>
          <a:lstStyle/>
          <a:p>
            <a:r>
              <a:rPr lang="en-US" sz="3200" b="1" cap="small" dirty="0" smtClean="0"/>
              <a:t>Payerne station operations</a:t>
            </a:r>
            <a:r>
              <a:rPr lang="en-US" sz="3200" b="1" cap="small" dirty="0"/>
              <a:t/>
            </a:r>
            <a:br>
              <a:rPr lang="en-US" sz="3200" b="1" cap="small" dirty="0"/>
            </a:br>
            <a:endParaRPr lang="de-CH" sz="3200" b="1" cap="small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2861361" y="2255972"/>
            <a:ext cx="3503828" cy="486054"/>
          </a:xfrm>
        </p:spPr>
        <p:txBody>
          <a:bodyPr/>
          <a:lstStyle/>
          <a:p>
            <a:r>
              <a:rPr lang="en-US" dirty="0" smtClean="0"/>
              <a:t>2018 </a:t>
            </a:r>
            <a:r>
              <a:rPr lang="en-US" dirty="0"/>
              <a:t>NDACC LWG Meeting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133350" y="2815176"/>
            <a:ext cx="86009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G. </a:t>
            </a:r>
            <a:r>
              <a:rPr lang="en-GB" sz="1600" i="1" dirty="0" smtClean="0"/>
              <a:t>Martucci</a:t>
            </a:r>
            <a:r>
              <a:rPr lang="en-GB" sz="1600" i="1" baseline="30000" dirty="0" smtClean="0"/>
              <a:t>1</a:t>
            </a:r>
            <a:r>
              <a:rPr lang="en-GB" sz="1600" i="1" dirty="0"/>
              <a:t>, </a:t>
            </a:r>
            <a:r>
              <a:rPr lang="en-GB" sz="1600" i="1" dirty="0" smtClean="0"/>
              <a:t>L. </a:t>
            </a:r>
            <a:r>
              <a:rPr lang="en-GB" sz="1600" i="1" dirty="0" smtClean="0"/>
              <a:t>Renaud</a:t>
            </a:r>
            <a:r>
              <a:rPr lang="en-GB" sz="1600" i="1" baseline="30000" dirty="0" smtClean="0"/>
              <a:t>1</a:t>
            </a:r>
            <a:r>
              <a:rPr lang="en-GB" sz="1600" i="1" dirty="0" smtClean="0"/>
              <a:t> and </a:t>
            </a:r>
            <a:r>
              <a:rPr lang="en-GB" sz="1600" i="1" dirty="0" smtClean="0"/>
              <a:t>A</a:t>
            </a:r>
            <a:r>
              <a:rPr lang="en-GB" sz="1600" i="1" dirty="0"/>
              <a:t>. </a:t>
            </a:r>
            <a:r>
              <a:rPr lang="en-GB" sz="1600" i="1" dirty="0" smtClean="0"/>
              <a:t>Haefele</a:t>
            </a:r>
            <a:r>
              <a:rPr lang="en-GB" sz="1600" i="1" baseline="30000" dirty="0" smtClean="0"/>
              <a:t>1,2</a:t>
            </a:r>
            <a:endParaRPr lang="en-GB" sz="1600" i="1" dirty="0" smtClean="0"/>
          </a:p>
          <a:p>
            <a:endParaRPr lang="en-US" sz="1400" i="1" dirty="0" smtClean="0"/>
          </a:p>
          <a:p>
            <a:endParaRPr lang="en-US" sz="1400" i="1" dirty="0"/>
          </a:p>
          <a:p>
            <a:endParaRPr lang="en-US" sz="1400" i="1" dirty="0" smtClean="0"/>
          </a:p>
          <a:p>
            <a:r>
              <a:rPr lang="en-US" sz="1400" i="1" baseline="30000" dirty="0" smtClean="0"/>
              <a:t>1</a:t>
            </a:r>
            <a:r>
              <a:rPr lang="en-US" sz="1400" i="1" dirty="0" smtClean="0"/>
              <a:t> Office </a:t>
            </a:r>
            <a:r>
              <a:rPr lang="fr-CH" sz="1400" i="1" dirty="0" smtClean="0"/>
              <a:t>Fédérale</a:t>
            </a:r>
            <a:r>
              <a:rPr lang="en-US" sz="1400" i="1" dirty="0" smtClean="0"/>
              <a:t> de </a:t>
            </a:r>
            <a:r>
              <a:rPr lang="fr-CH" sz="1400" i="1" dirty="0" smtClean="0"/>
              <a:t>Météorologie</a:t>
            </a:r>
            <a:r>
              <a:rPr lang="en-US" sz="1400" i="1" dirty="0" smtClean="0"/>
              <a:t> et </a:t>
            </a:r>
            <a:r>
              <a:rPr lang="fr-CH" sz="1400" i="1" dirty="0" smtClean="0"/>
              <a:t>Climatologie</a:t>
            </a:r>
            <a:r>
              <a:rPr lang="en-US" sz="1400" i="1" dirty="0" smtClean="0"/>
              <a:t>, </a:t>
            </a:r>
            <a:r>
              <a:rPr lang="fr-CH" sz="1400" i="1" dirty="0" smtClean="0"/>
              <a:t>MeteoSuisse</a:t>
            </a:r>
            <a:r>
              <a:rPr lang="en-US" sz="1400" i="1" dirty="0" smtClean="0"/>
              <a:t>, </a:t>
            </a:r>
            <a:r>
              <a:rPr lang="en-US" sz="1400" i="1" dirty="0"/>
              <a:t>Payerne, </a:t>
            </a:r>
            <a:r>
              <a:rPr lang="en-US" sz="1400" i="1" dirty="0" smtClean="0"/>
              <a:t>Suisse</a:t>
            </a:r>
            <a:endParaRPr lang="en-US" sz="1400" i="1" dirty="0"/>
          </a:p>
          <a:p>
            <a:r>
              <a:rPr lang="en-US" sz="1400" i="1" baseline="30000" dirty="0" smtClean="0"/>
              <a:t>2</a:t>
            </a:r>
            <a:r>
              <a:rPr lang="en-US" sz="1400" i="1" dirty="0" smtClean="0"/>
              <a:t> Department </a:t>
            </a:r>
            <a:r>
              <a:rPr lang="en-US" sz="1400" i="1" dirty="0"/>
              <a:t>of Physics and Astronomy, The University of Western Ontario, London, Canada</a:t>
            </a:r>
            <a:endParaRPr lang="en-US" sz="1400" i="1" baseline="30000" dirty="0"/>
          </a:p>
        </p:txBody>
      </p:sp>
      <p:pic>
        <p:nvPicPr>
          <p:cNvPr id="2050" name="Picture 2" descr="Image result for ndac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200026"/>
            <a:ext cx="1800000" cy="13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1986" y="209539"/>
            <a:ext cx="7233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>
                <a:latin typeface="+mj-lt"/>
              </a:rPr>
              <a:t>RALMO </a:t>
            </a:r>
            <a:r>
              <a:rPr lang="fr-CH" sz="2000" b="1" dirty="0" err="1" smtClean="0">
                <a:latin typeface="+mj-lt"/>
              </a:rPr>
              <a:t>operations</a:t>
            </a:r>
            <a:r>
              <a:rPr lang="fr-CH" sz="2000" b="1" dirty="0" smtClean="0">
                <a:latin typeface="+mj-lt"/>
              </a:rPr>
              <a:t>/</a:t>
            </a:r>
            <a:r>
              <a:rPr lang="fr-CH" sz="2000" b="1" dirty="0" err="1" smtClean="0">
                <a:latin typeface="+mj-lt"/>
              </a:rPr>
              <a:t>activities</a:t>
            </a:r>
            <a:r>
              <a:rPr lang="fr-CH" sz="2000" b="1" dirty="0" smtClean="0">
                <a:latin typeface="+mj-lt"/>
              </a:rPr>
              <a:t> of </a:t>
            </a:r>
            <a:r>
              <a:rPr lang="fr-CH" sz="2000" b="1" dirty="0" err="1" smtClean="0">
                <a:latin typeface="+mj-lt"/>
              </a:rPr>
              <a:t>interest</a:t>
            </a:r>
            <a:r>
              <a:rPr lang="fr-CH" sz="2000" b="1" dirty="0" smtClean="0">
                <a:latin typeface="+mj-lt"/>
              </a:rPr>
              <a:t> </a:t>
            </a:r>
            <a:r>
              <a:rPr lang="fr-CH" sz="2000" b="1" dirty="0" smtClean="0">
                <a:latin typeface="+mj-lt"/>
              </a:rPr>
              <a:t>to NDACC in 2017</a:t>
            </a:r>
            <a:endParaRPr lang="fr-CH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986" y="540497"/>
            <a:ext cx="862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err="1" smtClean="0"/>
              <a:t>Continuous</a:t>
            </a:r>
            <a:r>
              <a:rPr lang="fr-CH" sz="2000" dirty="0" smtClean="0"/>
              <a:t> real-time </a:t>
            </a:r>
            <a:r>
              <a:rPr lang="fr-CH" sz="2000" dirty="0" err="1" smtClean="0"/>
              <a:t>measurements</a:t>
            </a:r>
            <a:r>
              <a:rPr lang="fr-CH" sz="2000" dirty="0" smtClean="0"/>
              <a:t>, </a:t>
            </a:r>
            <a:r>
              <a:rPr lang="fr-CH" sz="2000" dirty="0" err="1" smtClean="0"/>
              <a:t>every</a:t>
            </a:r>
            <a:r>
              <a:rPr lang="fr-CH" sz="2000" dirty="0" smtClean="0"/>
              <a:t> 30 minutes, of H2O,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err="1" smtClean="0"/>
              <a:t>Clear-sky</a:t>
            </a:r>
            <a:r>
              <a:rPr lang="fr-CH" sz="2000" dirty="0" smtClean="0"/>
              <a:t> </a:t>
            </a:r>
            <a:r>
              <a:rPr lang="fr-CH" sz="2000" dirty="0" err="1" smtClean="0"/>
              <a:t>nighttime</a:t>
            </a:r>
            <a:r>
              <a:rPr lang="fr-CH" sz="2000" dirty="0" smtClean="0"/>
              <a:t> </a:t>
            </a:r>
            <a:r>
              <a:rPr lang="fr-CH" sz="2000" dirty="0" err="1" smtClean="0"/>
              <a:t>integrated</a:t>
            </a:r>
            <a:r>
              <a:rPr lang="fr-CH" sz="2000" dirty="0" smtClean="0"/>
              <a:t> offline </a:t>
            </a:r>
            <a:r>
              <a:rPr lang="fr-CH" sz="2000" dirty="0" err="1" smtClean="0"/>
              <a:t>measurements</a:t>
            </a:r>
            <a:r>
              <a:rPr lang="fr-CH" sz="2000" dirty="0" smtClean="0"/>
              <a:t> of H2O and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New RH </a:t>
            </a:r>
            <a:r>
              <a:rPr lang="fr-CH" sz="2000" dirty="0"/>
              <a:t>real-time </a:t>
            </a:r>
            <a:r>
              <a:rPr lang="fr-CH" sz="2000" dirty="0" err="1" smtClean="0"/>
              <a:t>measurements</a:t>
            </a:r>
            <a:r>
              <a:rPr lang="fr-CH" sz="2000" dirty="0" smtClean="0"/>
              <a:t> </a:t>
            </a:r>
            <a:r>
              <a:rPr lang="fr-CH" sz="2000" dirty="0" err="1" smtClean="0"/>
              <a:t>troposphere</a:t>
            </a:r>
            <a:r>
              <a:rPr lang="fr-CH" sz="2000" dirty="0" smtClean="0"/>
              <a:t> and UTLS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Trip to TMF to </a:t>
            </a:r>
            <a:r>
              <a:rPr lang="fr-CH" sz="2000" dirty="0" err="1" smtClean="0"/>
              <a:t>validate</a:t>
            </a:r>
            <a:r>
              <a:rPr lang="fr-CH" sz="2000" dirty="0" smtClean="0"/>
              <a:t> RALMO H2O profiles </a:t>
            </a:r>
            <a:r>
              <a:rPr lang="fr-CH" sz="2000" dirty="0" err="1" smtClean="0"/>
              <a:t>with</a:t>
            </a:r>
            <a:r>
              <a:rPr lang="fr-CH" sz="2000" dirty="0" smtClean="0"/>
              <a:t> GLASS and </a:t>
            </a:r>
            <a:r>
              <a:rPr lang="fr-CH" sz="2000" dirty="0" err="1" smtClean="0"/>
              <a:t>LidarRun_Client</a:t>
            </a:r>
            <a:r>
              <a:rPr lang="fr-CH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36180" y="2124246"/>
            <a:ext cx="745030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/>
              <a:t>On-</a:t>
            </a:r>
            <a:r>
              <a:rPr lang="fr-CH" sz="2000" b="1" dirty="0" err="1" smtClean="0"/>
              <a:t>going</a:t>
            </a:r>
            <a:r>
              <a:rPr lang="fr-CH" sz="2000" b="1" dirty="0" smtClean="0"/>
              <a:t> publications to </a:t>
            </a:r>
            <a:r>
              <a:rPr lang="fr-CH" sz="2000" b="1" dirty="0" err="1" smtClean="0"/>
              <a:t>be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submitted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summer</a:t>
            </a:r>
            <a:r>
              <a:rPr lang="fr-CH" sz="2000" b="1" dirty="0" smtClean="0"/>
              <a:t>/</a:t>
            </a:r>
            <a:r>
              <a:rPr lang="fr-CH" sz="2000" b="1" dirty="0" err="1" smtClean="0"/>
              <a:t>fall</a:t>
            </a:r>
            <a:r>
              <a:rPr lang="fr-CH" sz="2000" b="1" dirty="0" smtClean="0"/>
              <a:t> 2018</a:t>
            </a:r>
            <a:r>
              <a:rPr lang="fr-CH" sz="2000" b="1" dirty="0" smtClean="0"/>
              <a:t>:</a:t>
            </a:r>
            <a:endParaRPr lang="fr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PRR </a:t>
            </a:r>
            <a:r>
              <a:rPr lang="fr-CH" sz="2000" dirty="0" err="1" smtClean="0"/>
              <a:t>Temperature</a:t>
            </a:r>
            <a:r>
              <a:rPr lang="fr-CH" sz="2000" dirty="0" smtClean="0"/>
              <a:t> validation </a:t>
            </a:r>
            <a:r>
              <a:rPr lang="fr-CH" sz="2000" dirty="0" err="1" smtClean="0"/>
              <a:t>since</a:t>
            </a:r>
            <a:r>
              <a:rPr lang="fr-CH" sz="2000" dirty="0" smtClean="0"/>
              <a:t> </a:t>
            </a:r>
            <a:r>
              <a:rPr lang="fr-CH" sz="2000" dirty="0" err="1" smtClean="0"/>
              <a:t>FastCOM</a:t>
            </a:r>
            <a:endParaRPr lang="fr-CH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OEM PRR </a:t>
            </a:r>
            <a:r>
              <a:rPr lang="fr-CH" sz="2000" dirty="0" err="1" smtClean="0"/>
              <a:t>Temperature</a:t>
            </a:r>
            <a:r>
              <a:rPr lang="fr-CH" sz="2000" dirty="0" smtClean="0"/>
              <a:t> </a:t>
            </a:r>
            <a:r>
              <a:rPr lang="fr-CH" sz="2000" dirty="0" err="1" smtClean="0"/>
              <a:t>climatology</a:t>
            </a:r>
            <a:r>
              <a:rPr lang="fr-CH" sz="2000" dirty="0" smtClean="0"/>
              <a:t> (</a:t>
            </a:r>
            <a:r>
              <a:rPr lang="fr-CH" sz="2000" dirty="0" err="1" smtClean="0"/>
              <a:t>MeteoSwiss</a:t>
            </a:r>
            <a:r>
              <a:rPr lang="fr-CH" sz="2000" dirty="0" smtClean="0"/>
              <a:t> + Western)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OEM H2O </a:t>
            </a:r>
            <a:r>
              <a:rPr lang="fr-CH" sz="2000" dirty="0"/>
              <a:t>(</a:t>
            </a:r>
            <a:r>
              <a:rPr lang="fr-CH" sz="2000" dirty="0" err="1"/>
              <a:t>MeteoSwiss</a:t>
            </a:r>
            <a:r>
              <a:rPr lang="fr-CH" sz="2000" dirty="0"/>
              <a:t> + Western)</a:t>
            </a:r>
          </a:p>
          <a:p>
            <a:endParaRPr lang="fr-CH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2900" y="3568700"/>
            <a:ext cx="8286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2018</a:t>
            </a:r>
            <a:r>
              <a:rPr lang="fr-CH" dirty="0" smtClean="0"/>
              <a:t>: </a:t>
            </a:r>
            <a:r>
              <a:rPr lang="fr-CH" dirty="0" err="1" smtClean="0"/>
              <a:t>create</a:t>
            </a:r>
            <a:r>
              <a:rPr lang="fr-CH" dirty="0" smtClean="0"/>
              <a:t> the HDF </a:t>
            </a:r>
            <a:r>
              <a:rPr lang="fr-CH" dirty="0" err="1" smtClean="0"/>
              <a:t>matlab</a:t>
            </a:r>
            <a:r>
              <a:rPr lang="fr-CH" dirty="0" smtClean="0"/>
              <a:t> routine </a:t>
            </a:r>
            <a:r>
              <a:rPr lang="fr-CH" dirty="0" err="1" smtClean="0"/>
              <a:t>based</a:t>
            </a:r>
            <a:r>
              <a:rPr lang="fr-CH" dirty="0" smtClean="0"/>
              <a:t> on WV </a:t>
            </a:r>
            <a:r>
              <a:rPr lang="fr-CH" dirty="0" err="1" smtClean="0"/>
              <a:t>template</a:t>
            </a:r>
            <a:r>
              <a:rPr lang="fr-CH" dirty="0" smtClean="0"/>
              <a:t> and </a:t>
            </a:r>
            <a:r>
              <a:rPr lang="fr-CH" dirty="0" err="1" smtClean="0"/>
              <a:t>submit</a:t>
            </a:r>
            <a:r>
              <a:rPr lang="fr-CH" dirty="0" smtClean="0"/>
              <a:t> 2008-2018 data to the NDACC server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0840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57" y="877709"/>
            <a:ext cx="4773868" cy="36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2181" y="977419"/>
            <a:ext cx="253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T,q,AOD</a:t>
            </a:r>
            <a:endParaRPr lang="en-GB" sz="1600" dirty="0" smtClean="0"/>
          </a:p>
          <a:p>
            <a:pPr algn="ctr"/>
            <a:r>
              <a:rPr lang="en-GB" sz="1600" dirty="0" smtClean="0"/>
              <a:t>Raman LIDAR + </a:t>
            </a:r>
            <a:r>
              <a:rPr lang="en-GB" sz="1600" dirty="0" err="1" smtClean="0"/>
              <a:t>sunphotometer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-65836" y="1010958"/>
            <a:ext cx="242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Remote sensing group leader</a:t>
            </a:r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714137" y="2036900"/>
            <a:ext cx="253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Aerosol </a:t>
            </a:r>
            <a:r>
              <a:rPr lang="en-GB" sz="1600" dirty="0" err="1" smtClean="0"/>
              <a:t>hygroscopicity</a:t>
            </a:r>
            <a:endParaRPr lang="en-GB" sz="1600" dirty="0" smtClean="0"/>
          </a:p>
          <a:p>
            <a:pPr algn="ctr"/>
            <a:r>
              <a:rPr lang="en-GB" sz="1600" dirty="0" smtClean="0"/>
              <a:t>(</a:t>
            </a:r>
            <a:r>
              <a:rPr lang="en-GB" sz="1600" dirty="0" err="1" smtClean="0"/>
              <a:t>LIDAR+radiometer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14137" y="2964711"/>
            <a:ext cx="253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Ice cloud formation</a:t>
            </a:r>
          </a:p>
          <a:p>
            <a:pPr algn="ctr"/>
            <a:r>
              <a:rPr lang="en-GB" sz="1600" dirty="0" err="1" smtClean="0"/>
              <a:t>LIDAR+radiosounding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42180" y="3804739"/>
            <a:ext cx="253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EUMETNET/EUNADICS</a:t>
            </a:r>
          </a:p>
          <a:p>
            <a:pPr algn="ctr"/>
            <a:r>
              <a:rPr lang="en-GB" sz="1600" dirty="0" err="1" smtClean="0"/>
              <a:t>Widprofiler+ceilometer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-65836" y="1902193"/>
            <a:ext cx="242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Radiation measurement</a:t>
            </a:r>
            <a:endParaRPr lang="en-GB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-87781" y="2903155"/>
            <a:ext cx="2421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/>
              <a:t>E-PROFILE</a:t>
            </a:r>
          </a:p>
          <a:p>
            <a:pPr algn="ctr"/>
            <a:r>
              <a:rPr lang="en-GB" sz="1500" dirty="0" err="1" smtClean="0"/>
              <a:t>Windprofiler+ceilometers</a:t>
            </a:r>
            <a:endParaRPr lang="en-GB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-21945" y="3835516"/>
            <a:ext cx="2421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Ozone measurements</a:t>
            </a:r>
          </a:p>
          <a:p>
            <a:pPr algn="ctr"/>
            <a:r>
              <a:rPr lang="en-GB" sz="1600" dirty="0" smtClean="0"/>
              <a:t>O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radiometer</a:t>
            </a:r>
            <a:endParaRPr lang="en-GB" sz="160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058435" y="229350"/>
            <a:ext cx="5110462" cy="43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CH" altLang="de-DE" sz="2400" noProof="0" dirty="0" err="1" smtClean="0"/>
              <a:t>Remote</a:t>
            </a:r>
            <a:r>
              <a:rPr lang="fr-CH" altLang="de-DE" sz="2400" noProof="0" dirty="0" smtClean="0"/>
              <a:t> </a:t>
            </a:r>
            <a:r>
              <a:rPr lang="fr-CH" altLang="de-DE" sz="2400" noProof="0" dirty="0" err="1" smtClean="0"/>
              <a:t>Sensing</a:t>
            </a:r>
            <a:r>
              <a:rPr lang="fr-CH" altLang="de-DE" sz="2400" noProof="0" dirty="0" smtClean="0"/>
              <a:t> group at Payerne</a:t>
            </a:r>
            <a:endParaRPr kumimoji="0" lang="de-CH" alt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5100" y="514350"/>
            <a:ext cx="8915400" cy="1314450"/>
            <a:chOff x="165100" y="514350"/>
            <a:chExt cx="8915400" cy="1314450"/>
          </a:xfrm>
        </p:grpSpPr>
        <p:sp>
          <p:nvSpPr>
            <p:cNvPr id="2" name="Rectangle 1"/>
            <p:cNvSpPr/>
            <p:nvPr/>
          </p:nvSpPr>
          <p:spPr bwMode="auto">
            <a:xfrm>
              <a:off x="165100" y="863600"/>
              <a:ext cx="8915400" cy="965200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49600" y="514350"/>
              <a:ext cx="285449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rgbClr val="FF0000"/>
                  </a:solidFill>
                </a:rPr>
                <a:t>LWG NDACC-</a:t>
              </a:r>
              <a:r>
                <a:rPr lang="fr-CH" dirty="0" err="1" smtClean="0">
                  <a:solidFill>
                    <a:srgbClr val="FF0000"/>
                  </a:solidFill>
                </a:rPr>
                <a:t>devoted</a:t>
              </a:r>
              <a:endParaRPr lang="fr-CH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3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1214" y="611882"/>
            <a:ext cx="4245887" cy="176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Operated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Payerne,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Switzerland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Since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2008</a:t>
            </a:r>
          </a:p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Fully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automatic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 Raman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lidar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 and nighttime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Narrow FOV and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bandwidth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laser-pulse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450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mJ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7221" y="163513"/>
            <a:ext cx="8880253" cy="43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RAman</a:t>
            </a:r>
            <a:r>
              <a:rPr lang="en-US" sz="2400" dirty="0" smtClean="0"/>
              <a:t> </a:t>
            </a:r>
            <a:r>
              <a:rPr lang="en-US" sz="2400" dirty="0"/>
              <a:t>Lidar for Meteorological Observations </a:t>
            </a:r>
            <a:r>
              <a:rPr lang="en-US" sz="2400" dirty="0" smtClean="0"/>
              <a:t> - </a:t>
            </a:r>
            <a:r>
              <a:rPr kumimoji="0" lang="de-CH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RALMO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11483" y="2488751"/>
            <a:ext cx="3227067" cy="2065121"/>
            <a:chOff x="1242443" y="10891094"/>
            <a:chExt cx="5112568" cy="3815254"/>
          </a:xfrm>
        </p:grpSpPr>
        <p:pic>
          <p:nvPicPr>
            <p:cNvPr id="23" name="Picture 2" descr="http://ndacc-lidar.org/images/klant/9/NDACCmap_lidars_sep14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9999"/>
                </a:clrFrom>
                <a:clrTo>
                  <a:srgbClr val="FF99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443" y="10891094"/>
              <a:ext cx="5112568" cy="381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450403" y="11879750"/>
              <a:ext cx="288000" cy="90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96171" y="450506"/>
            <a:ext cx="4586838" cy="3941990"/>
            <a:chOff x="4096171" y="450506"/>
            <a:chExt cx="4586838" cy="394199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171" y="450506"/>
              <a:ext cx="4586838" cy="394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>
              <a:spLocks noChangeAspect="1"/>
            </p:cNvSpPr>
            <p:nvPr/>
          </p:nvSpPr>
          <p:spPr>
            <a:xfrm>
              <a:off x="6917195" y="3850226"/>
              <a:ext cx="1704551" cy="475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dirty="0" smtClean="0"/>
                <a:t>Laser </a:t>
              </a:r>
              <a:r>
                <a:rPr lang="fr-CH" sz="1200" dirty="0" err="1" smtClean="0"/>
                <a:t>Nd:YAG</a:t>
              </a:r>
              <a:endParaRPr lang="fr-CH" sz="1200" dirty="0" smtClean="0"/>
            </a:p>
            <a:p>
              <a:pPr algn="ctr"/>
              <a:r>
                <a:rPr lang="fr-CH" sz="1200" dirty="0" smtClean="0"/>
                <a:t>450 </a:t>
              </a:r>
              <a:r>
                <a:rPr lang="fr-CH" sz="1200" dirty="0" err="1" smtClean="0"/>
                <a:t>mJ</a:t>
              </a:r>
              <a:r>
                <a:rPr lang="fr-CH" sz="1200" dirty="0" smtClean="0"/>
                <a:t> @ 355 nm</a:t>
              </a:r>
              <a:endParaRPr lang="fr-CH" sz="1200" dirty="0"/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711950" y="3606800"/>
              <a:ext cx="495300" cy="1841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18297708">
              <a:off x="6452174" y="3701932"/>
              <a:ext cx="495300" cy="1841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16200000">
              <a:off x="6400800" y="4059776"/>
              <a:ext cx="247650" cy="931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6311900" y="4119037"/>
              <a:ext cx="4445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488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1323" y="116215"/>
            <a:ext cx="4722990" cy="541454"/>
          </a:xfrm>
        </p:spPr>
        <p:txBody>
          <a:bodyPr/>
          <a:lstStyle/>
          <a:p>
            <a:r>
              <a:rPr lang="fr-CH" sz="2800" b="1" dirty="0" err="1"/>
              <a:t>Automatic</a:t>
            </a:r>
            <a:r>
              <a:rPr lang="fr-CH" sz="2800" b="1" dirty="0"/>
              <a:t> </a:t>
            </a:r>
            <a:r>
              <a:rPr lang="fr-CH" sz="2800" b="1" dirty="0" smtClean="0"/>
              <a:t>Operations </a:t>
            </a:r>
            <a:r>
              <a:rPr lang="fr-CH" sz="2800" b="1" dirty="0"/>
              <a:t>24/7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60689"/>
              </p:ext>
            </p:extLst>
          </p:nvPr>
        </p:nvGraphicFramePr>
        <p:xfrm>
          <a:off x="1353120" y="705048"/>
          <a:ext cx="6523629" cy="1922892"/>
        </p:xfrm>
        <a:graphic>
          <a:graphicData uri="http://schemas.openxmlformats.org/drawingml/2006/table">
            <a:tbl>
              <a:tblPr firstRow="1" bandRow="1"/>
              <a:tblGrid>
                <a:gridCol w="1985748"/>
                <a:gridCol w="1839515"/>
                <a:gridCol w="1220855"/>
                <a:gridCol w="1477511"/>
              </a:tblGrid>
              <a:tr h="302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Weekly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6 Monthly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Yearly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510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300" noProof="0" dirty="0" smtClean="0"/>
                        <a:t>Cleaning</a:t>
                      </a:r>
                      <a:endParaRPr lang="en-GB" sz="1300" noProof="0" dirty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300" noProof="0" dirty="0" smtClean="0"/>
                        <a:t>Flash lamp exchange after 40 M shots</a:t>
                      </a:r>
                      <a:endParaRPr lang="en-GB" sz="1300" noProof="0" dirty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300" noProof="0" dirty="0" err="1" smtClean="0"/>
                        <a:t>Litron</a:t>
                      </a:r>
                      <a:r>
                        <a:rPr lang="en-GB" sz="1300" noProof="0" dirty="0" smtClean="0"/>
                        <a:t> maintenance</a:t>
                      </a:r>
                      <a:endParaRPr lang="en-GB" sz="1300" noProof="0" dirty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300" noProof="0" dirty="0" smtClean="0"/>
                        <a:t>Air conditioning</a:t>
                      </a:r>
                      <a:endParaRPr lang="en-GB" sz="1300" noProof="0" dirty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510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300" noProof="0" dirty="0" smtClean="0"/>
                        <a:t>Raw</a:t>
                      </a:r>
                      <a:r>
                        <a:rPr lang="en-GB" sz="1300" baseline="0" noProof="0" dirty="0" smtClean="0"/>
                        <a:t> data archiving</a:t>
                      </a:r>
                      <a:endParaRPr lang="en-GB" sz="1300" noProof="0" dirty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300" baseline="0" noProof="0" dirty="0" smtClean="0"/>
                        <a:t>telescopes alignment</a:t>
                      </a:r>
                      <a:endParaRPr lang="en-GB" sz="1300" noProof="0" dirty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300" noProof="0" dirty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300" noProof="0" dirty="0" smtClean="0"/>
                        <a:t>Cooling system</a:t>
                      </a:r>
                      <a:endParaRPr lang="en-GB" sz="1300" noProof="0" dirty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97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 smtClean="0"/>
                        <a:t>Energy</a:t>
                      </a:r>
                      <a:r>
                        <a:rPr lang="en-GB" sz="1300" baseline="0" noProof="0" dirty="0" smtClean="0"/>
                        <a:t> measurement (before beam expander)</a:t>
                      </a:r>
                      <a:endParaRPr lang="en-GB" sz="1300" noProof="0" dirty="0" smtClean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 smtClean="0"/>
                        <a:t>Energy</a:t>
                      </a:r>
                      <a:r>
                        <a:rPr lang="en-GB" sz="1300" baseline="0" noProof="0" dirty="0" smtClean="0"/>
                        <a:t> measurement (after beam expander)</a:t>
                      </a:r>
                      <a:endParaRPr lang="en-GB" sz="1300" noProof="0" dirty="0" smtClean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300" noProof="0" dirty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300" noProof="0" dirty="0" smtClean="0"/>
                        <a:t>Cleaning</a:t>
                      </a:r>
                      <a:r>
                        <a:rPr lang="en-GB" sz="1300" baseline="0" noProof="0" dirty="0" smtClean="0"/>
                        <a:t> of telescopes</a:t>
                      </a:r>
                      <a:endParaRPr lang="en-GB" sz="1300" noProof="0" dirty="0"/>
                    </a:p>
                  </a:txBody>
                  <a:tcPr marT="45729" marB="4572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871" y="2727377"/>
            <a:ext cx="7715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Change in 2018: </a:t>
            </a:r>
            <a:r>
              <a:rPr lang="fr-CH" dirty="0"/>
              <a:t>Litron </a:t>
            </a:r>
            <a:r>
              <a:rPr lang="fr-CH" dirty="0" smtClean="0"/>
              <a:t>LPY7000 </a:t>
            </a:r>
            <a:r>
              <a:rPr lang="fr-CH" dirty="0" err="1" smtClean="0"/>
              <a:t>Nd:YAG</a:t>
            </a:r>
            <a:r>
              <a:rPr lang="fr-CH" dirty="0" smtClean="0"/>
              <a:t> laser </a:t>
            </a:r>
            <a:r>
              <a:rPr lang="fr-CH" dirty="0" err="1"/>
              <a:t>systems</a:t>
            </a:r>
            <a:r>
              <a:rPr lang="fr-CH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" y="3114495"/>
            <a:ext cx="4596026" cy="165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67899"/>
              </p:ext>
            </p:extLst>
          </p:nvPr>
        </p:nvGraphicFramePr>
        <p:xfrm>
          <a:off x="5145206" y="3114497"/>
          <a:ext cx="3750860" cy="1651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67636"/>
                <a:gridCol w="1683224"/>
              </a:tblGrid>
              <a:tr h="330269">
                <a:tc>
                  <a:txBody>
                    <a:bodyPr/>
                    <a:lstStyle/>
                    <a:p>
                      <a:r>
                        <a:rPr lang="fr-CH" sz="1400" b="0" dirty="0" err="1" smtClean="0"/>
                        <a:t>Wavelength</a:t>
                      </a:r>
                      <a:endParaRPr lang="fr-CH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b="0" dirty="0" smtClean="0"/>
                        <a:t>355 nm</a:t>
                      </a:r>
                      <a:endParaRPr lang="fr-CH" sz="1400" b="0" dirty="0"/>
                    </a:p>
                  </a:txBody>
                  <a:tcPr/>
                </a:tc>
              </a:tr>
              <a:tr h="330269">
                <a:tc>
                  <a:txBody>
                    <a:bodyPr/>
                    <a:lstStyle/>
                    <a:p>
                      <a:r>
                        <a:rPr lang="fr-CH" sz="1400" dirty="0" err="1" smtClean="0"/>
                        <a:t>Rep</a:t>
                      </a:r>
                      <a:r>
                        <a:rPr lang="fr-CH" sz="1400" dirty="0" smtClean="0"/>
                        <a:t>. </a:t>
                      </a:r>
                      <a:r>
                        <a:rPr lang="fr-CH" sz="1400" dirty="0" err="1" smtClean="0"/>
                        <a:t>Frequency</a:t>
                      </a:r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30 Hz</a:t>
                      </a:r>
                      <a:endParaRPr lang="fr-CH" sz="1400" dirty="0"/>
                    </a:p>
                  </a:txBody>
                  <a:tcPr/>
                </a:tc>
              </a:tr>
              <a:tr h="330269">
                <a:tc>
                  <a:txBody>
                    <a:bodyPr/>
                    <a:lstStyle/>
                    <a:p>
                      <a:r>
                        <a:rPr lang="fr-CH" sz="1400" dirty="0" err="1" smtClean="0"/>
                        <a:t>Energy</a:t>
                      </a:r>
                      <a:r>
                        <a:rPr lang="fr-CH" sz="1400" dirty="0" smtClean="0"/>
                        <a:t> @355 nm</a:t>
                      </a:r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450 </a:t>
                      </a:r>
                      <a:r>
                        <a:rPr lang="fr-CH" sz="1400" dirty="0" err="1" smtClean="0"/>
                        <a:t>mJ</a:t>
                      </a:r>
                      <a:endParaRPr lang="fr-CH" sz="1400" dirty="0"/>
                    </a:p>
                  </a:txBody>
                  <a:tcPr/>
                </a:tc>
              </a:tr>
              <a:tr h="330269">
                <a:tc>
                  <a:txBody>
                    <a:bodyPr/>
                    <a:lstStyle/>
                    <a:p>
                      <a:r>
                        <a:rPr lang="fr-CH" sz="1400" dirty="0" err="1" smtClean="0"/>
                        <a:t>Pumping</a:t>
                      </a:r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err="1" smtClean="0"/>
                        <a:t>flashlamps</a:t>
                      </a:r>
                      <a:endParaRPr lang="fr-CH" sz="1400" dirty="0"/>
                    </a:p>
                  </a:txBody>
                  <a:tcPr/>
                </a:tc>
              </a:tr>
              <a:tr h="330269">
                <a:tc>
                  <a:txBody>
                    <a:bodyPr/>
                    <a:lstStyle/>
                    <a:p>
                      <a:r>
                        <a:rPr lang="fr-CH" sz="1400" dirty="0" err="1" smtClean="0"/>
                        <a:t>Operational</a:t>
                      </a:r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err="1" smtClean="0"/>
                        <a:t>yes</a:t>
                      </a:r>
                      <a:endParaRPr lang="fr-CH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im\Desktop\Work\RALMO\climatology\RALMO_climatological availabilit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r="5834"/>
          <a:stretch/>
        </p:blipFill>
        <p:spPr bwMode="auto">
          <a:xfrm>
            <a:off x="273129" y="867578"/>
            <a:ext cx="869661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7819" y="252643"/>
            <a:ext cx="4327088" cy="614935"/>
          </a:xfrm>
        </p:spPr>
        <p:txBody>
          <a:bodyPr/>
          <a:lstStyle/>
          <a:p>
            <a:r>
              <a:rPr lang="en-US" sz="2800" b="1" dirty="0"/>
              <a:t>RALMO data </a:t>
            </a:r>
            <a:r>
              <a:rPr lang="en-US" sz="2800" b="1" dirty="0" smtClean="0"/>
              <a:t>availability</a:t>
            </a:r>
            <a:endParaRPr lang="fr-CH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384041" y="1370776"/>
            <a:ext cx="3077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last 4 points Q1-Q4 2017</a:t>
            </a:r>
            <a:r>
              <a:rPr lang="en-US" sz="2000" u="sng" dirty="0" smtClean="0"/>
              <a:t>.</a:t>
            </a:r>
            <a:endParaRPr lang="fr-CH" u="sng" dirty="0"/>
          </a:p>
        </p:txBody>
      </p:sp>
    </p:spTree>
    <p:extLst>
      <p:ext uri="{BB962C8B-B14F-4D97-AF65-F5344CB8AC3E}">
        <p14:creationId xmlns:p14="http://schemas.microsoft.com/office/powerpoint/2010/main" val="18293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18265" y="195493"/>
            <a:ext cx="8703485" cy="614935"/>
          </a:xfrm>
        </p:spPr>
        <p:txBody>
          <a:bodyPr/>
          <a:lstStyle/>
          <a:p>
            <a:r>
              <a:rPr lang="en-US" sz="2800" b="1" dirty="0" smtClean="0"/>
              <a:t>2017 PRR </a:t>
            </a:r>
            <a:r>
              <a:rPr lang="en-US" sz="2800" b="1" dirty="0" smtClean="0"/>
              <a:t>Temperature statistics RAL vs SRS-C50</a:t>
            </a:r>
            <a:endParaRPr lang="fr-CH" sz="2800" b="1" dirty="0"/>
          </a:p>
        </p:txBody>
      </p:sp>
      <p:pic>
        <p:nvPicPr>
          <p:cNvPr id="2050" name="Picture 2" descr="C:\Users\gim\Desktop\Work\RALMO\UTLS_NDACC\climatology\TEMP\profile_snd_ral_20170101_201712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r="7446" b="2718"/>
          <a:stretch/>
        </p:blipFill>
        <p:spPr bwMode="auto">
          <a:xfrm>
            <a:off x="237315" y="721895"/>
            <a:ext cx="3600000" cy="37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m\Desktop\Work\RALMO\UTLS_NDACC\climatology\TEMP\profile_Tbias_20170101_201712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7342" b="3012"/>
          <a:stretch/>
        </p:blipFill>
        <p:spPr bwMode="auto">
          <a:xfrm>
            <a:off x="4916738" y="721895"/>
            <a:ext cx="3600000" cy="3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0841" y="1002487"/>
            <a:ext cx="7809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2017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32" y="1754843"/>
            <a:ext cx="1800000" cy="188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 flipV="1">
            <a:off x="1438835" y="1680882"/>
            <a:ext cx="1411941" cy="208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1546412" y="2420471"/>
            <a:ext cx="1304364" cy="1042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1665451"/>
            <a:ext cx="1800000" cy="195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 flipH="1" flipV="1">
            <a:off x="6911788" y="1680882"/>
            <a:ext cx="645459" cy="104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6911788" y="2420471"/>
            <a:ext cx="645459" cy="1042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521039" y="225629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/>
              <a:t>-0.25 K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31453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32827" y="245328"/>
            <a:ext cx="7854228" cy="614935"/>
          </a:xfrm>
        </p:spPr>
        <p:txBody>
          <a:bodyPr/>
          <a:lstStyle/>
          <a:p>
            <a:r>
              <a:rPr lang="en-US" sz="2800" b="1" dirty="0" smtClean="0"/>
              <a:t>2017 Water </a:t>
            </a:r>
            <a:r>
              <a:rPr lang="en-US" sz="2800" b="1" dirty="0" smtClean="0"/>
              <a:t>Vapor statistics RAL vs SRS-C50</a:t>
            </a:r>
            <a:endParaRPr lang="fr-CH" sz="2800" b="1" dirty="0"/>
          </a:p>
        </p:txBody>
      </p:sp>
      <p:pic>
        <p:nvPicPr>
          <p:cNvPr id="3074" name="Picture 2" descr="C:\Users\gim\Desktop\Work\RALMO\UTLS_NDACC\climatology\WV\profile_snd_ral_20170101_201712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" r="7685" b="2731"/>
          <a:stretch/>
        </p:blipFill>
        <p:spPr bwMode="auto">
          <a:xfrm>
            <a:off x="353426" y="914400"/>
            <a:ext cx="3600000" cy="379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im\Desktop\Work\RALMO\UTLS_NDACC\climatology\WV\profile_WVbias_20170101_201712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r="6421" b="2955"/>
          <a:stretch/>
        </p:blipFill>
        <p:spPr bwMode="auto">
          <a:xfrm>
            <a:off x="5096378" y="943070"/>
            <a:ext cx="3600000" cy="37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845300" y="2622550"/>
            <a:ext cx="476250" cy="1739900"/>
          </a:xfrm>
          <a:prstGeom prst="rect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9650" y="332105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Δω≈</a:t>
            </a:r>
            <a:r>
              <a:rPr lang="fr-CH" sz="1800" dirty="0" smtClean="0"/>
              <a:t>|10%|</a:t>
            </a:r>
            <a:endParaRPr lang="fr-CH" sz="1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845300" y="1708150"/>
            <a:ext cx="1713964" cy="86995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5301" y="2400300"/>
            <a:ext cx="1911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For UTLS validation RS92/RS41 </a:t>
            </a:r>
            <a:r>
              <a:rPr lang="fr-CH" sz="1400" dirty="0" err="1" smtClean="0"/>
              <a:t>need</a:t>
            </a:r>
            <a:r>
              <a:rPr lang="fr-CH" sz="1400" dirty="0" smtClean="0"/>
              <a:t> to </a:t>
            </a:r>
            <a:r>
              <a:rPr lang="fr-CH" sz="1400" dirty="0" err="1" smtClean="0"/>
              <a:t>be</a:t>
            </a:r>
            <a:r>
              <a:rPr lang="fr-CH" sz="1400" dirty="0" smtClean="0"/>
              <a:t> </a:t>
            </a:r>
            <a:r>
              <a:rPr lang="fr-CH" sz="1400" dirty="0" err="1" smtClean="0"/>
              <a:t>used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1895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796" y="135451"/>
            <a:ext cx="2768975" cy="712655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/>
              <a:t>Hygroscopicity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231780" y="770025"/>
            <a:ext cx="5486399" cy="151897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335270" indent="-335270" algn="just">
              <a:spcAft>
                <a:spcPts val="704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Particle size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and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chemical composition change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as function of RH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due to water uptake</a:t>
            </a:r>
          </a:p>
          <a:p>
            <a:pPr marL="335270" indent="-335270" algn="just">
              <a:spcAft>
                <a:spcPts val="704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It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affects the scattering of the radiation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(direct effect) and the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cloud microphysics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(indirect effect)</a:t>
            </a:r>
          </a:p>
          <a:p>
            <a:pPr marL="335270" indent="-335270" algn="just">
              <a:spcAft>
                <a:spcPts val="704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Hygroscopicity is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different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for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each aerosol type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163" y="3094573"/>
            <a:ext cx="4347884" cy="75532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94624" y="3194020"/>
                <a:ext cx="1879614" cy="503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s-ES" sz="1600" b="0" i="1" baseline="-250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𝑋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𝑅𝐻</m:t>
                          </m:r>
                        </m:e>
                      </m:d>
                      <m:r>
                        <a:rPr lang="en-US" sz="16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es-ES" sz="1600" b="0" i="1" baseline="-2500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𝜆</m:t>
                          </m:r>
                          <m:r>
                            <a:rPr lang="es-ES" sz="16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s-ES" sz="16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𝑅𝐻</m:t>
                          </m:r>
                          <m:r>
                            <a:rPr lang="es-ES" sz="16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s-ES" sz="16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es-ES" sz="1600" i="1" baseline="-2500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s-ES" sz="16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𝑅𝐻</m:t>
                              </m:r>
                              <m:r>
                                <a:rPr lang="es-ES" sz="1600" b="0" i="1" baseline="-25000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𝑟𝑒𝑓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624" y="3194020"/>
                <a:ext cx="1879614" cy="503856"/>
              </a:xfrm>
              <a:prstGeom prst="rect">
                <a:avLst/>
              </a:prstGeom>
              <a:blipFill rotWithShape="1">
                <a:blip r:embed="rId2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17790" y="3276671"/>
            <a:ext cx="2076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Enhancement factor: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198" y="635060"/>
            <a:ext cx="2433912" cy="38533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335270" indent="-335270" algn="just">
              <a:defRPr/>
            </a:pPr>
            <a:r>
              <a:rPr lang="en-US" sz="1800" b="1" u="sng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Hygroscopic growth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:</a:t>
            </a:r>
          </a:p>
        </p:txBody>
      </p:sp>
      <p:pic>
        <p:nvPicPr>
          <p:cNvPr id="15" name="Picture 1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9788"/>
          <a:stretch/>
        </p:blipFill>
        <p:spPr>
          <a:xfrm>
            <a:off x="5237629" y="2268186"/>
            <a:ext cx="2736477" cy="24828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3370" r="10813" b="10372"/>
          <a:stretch/>
        </p:blipFill>
        <p:spPr>
          <a:xfrm>
            <a:off x="194982" y="1039953"/>
            <a:ext cx="2407024" cy="18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825" y="578568"/>
            <a:ext cx="3812401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Palatino Linotype" charset="0"/>
                <a:cs typeface="Palatino Linotype" charset="0"/>
              </a:rPr>
              <a:t>LIDAR measurements of  backscatter and RH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  <a:ea typeface="Palatino Linotype" charset="0"/>
              <a:cs typeface="Palatino Linotype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4796" y="48039"/>
            <a:ext cx="2768975" cy="71265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 dirty="0" err="1" smtClean="0"/>
              <a:t>Hygroscopicity</a:t>
            </a:r>
            <a:endParaRPr lang="en-US" sz="28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57700" y="577072"/>
            <a:ext cx="4783015" cy="3560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Homogeneous aerosol layer with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enhanced RH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483479" y="1054155"/>
            <a:ext cx="2041717" cy="1805268"/>
            <a:chOff x="5838092" y="742950"/>
            <a:chExt cx="2391508" cy="211455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0" r="65759"/>
            <a:stretch>
              <a:fillRect/>
            </a:stretch>
          </p:blipFill>
          <p:spPr bwMode="auto">
            <a:xfrm>
              <a:off x="5838092" y="742950"/>
              <a:ext cx="2391508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"/>
            <p:cNvSpPr/>
            <p:nvPr/>
          </p:nvSpPr>
          <p:spPr bwMode="auto">
            <a:xfrm>
              <a:off x="6412998" y="912200"/>
              <a:ext cx="1577575" cy="1704909"/>
            </a:xfrm>
            <a:prstGeom prst="rect">
              <a:avLst/>
            </a:prstGeom>
            <a:blipFill dpi="0" rotWithShape="1">
              <a:blip r:embed="rId3" cstate="print">
                <a:alphaModFix amt="40000"/>
              </a:blip>
              <a:srcRect/>
              <a:stretch>
                <a:fillRect l="-132681" t="-182203" r="-751117" b="-541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FEA296-AB23-924F-B7EE-A10724EEAE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14621" r="8864" b="20115"/>
          <a:stretch/>
        </p:blipFill>
        <p:spPr>
          <a:xfrm>
            <a:off x="6710112" y="876129"/>
            <a:ext cx="1976356" cy="1831567"/>
          </a:xfrm>
          <a:prstGeom prst="rect">
            <a:avLst/>
          </a:prstGeom>
        </p:spPr>
      </p:pic>
      <p:pic>
        <p:nvPicPr>
          <p:cNvPr id="14" name="Picture 13" descr="H:\matlab\MDAR\MATLAB_naf\hygro\Humidogram\20171103\Quicklook_WVMR_RH_ASR_lidar_20171103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4247" r="6211" b="4640"/>
          <a:stretch/>
        </p:blipFill>
        <p:spPr bwMode="auto">
          <a:xfrm>
            <a:off x="109825" y="933123"/>
            <a:ext cx="3812401" cy="3383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424112" y="298502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Air mass origin is the same at all altitudes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  <a:defRPr/>
            </a:pPr>
            <a:endParaRPr lang="en-US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Well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mixed layer, i.e. constant profiles of potential temperature (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</a:rPr>
              <a:t>θ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) and water vapor mixing ratio (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</a:rPr>
              <a:t>r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m_mch_template_v2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ariante 2_Kreuzraster teilweise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ariante 3_CD Bund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ariante 4_blank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0CE0D-FADF-4C0F-90CA-E3B937E9A86B}">
  <ds:schemaRefs>
    <ds:schemaRef ds:uri="http://purl.org/dc/dcmitype/"/>
    <ds:schemaRef ds:uri="http://purl.org/dc/elements/1.1/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gim_mch_template_v2_16-9</Template>
  <TotalTime>0</TotalTime>
  <Words>437</Words>
  <Application>Microsoft Office PowerPoint</Application>
  <PresentationFormat>On-screen Show (16:9)</PresentationFormat>
  <Paragraphs>91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gim_mch_template_v2_16-9</vt:lpstr>
      <vt:lpstr>Variante 2_Kreuzraster teilweise</vt:lpstr>
      <vt:lpstr>Variante 3_CD Bund</vt:lpstr>
      <vt:lpstr>Variante 4_blank</vt:lpstr>
      <vt:lpstr>Payerne station operations </vt:lpstr>
      <vt:lpstr>PowerPoint Presentation</vt:lpstr>
      <vt:lpstr>PowerPoint Presentation</vt:lpstr>
      <vt:lpstr>Automatic Operations 24/7</vt:lpstr>
      <vt:lpstr>RALMO data availability</vt:lpstr>
      <vt:lpstr>2017 PRR Temperature statistics RAL vs SRS-C50</vt:lpstr>
      <vt:lpstr>2017 Water Vapor statistics RAL vs SRS-C50</vt:lpstr>
      <vt:lpstr>Hygroscopicity</vt:lpstr>
      <vt:lpstr>PowerPoint Presentation</vt:lpstr>
      <vt:lpstr>PowerPoint Presentation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ceilometer absolute calibration</dc:title>
  <dc:creator>Martucci Giovanni</dc:creator>
  <cp:lastModifiedBy>Martucci Giovanni</cp:lastModifiedBy>
  <cp:revision>263</cp:revision>
  <cp:lastPrinted>2016-02-16T15:38:09Z</cp:lastPrinted>
  <dcterms:created xsi:type="dcterms:W3CDTF">2017-03-13T10:36:10Z</dcterms:created>
  <dcterms:modified xsi:type="dcterms:W3CDTF">2018-05-10T16:34:46Z</dcterms:modified>
</cp:coreProperties>
</file>