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0"/>
  </p:notesMasterIdLst>
  <p:sldIdLst>
    <p:sldId id="256" r:id="rId2"/>
    <p:sldId id="258" r:id="rId3"/>
    <p:sldId id="259" r:id="rId4"/>
    <p:sldId id="262" r:id="rId5"/>
    <p:sldId id="263" r:id="rId6"/>
    <p:sldId id="260" r:id="rId7"/>
    <p:sldId id="261"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15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343F1-B240-47C6-9F55-0E3B1AA2DD97}" type="datetimeFigureOut">
              <a:rPr lang="en-US" smtClean="0"/>
              <a:t>5/9/2018</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CA930-311B-45AE-ADA0-0FC813B7DE49}" type="slidenum">
              <a:rPr lang="en-US" smtClean="0"/>
              <a:t>‹#›</a:t>
            </a:fld>
            <a:endParaRPr lang="en-US"/>
          </a:p>
        </p:txBody>
      </p:sp>
    </p:spTree>
    <p:extLst>
      <p:ext uri="{BB962C8B-B14F-4D97-AF65-F5344CB8AC3E}">
        <p14:creationId xmlns:p14="http://schemas.microsoft.com/office/powerpoint/2010/main" val="409567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19F98B-DF47-405D-8FA1-9EEC2DCB2E5F}" type="slidenum">
              <a:rPr lang="es-ES" smtClean="0"/>
              <a:pPr fontAlgn="base">
                <a:spcBef>
                  <a:spcPct val="0"/>
                </a:spcBef>
                <a:spcAft>
                  <a:spcPct val="0"/>
                </a:spcAft>
                <a:defRPr/>
              </a:pPr>
              <a:t>2</a:t>
            </a:fld>
            <a:endParaRPr lang="es-ES"/>
          </a:p>
        </p:txBody>
      </p:sp>
    </p:spTree>
    <p:extLst>
      <p:ext uri="{BB962C8B-B14F-4D97-AF65-F5344CB8AC3E}">
        <p14:creationId xmlns:p14="http://schemas.microsoft.com/office/powerpoint/2010/main" val="198467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151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36269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380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330257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164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18703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2307098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153990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29897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AE9D1-CED0-4CD1-B84A-B02FEC652B57}" type="datetimeFigureOut">
              <a:rPr lang="es-AR" smtClean="0"/>
              <a:t>09/05/2018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398648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8AE9D1-CED0-4CD1-B84A-B02FEC652B57}" type="datetimeFigureOut">
              <a:rPr lang="es-AR" smtClean="0"/>
              <a:t>09/05/2018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36130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8AE9D1-CED0-4CD1-B84A-B02FEC652B57}" type="datetimeFigureOut">
              <a:rPr lang="es-AR" smtClean="0"/>
              <a:t>09/05/2018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148345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8AE9D1-CED0-4CD1-B84A-B02FEC652B57}" type="datetimeFigureOut">
              <a:rPr lang="es-AR" smtClean="0"/>
              <a:t>09/05/2018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180117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AE9D1-CED0-4CD1-B84A-B02FEC652B57}" type="datetimeFigureOut">
              <a:rPr lang="es-AR" smtClean="0"/>
              <a:t>09/05/2018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257448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C8AE9D1-CED0-4CD1-B84A-B02FEC652B57}" type="datetimeFigureOut">
              <a:rPr lang="es-AR" smtClean="0"/>
              <a:t>09/05/2018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258029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8AE9D1-CED0-4CD1-B84A-B02FEC652B57}" type="datetimeFigureOut">
              <a:rPr lang="es-AR" smtClean="0"/>
              <a:t>09/05/2018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5C9C5C-BDC3-499F-A252-127932F00886}" type="slidenum">
              <a:rPr lang="es-AR" smtClean="0"/>
              <a:t>‹#›</a:t>
            </a:fld>
            <a:endParaRPr lang="es-AR"/>
          </a:p>
        </p:txBody>
      </p:sp>
    </p:spTree>
    <p:extLst>
      <p:ext uri="{BB962C8B-B14F-4D97-AF65-F5344CB8AC3E}">
        <p14:creationId xmlns:p14="http://schemas.microsoft.com/office/powerpoint/2010/main" val="297121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8AE9D1-CED0-4CD1-B84A-B02FEC652B57}" type="datetimeFigureOut">
              <a:rPr lang="es-AR" smtClean="0"/>
              <a:t>09/05/2018</a:t>
            </a:fld>
            <a:endParaRPr lang="es-A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35C9C5C-BDC3-499F-A252-127932F00886}" type="slidenum">
              <a:rPr lang="es-AR" smtClean="0"/>
              <a:t>‹#›</a:t>
            </a:fld>
            <a:endParaRPr lang="es-AR"/>
          </a:p>
        </p:txBody>
      </p:sp>
    </p:spTree>
    <p:extLst>
      <p:ext uri="{BB962C8B-B14F-4D97-AF65-F5344CB8AC3E}">
        <p14:creationId xmlns:p14="http://schemas.microsoft.com/office/powerpoint/2010/main" val="143486803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jpeg"/><Relationship Id="rId17" Type="http://schemas.openxmlformats.org/officeDocument/2006/relationships/image" Target="../media/image10.jpeg"/><Relationship Id="rId2" Type="http://schemas.openxmlformats.org/officeDocument/2006/relationships/tags" Target="../tags/tag2.xml"/><Relationship Id="rId16" Type="http://schemas.openxmlformats.org/officeDocument/2006/relationships/image" Target="../media/image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8.jpeg"/><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r="5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11968" y="1302687"/>
            <a:ext cx="5860473" cy="1226357"/>
          </a:xfrm>
        </p:spPr>
        <p:txBody>
          <a:bodyPr/>
          <a:lstStyle/>
          <a:p>
            <a:pPr algn="ctr"/>
            <a:r>
              <a:rPr lang="en-US" sz="4800" dirty="0"/>
              <a:t>Ozone Monitoring in Río Gallegos NDACC Station, Argentina</a:t>
            </a:r>
          </a:p>
        </p:txBody>
      </p:sp>
      <p:sp>
        <p:nvSpPr>
          <p:cNvPr id="3" name="Subtítulo 2"/>
          <p:cNvSpPr>
            <a:spLocks noGrp="1"/>
          </p:cNvSpPr>
          <p:nvPr>
            <p:ph type="subTitle" idx="1"/>
          </p:nvPr>
        </p:nvSpPr>
        <p:spPr>
          <a:xfrm>
            <a:off x="1707025" y="2795350"/>
            <a:ext cx="4942985" cy="822674"/>
          </a:xfrm>
        </p:spPr>
        <p:txBody>
          <a:bodyPr>
            <a:normAutofit/>
          </a:bodyPr>
          <a:lstStyle/>
          <a:p>
            <a:r>
              <a:rPr lang="en-US" sz="2100" b="1" dirty="0">
                <a:solidFill>
                  <a:schemeClr val="bg1"/>
                </a:solidFill>
              </a:rPr>
              <a:t>Instrument</a:t>
            </a:r>
            <a:r>
              <a:rPr lang="es-AR" sz="2100" b="1" dirty="0">
                <a:solidFill>
                  <a:schemeClr val="bg1"/>
                </a:solidFill>
              </a:rPr>
              <a:t> </a:t>
            </a:r>
            <a:r>
              <a:rPr lang="en-US" sz="2100" b="1" dirty="0">
                <a:solidFill>
                  <a:schemeClr val="bg1"/>
                </a:solidFill>
              </a:rPr>
              <a:t>Operation</a:t>
            </a:r>
            <a:r>
              <a:rPr lang="es-AR" sz="2100" b="1" dirty="0">
                <a:solidFill>
                  <a:schemeClr val="bg1"/>
                </a:solidFill>
              </a:rPr>
              <a:t> and Data Status</a:t>
            </a:r>
          </a:p>
        </p:txBody>
      </p:sp>
      <p:pic>
        <p:nvPicPr>
          <p:cNvPr id="4" name="6 Imagen" descr="carte_observatorio_final"/>
          <p:cNvPicPr/>
          <p:nvPr/>
        </p:nvPicPr>
        <p:blipFill>
          <a:blip r:embed="rId3" cstate="print"/>
          <a:srcRect/>
          <a:stretch>
            <a:fillRect/>
          </a:stretch>
        </p:blipFill>
        <p:spPr bwMode="auto">
          <a:xfrm>
            <a:off x="0" y="0"/>
            <a:ext cx="841664" cy="879071"/>
          </a:xfrm>
          <a:prstGeom prst="rect">
            <a:avLst/>
          </a:prstGeom>
          <a:noFill/>
          <a:ln w="9525">
            <a:noFill/>
            <a:miter lim="800000"/>
            <a:headEnd/>
            <a:tailEnd/>
          </a:ln>
        </p:spPr>
      </p:pic>
      <p:pic>
        <p:nvPicPr>
          <p:cNvPr id="5" name="15 Imagen" descr="Logo_UMI_CNRS (1).jpg"/>
          <p:cNvPicPr/>
          <p:nvPr/>
        </p:nvPicPr>
        <p:blipFill>
          <a:blip r:embed="rId4" cstate="print"/>
          <a:stretch>
            <a:fillRect/>
          </a:stretch>
        </p:blipFill>
        <p:spPr>
          <a:xfrm>
            <a:off x="8385635" y="0"/>
            <a:ext cx="758365" cy="879071"/>
          </a:xfrm>
          <a:prstGeom prst="rect">
            <a:avLst/>
          </a:prstGeom>
        </p:spPr>
      </p:pic>
      <p:pic>
        <p:nvPicPr>
          <p:cNvPr id="6" name="2 Imagen"/>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213" y="5719433"/>
            <a:ext cx="1263755" cy="712682"/>
          </a:xfrm>
          <a:prstGeom prst="rect">
            <a:avLst/>
          </a:prstGeom>
        </p:spPr>
      </p:pic>
      <p:sp>
        <p:nvSpPr>
          <p:cNvPr id="7" name="Rectangle 6"/>
          <p:cNvSpPr/>
          <p:nvPr/>
        </p:nvSpPr>
        <p:spPr>
          <a:xfrm>
            <a:off x="2034368" y="3211847"/>
            <a:ext cx="4572000" cy="507831"/>
          </a:xfrm>
          <a:prstGeom prst="rect">
            <a:avLst/>
          </a:prstGeom>
        </p:spPr>
        <p:txBody>
          <a:bodyPr>
            <a:spAutoFit/>
          </a:bodyPr>
          <a:lstStyle/>
          <a:p>
            <a:pPr algn="ctr"/>
            <a:r>
              <a:rPr lang="en-US" sz="1350" i="1" dirty="0">
                <a:solidFill>
                  <a:schemeClr val="bg1"/>
                </a:solidFill>
                <a:effectLst>
                  <a:outerShdw blurRad="38100" dist="38100" dir="2700000" algn="tl">
                    <a:srgbClr val="000000">
                      <a:alpha val="43137"/>
                    </a:srgbClr>
                  </a:outerShdw>
                </a:effectLst>
              </a:rPr>
              <a:t>CEILAP (CITEDEF-CONICET), UMI-IFAECI-CNRS 3351, </a:t>
            </a:r>
            <a:endParaRPr lang="es-ES" sz="1350" dirty="0">
              <a:solidFill>
                <a:schemeClr val="bg1"/>
              </a:solidFill>
              <a:effectLst>
                <a:outerShdw blurRad="38100" dist="38100" dir="2700000" algn="tl">
                  <a:srgbClr val="000000">
                    <a:alpha val="43137"/>
                  </a:srgbClr>
                </a:outerShdw>
              </a:effectLst>
            </a:endParaRPr>
          </a:p>
          <a:p>
            <a:pPr algn="ctr"/>
            <a:r>
              <a:rPr lang="es-ES" sz="1350" i="1" dirty="0">
                <a:solidFill>
                  <a:schemeClr val="bg1"/>
                </a:solidFill>
                <a:effectLst>
                  <a:outerShdw blurRad="38100" dist="38100" dir="2700000" algn="tl">
                    <a:srgbClr val="000000">
                      <a:alpha val="43137"/>
                    </a:srgbClr>
                  </a:outerShdw>
                </a:effectLst>
              </a:rPr>
              <a:t>Río Gallegos Santa Cruz, Argentina</a:t>
            </a:r>
            <a:endParaRPr lang="es-ES" sz="1350" dirty="0">
              <a:solidFill>
                <a:schemeClr val="bg1"/>
              </a:solidFill>
              <a:effectLst>
                <a:outerShdw blurRad="38100" dist="38100" dir="2700000" algn="tl">
                  <a:srgbClr val="000000">
                    <a:alpha val="43137"/>
                  </a:srgbClr>
                </a:outerShdw>
              </a:effectLst>
            </a:endParaRPr>
          </a:p>
        </p:txBody>
      </p:sp>
      <p:sp>
        <p:nvSpPr>
          <p:cNvPr id="8" name="4 CuadroTexto"/>
          <p:cNvSpPr txBox="1">
            <a:spLocks noChangeArrowheads="1"/>
          </p:cNvSpPr>
          <p:nvPr/>
        </p:nvSpPr>
        <p:spPr bwMode="auto">
          <a:xfrm>
            <a:off x="214841" y="3386488"/>
            <a:ext cx="2194255" cy="1061829"/>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100" dirty="0" err="1">
                <a:solidFill>
                  <a:schemeClr val="bg1"/>
                </a:solidFill>
                <a:latin typeface="Segoe UI Light" panose="020B0502040204020203" pitchFamily="34" charset="0"/>
              </a:rPr>
              <a:t>Jacobo</a:t>
            </a:r>
            <a:r>
              <a:rPr lang="en-US" sz="2100" dirty="0">
                <a:solidFill>
                  <a:schemeClr val="bg1"/>
                </a:solidFill>
                <a:latin typeface="Segoe UI Light" panose="020B0502040204020203" pitchFamily="34" charset="0"/>
              </a:rPr>
              <a:t> Salvador</a:t>
            </a:r>
          </a:p>
          <a:p>
            <a:pPr eaLnBrk="1" hangingPunct="1"/>
            <a:r>
              <a:rPr lang="en-US" sz="2100" dirty="0">
                <a:solidFill>
                  <a:schemeClr val="bg1"/>
                </a:solidFill>
                <a:latin typeface="Segoe UI Light" panose="020B0502040204020203" pitchFamily="34" charset="0"/>
              </a:rPr>
              <a:t>Jonathan </a:t>
            </a:r>
            <a:r>
              <a:rPr lang="en-US" sz="2100" dirty="0" err="1">
                <a:solidFill>
                  <a:schemeClr val="bg1"/>
                </a:solidFill>
                <a:latin typeface="Segoe UI Light" panose="020B0502040204020203" pitchFamily="34" charset="0"/>
              </a:rPr>
              <a:t>Quiroga</a:t>
            </a:r>
            <a:endParaRPr lang="en-US" sz="2100" dirty="0">
              <a:solidFill>
                <a:schemeClr val="bg1"/>
              </a:solidFill>
              <a:latin typeface="Segoe UI Light" panose="020B0502040204020203" pitchFamily="34" charset="0"/>
            </a:endParaRPr>
          </a:p>
          <a:p>
            <a:pPr eaLnBrk="1" hangingPunct="1"/>
            <a:r>
              <a:rPr lang="en-US" sz="2100" dirty="0" smtClean="0">
                <a:solidFill>
                  <a:schemeClr val="bg1"/>
                </a:solidFill>
                <a:latin typeface="Segoe UI Light" panose="020B0502040204020203" pitchFamily="34" charset="0"/>
              </a:rPr>
              <a:t>Eduardo </a:t>
            </a:r>
            <a:r>
              <a:rPr lang="en-US" sz="2100" dirty="0" err="1">
                <a:solidFill>
                  <a:schemeClr val="bg1"/>
                </a:solidFill>
                <a:latin typeface="Segoe UI Light" panose="020B0502040204020203" pitchFamily="34" charset="0"/>
              </a:rPr>
              <a:t>Quel</a:t>
            </a:r>
            <a:endParaRPr lang="en-US" sz="210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110698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custDataLst>
              <p:tags r:id="rId2"/>
            </p:custDataLst>
          </p:nvPr>
        </p:nvSpPr>
        <p:spPr bwMode="auto">
          <a:xfrm>
            <a:off x="10317908" y="-663677"/>
            <a:ext cx="6858000" cy="627460"/>
          </a:xfrm>
          <a:prstGeom prst="rect">
            <a:avLst/>
          </a:prstGeom>
          <a:gradFill rotWithShape="1">
            <a:gsLst>
              <a:gs pos="0">
                <a:schemeClr val="hlink">
                  <a:alpha val="51999"/>
                </a:schemeClr>
              </a:gs>
              <a:gs pos="100000">
                <a:schemeClr val="bg1">
                  <a:alpha val="50998"/>
                </a:schemeClr>
              </a:gs>
            </a:gsLst>
            <a:lin ang="5400000" scaled="1"/>
          </a:gradFill>
          <a:ln w="9525">
            <a:noFill/>
            <a:miter lim="800000"/>
            <a:headEnd/>
            <a:tailEnd/>
          </a:ln>
        </p:spPr>
        <p:txBody>
          <a:bodyPr wrap="none" anchor="ctr"/>
          <a:lstStyle/>
          <a:p>
            <a:endParaRPr lang="en-US" sz="1350">
              <a:latin typeface="Tw Cen MT" pitchFamily="34" charset="0"/>
            </a:endParaRPr>
          </a:p>
        </p:txBody>
      </p:sp>
      <p:sp>
        <p:nvSpPr>
          <p:cNvPr id="4" name="Título 3"/>
          <p:cNvSpPr>
            <a:spLocks noGrp="1"/>
          </p:cNvSpPr>
          <p:nvPr>
            <p:ph type="title"/>
          </p:nvPr>
        </p:nvSpPr>
        <p:spPr/>
        <p:txBody>
          <a:bodyPr>
            <a:normAutofit fontScale="90000"/>
          </a:bodyPr>
          <a:lstStyle/>
          <a:p>
            <a:r>
              <a:rPr lang="en-US" dirty="0"/>
              <a:t>Atmospheric Observatory of Southern Patagonia</a:t>
            </a:r>
            <a:br>
              <a:rPr lang="en-US" dirty="0"/>
            </a:br>
            <a:endParaRPr lang="en-US" dirty="0"/>
          </a:p>
        </p:txBody>
      </p:sp>
      <p:sp>
        <p:nvSpPr>
          <p:cNvPr id="10243" name="Rectangle 3"/>
          <p:cNvSpPr>
            <a:spLocks noGrp="1" noChangeArrowheads="1"/>
          </p:cNvSpPr>
          <p:nvPr>
            <p:ph idx="1"/>
            <p:custDataLst>
              <p:tags r:id="rId3"/>
            </p:custDataLst>
          </p:nvPr>
        </p:nvSpPr>
        <p:spPr/>
        <p:txBody>
          <a:bodyPr/>
          <a:lstStyle/>
          <a:p>
            <a:pPr eaLnBrk="1" hangingPunct="1">
              <a:buFontTx/>
              <a:buNone/>
            </a:pPr>
            <a:r>
              <a:rPr lang="en-US" sz="1500" dirty="0">
                <a:solidFill>
                  <a:schemeClr val="tx1"/>
                </a:solidFill>
              </a:rPr>
              <a:t>Province of  Santa Cruz,  Argentine Patagonia.</a:t>
            </a:r>
          </a:p>
          <a:p>
            <a:pPr eaLnBrk="1" hangingPunct="1">
              <a:buFontTx/>
              <a:buNone/>
            </a:pPr>
            <a:r>
              <a:rPr lang="es-ES" sz="1500" dirty="0" err="1">
                <a:solidFill>
                  <a:schemeClr val="tx1"/>
                </a:solidFill>
              </a:rPr>
              <a:t>Lat</a:t>
            </a:r>
            <a:r>
              <a:rPr lang="es-ES" sz="1500" dirty="0">
                <a:solidFill>
                  <a:schemeClr val="tx1"/>
                </a:solidFill>
              </a:rPr>
              <a:t>: 51º 36’ S, </a:t>
            </a:r>
            <a:r>
              <a:rPr lang="es-ES" sz="1500" dirty="0" err="1">
                <a:solidFill>
                  <a:schemeClr val="tx1"/>
                </a:solidFill>
              </a:rPr>
              <a:t>Lon</a:t>
            </a:r>
            <a:r>
              <a:rPr lang="es-ES" sz="1500" dirty="0">
                <a:solidFill>
                  <a:schemeClr val="tx1"/>
                </a:solidFill>
              </a:rPr>
              <a:t>: 69º 19’ W. </a:t>
            </a:r>
            <a:endParaRPr lang="es-AR" sz="1500" dirty="0">
              <a:solidFill>
                <a:schemeClr val="tx1"/>
              </a:solidFill>
            </a:endParaRPr>
          </a:p>
          <a:p>
            <a:pPr eaLnBrk="1" hangingPunct="1">
              <a:buFontTx/>
              <a:buNone/>
            </a:pPr>
            <a:r>
              <a:rPr lang="en-US" sz="1500" dirty="0">
                <a:solidFill>
                  <a:schemeClr val="tx1"/>
                </a:solidFill>
              </a:rPr>
              <a:t>     Military Air Force Base, Río Gallegos - </a:t>
            </a:r>
            <a:r>
              <a:rPr lang="en-US" sz="1500" dirty="0" err="1">
                <a:solidFill>
                  <a:schemeClr val="tx1"/>
                </a:solidFill>
              </a:rPr>
              <a:t>Fuerza</a:t>
            </a:r>
            <a:r>
              <a:rPr lang="es-AR" sz="1500" dirty="0">
                <a:solidFill>
                  <a:schemeClr val="tx1"/>
                </a:solidFill>
              </a:rPr>
              <a:t> Aérea Argentina</a:t>
            </a:r>
            <a:r>
              <a:rPr lang="es-ES" sz="1500" dirty="0">
                <a:solidFill>
                  <a:schemeClr val="tx1"/>
                </a:solidFill>
              </a:rPr>
              <a:t> (FFAA)</a:t>
            </a:r>
          </a:p>
        </p:txBody>
      </p:sp>
      <p:pic>
        <p:nvPicPr>
          <p:cNvPr id="10245" name="Picture 5" descr="pocision1"/>
          <p:cNvPicPr>
            <a:picLocks noChangeAspect="1" noChangeArrowheads="1"/>
          </p:cNvPicPr>
          <p:nvPr>
            <p:custDataLst>
              <p:tags r:id="rId4"/>
            </p:custDataLst>
          </p:nvPr>
        </p:nvPicPr>
        <p:blipFill>
          <a:blip r:embed="rId12" cstate="print"/>
          <a:srcRect/>
          <a:stretch>
            <a:fillRect/>
          </a:stretch>
        </p:blipFill>
        <p:spPr bwMode="auto">
          <a:xfrm>
            <a:off x="-22123" y="825450"/>
            <a:ext cx="9144000" cy="5300662"/>
          </a:xfrm>
          <a:prstGeom prst="rect">
            <a:avLst/>
          </a:prstGeom>
          <a:noFill/>
          <a:ln w="9525">
            <a:noFill/>
            <a:miter lim="800000"/>
            <a:headEnd/>
            <a:tailEnd/>
          </a:ln>
        </p:spPr>
      </p:pic>
      <p:pic>
        <p:nvPicPr>
          <p:cNvPr id="100358" name="Picture 6" descr="posicion3"/>
          <p:cNvPicPr>
            <a:picLocks noChangeAspect="1" noChangeArrowheads="1"/>
          </p:cNvPicPr>
          <p:nvPr>
            <p:custDataLst>
              <p:tags r:id="rId5"/>
            </p:custDataLst>
          </p:nvPr>
        </p:nvPicPr>
        <p:blipFill>
          <a:blip r:embed="rId13" cstate="print"/>
          <a:srcRect/>
          <a:stretch>
            <a:fillRect/>
          </a:stretch>
        </p:blipFill>
        <p:spPr bwMode="auto">
          <a:xfrm>
            <a:off x="-60004" y="383420"/>
            <a:ext cx="6138511" cy="6105149"/>
          </a:xfrm>
          <a:prstGeom prst="rect">
            <a:avLst/>
          </a:prstGeom>
          <a:noFill/>
          <a:ln w="9525">
            <a:noFill/>
            <a:miter lim="800000"/>
            <a:headEnd/>
            <a:tailEnd/>
          </a:ln>
        </p:spPr>
      </p:pic>
      <p:pic>
        <p:nvPicPr>
          <p:cNvPr id="100359" name="Picture 7" descr="posicion4"/>
          <p:cNvPicPr>
            <a:picLocks noChangeAspect="1" noChangeArrowheads="1"/>
          </p:cNvPicPr>
          <p:nvPr>
            <p:custDataLst>
              <p:tags r:id="rId6"/>
            </p:custDataLst>
          </p:nvPr>
        </p:nvPicPr>
        <p:blipFill>
          <a:blip r:embed="rId14" cstate="print"/>
          <a:srcRect/>
          <a:stretch>
            <a:fillRect/>
          </a:stretch>
        </p:blipFill>
        <p:spPr bwMode="auto">
          <a:xfrm>
            <a:off x="647189" y="1417618"/>
            <a:ext cx="4585065" cy="4360603"/>
          </a:xfrm>
          <a:prstGeom prst="rect">
            <a:avLst/>
          </a:prstGeom>
          <a:noFill/>
          <a:ln w="9525">
            <a:noFill/>
            <a:miter lim="800000"/>
            <a:headEnd/>
            <a:tailEnd/>
          </a:ln>
        </p:spPr>
      </p:pic>
      <p:grpSp>
        <p:nvGrpSpPr>
          <p:cNvPr id="2" name="Group 8"/>
          <p:cNvGrpSpPr>
            <a:grpSpLocks/>
          </p:cNvGrpSpPr>
          <p:nvPr>
            <p:custDataLst>
              <p:tags r:id="rId7"/>
            </p:custDataLst>
          </p:nvPr>
        </p:nvGrpSpPr>
        <p:grpSpPr bwMode="auto">
          <a:xfrm>
            <a:off x="1476304" y="1192163"/>
            <a:ext cx="6562386" cy="3646901"/>
            <a:chOff x="1247" y="981"/>
            <a:chExt cx="4513" cy="2508"/>
          </a:xfrm>
        </p:grpSpPr>
        <p:pic>
          <p:nvPicPr>
            <p:cNvPr id="10249" name="Picture 9" descr="IMG_2026"/>
            <p:cNvPicPr>
              <a:picLocks noChangeAspect="1" noChangeArrowheads="1"/>
            </p:cNvPicPr>
            <p:nvPr/>
          </p:nvPicPr>
          <p:blipFill>
            <a:blip r:embed="rId15" cstate="print"/>
            <a:srcRect/>
            <a:stretch>
              <a:fillRect/>
            </a:stretch>
          </p:blipFill>
          <p:spPr bwMode="auto">
            <a:xfrm>
              <a:off x="1996" y="981"/>
              <a:ext cx="3764" cy="2508"/>
            </a:xfrm>
            <a:prstGeom prst="rect">
              <a:avLst/>
            </a:prstGeom>
            <a:noFill/>
            <a:ln w="25400">
              <a:noFill/>
              <a:miter lim="800000"/>
              <a:headEnd/>
              <a:tailEnd/>
            </a:ln>
          </p:spPr>
        </p:pic>
        <p:sp>
          <p:nvSpPr>
            <p:cNvPr id="10250" name="Rectangle 10"/>
            <p:cNvSpPr>
              <a:spLocks noChangeArrowheads="1"/>
            </p:cNvSpPr>
            <p:nvPr/>
          </p:nvSpPr>
          <p:spPr bwMode="auto">
            <a:xfrm>
              <a:off x="1247" y="2160"/>
              <a:ext cx="318" cy="272"/>
            </a:xfrm>
            <a:prstGeom prst="rect">
              <a:avLst/>
            </a:prstGeom>
            <a:noFill/>
            <a:ln w="9525">
              <a:solidFill>
                <a:srgbClr val="FFFF00"/>
              </a:solidFill>
              <a:miter lim="800000"/>
              <a:headEnd/>
              <a:tailEnd/>
            </a:ln>
          </p:spPr>
          <p:txBody>
            <a:bodyPr wrap="none" anchor="ctr"/>
            <a:lstStyle/>
            <a:p>
              <a:endParaRPr lang="en-US" sz="1350">
                <a:latin typeface="Tw Cen MT" pitchFamily="34" charset="0"/>
              </a:endParaRPr>
            </a:p>
          </p:txBody>
        </p:sp>
        <p:sp>
          <p:nvSpPr>
            <p:cNvPr id="10251" name="Line 11"/>
            <p:cNvSpPr>
              <a:spLocks noChangeShapeType="1"/>
            </p:cNvSpPr>
            <p:nvPr/>
          </p:nvSpPr>
          <p:spPr bwMode="auto">
            <a:xfrm flipV="1">
              <a:off x="1565" y="1026"/>
              <a:ext cx="408" cy="1089"/>
            </a:xfrm>
            <a:prstGeom prst="line">
              <a:avLst/>
            </a:prstGeom>
            <a:noFill/>
            <a:ln w="9525">
              <a:solidFill>
                <a:srgbClr val="FFFF00"/>
              </a:solidFill>
              <a:round/>
              <a:headEnd/>
              <a:tailEnd/>
            </a:ln>
          </p:spPr>
          <p:txBody>
            <a:bodyPr/>
            <a:lstStyle/>
            <a:p>
              <a:endParaRPr lang="es-ES" sz="1350"/>
            </a:p>
          </p:txBody>
        </p:sp>
        <p:sp>
          <p:nvSpPr>
            <p:cNvPr id="10252" name="Line 12"/>
            <p:cNvSpPr>
              <a:spLocks noChangeShapeType="1"/>
            </p:cNvSpPr>
            <p:nvPr/>
          </p:nvSpPr>
          <p:spPr bwMode="auto">
            <a:xfrm>
              <a:off x="1565" y="2432"/>
              <a:ext cx="408" cy="998"/>
            </a:xfrm>
            <a:prstGeom prst="line">
              <a:avLst/>
            </a:prstGeom>
            <a:noFill/>
            <a:ln w="9525">
              <a:solidFill>
                <a:srgbClr val="FFFF00"/>
              </a:solidFill>
              <a:round/>
              <a:headEnd/>
              <a:tailEnd/>
            </a:ln>
          </p:spPr>
          <p:txBody>
            <a:bodyPr/>
            <a:lstStyle/>
            <a:p>
              <a:endParaRPr lang="es-ES" sz="1350"/>
            </a:p>
          </p:txBody>
        </p:sp>
      </p:grpSp>
      <p:grpSp>
        <p:nvGrpSpPr>
          <p:cNvPr id="3" name="14 Grupo"/>
          <p:cNvGrpSpPr/>
          <p:nvPr>
            <p:custDataLst>
              <p:tags r:id="rId8"/>
            </p:custDataLst>
          </p:nvPr>
        </p:nvGrpSpPr>
        <p:grpSpPr>
          <a:xfrm>
            <a:off x="574828" y="1131234"/>
            <a:ext cx="8174780" cy="4841961"/>
            <a:chOff x="-10071541" y="2516430"/>
            <a:chExt cx="10899706" cy="6455948"/>
          </a:xfrm>
        </p:grpSpPr>
        <p:pic>
          <p:nvPicPr>
            <p:cNvPr id="14" name="4 Imagen" descr="carte_observatorio_final.jpg"/>
            <p:cNvPicPr>
              <a:picLocks noChangeAspect="1"/>
            </p:cNvPicPr>
            <p:nvPr/>
          </p:nvPicPr>
          <p:blipFill>
            <a:blip r:embed="rId16" cstate="print"/>
            <a:srcRect/>
            <a:stretch>
              <a:fillRect/>
            </a:stretch>
          </p:blipFill>
          <p:spPr bwMode="auto">
            <a:xfrm>
              <a:off x="-10004519" y="6757815"/>
              <a:ext cx="2214563" cy="2214563"/>
            </a:xfrm>
            <a:prstGeom prst="rect">
              <a:avLst/>
            </a:prstGeom>
            <a:noFill/>
            <a:ln w="9525">
              <a:noFill/>
              <a:miter lim="800000"/>
              <a:headEnd/>
              <a:tailEnd/>
            </a:ln>
          </p:spPr>
        </p:pic>
        <p:pic>
          <p:nvPicPr>
            <p:cNvPr id="13" name="62 Imagen" descr="IMG_7333.JPG"/>
            <p:cNvPicPr>
              <a:picLocks noChangeAspect="1"/>
            </p:cNvPicPr>
            <p:nvPr>
              <p:custDataLst>
                <p:tags r:id="rId9"/>
              </p:custDataLst>
            </p:nvPr>
          </p:nvPicPr>
          <p:blipFill>
            <a:blip r:embed="rId17" cstate="print"/>
            <a:srcRect t="21240" b="23096"/>
            <a:stretch>
              <a:fillRect/>
            </a:stretch>
          </p:blipFill>
          <p:spPr bwMode="auto">
            <a:xfrm>
              <a:off x="-10071541" y="2516430"/>
              <a:ext cx="10899706" cy="4441968"/>
            </a:xfrm>
            <a:prstGeom prst="rect">
              <a:avLst/>
            </a:prstGeom>
            <a:noFill/>
            <a:ln w="9525">
              <a:noFill/>
              <a:miter lim="800000"/>
              <a:headEnd/>
              <a:tailEnd/>
            </a:ln>
            <a:effectLst>
              <a:outerShdw blurRad="292100" dist="38100" dir="8100000" algn="tr" rotWithShape="0">
                <a:schemeClr val="accent2">
                  <a:lumMod val="60000"/>
                  <a:lumOff val="40000"/>
                  <a:alpha val="40000"/>
                </a:schemeClr>
              </a:outerShdw>
            </a:effectLst>
          </p:spPr>
        </p:pic>
      </p:grpSp>
    </p:spTree>
    <p:custDataLst>
      <p:tags r:id="rId1"/>
    </p:custDataLst>
    <p:extLst>
      <p:ext uri="{BB962C8B-B14F-4D97-AF65-F5344CB8AC3E}">
        <p14:creationId xmlns:p14="http://schemas.microsoft.com/office/powerpoint/2010/main" val="360217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ppt_x"/>
                                          </p:val>
                                        </p:tav>
                                        <p:tav tm="100000">
                                          <p:val>
                                            <p:strVal val="#ppt_x"/>
                                          </p:val>
                                        </p:tav>
                                      </p:tavLst>
                                    </p:anim>
                                    <p:anim calcmode="lin" valueType="num">
                                      <p:cBhvr additive="base">
                                        <p:cTn id="1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358"/>
                                        </p:tgtEl>
                                        <p:attrNameLst>
                                          <p:attrName>style.visibility</p:attrName>
                                        </p:attrNameLst>
                                      </p:cBhvr>
                                      <p:to>
                                        <p:strVal val="visible"/>
                                      </p:to>
                                    </p:set>
                                    <p:anim calcmode="lin" valueType="num">
                                      <p:cBhvr additive="base">
                                        <p:cTn id="23" dur="500" fill="hold"/>
                                        <p:tgtEl>
                                          <p:spTgt spid="100358"/>
                                        </p:tgtEl>
                                        <p:attrNameLst>
                                          <p:attrName>ppt_x</p:attrName>
                                        </p:attrNameLst>
                                      </p:cBhvr>
                                      <p:tavLst>
                                        <p:tav tm="0">
                                          <p:val>
                                            <p:strVal val="#ppt_x"/>
                                          </p:val>
                                        </p:tav>
                                        <p:tav tm="100000">
                                          <p:val>
                                            <p:strVal val="#ppt_x"/>
                                          </p:val>
                                        </p:tav>
                                      </p:tavLst>
                                    </p:anim>
                                    <p:anim calcmode="lin" valueType="num">
                                      <p:cBhvr additive="base">
                                        <p:cTn id="24" dur="500" fill="hold"/>
                                        <p:tgtEl>
                                          <p:spTgt spid="10035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0359"/>
                                        </p:tgtEl>
                                        <p:attrNameLst>
                                          <p:attrName>style.visibility</p:attrName>
                                        </p:attrNameLst>
                                      </p:cBhvr>
                                      <p:to>
                                        <p:strVal val="visible"/>
                                      </p:to>
                                    </p:set>
                                    <p:anim calcmode="lin" valueType="num">
                                      <p:cBhvr additive="base">
                                        <p:cTn id="29" dur="500" fill="hold"/>
                                        <p:tgtEl>
                                          <p:spTgt spid="100359"/>
                                        </p:tgtEl>
                                        <p:attrNameLst>
                                          <p:attrName>ppt_x</p:attrName>
                                        </p:attrNameLst>
                                      </p:cBhvr>
                                      <p:tavLst>
                                        <p:tav tm="0">
                                          <p:val>
                                            <p:strVal val="#ppt_x"/>
                                          </p:val>
                                        </p:tav>
                                        <p:tav tm="100000">
                                          <p:val>
                                            <p:strVal val="#ppt_x"/>
                                          </p:val>
                                        </p:tav>
                                      </p:tavLst>
                                    </p:anim>
                                    <p:anim calcmode="lin" valueType="num">
                                      <p:cBhvr additive="base">
                                        <p:cTn id="30"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4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476" y="133129"/>
            <a:ext cx="7581708" cy="990600"/>
          </a:xfrm>
        </p:spPr>
        <p:txBody>
          <a:bodyPr>
            <a:normAutofit fontScale="90000"/>
          </a:bodyPr>
          <a:lstStyle/>
          <a:p>
            <a:r>
              <a:rPr lang="en-US" dirty="0" smtClean="0"/>
              <a:t>New </a:t>
            </a:r>
            <a:r>
              <a:rPr lang="en-US" dirty="0" err="1" smtClean="0"/>
              <a:t>Eximer</a:t>
            </a:r>
            <a:r>
              <a:rPr lang="en-US" dirty="0"/>
              <a:t> </a:t>
            </a:r>
            <a:r>
              <a:rPr lang="en-US" dirty="0" smtClean="0"/>
              <a:t>LPX-Pro220 </a:t>
            </a:r>
            <a:r>
              <a:rPr lang="en-US" dirty="0"/>
              <a:t>Laser Replacement</a:t>
            </a:r>
          </a:p>
        </p:txBody>
      </p:sp>
      <p:sp>
        <p:nvSpPr>
          <p:cNvPr id="5" name="Marcador de contenido 4"/>
          <p:cNvSpPr>
            <a:spLocks noGrp="1"/>
          </p:cNvSpPr>
          <p:nvPr>
            <p:ph idx="1"/>
          </p:nvPr>
        </p:nvSpPr>
        <p:spPr/>
        <p:txBody>
          <a:bodyPr/>
          <a:lstStyle/>
          <a:p>
            <a:endParaRPr lang="en-US"/>
          </a:p>
        </p:txBody>
      </p:sp>
      <p:pic>
        <p:nvPicPr>
          <p:cNvPr id="6" name="Imagen 5" descr="DSC_0565"/>
          <p:cNvPicPr/>
          <p:nvPr/>
        </p:nvPicPr>
        <p:blipFill rotWithShape="1">
          <a:blip r:embed="rId2" cstate="print">
            <a:extLst>
              <a:ext uri="{28A0092B-C50C-407E-A947-70E740481C1C}">
                <a14:useLocalDpi xmlns:a14="http://schemas.microsoft.com/office/drawing/2010/main" val="0"/>
              </a:ext>
            </a:extLst>
          </a:blip>
          <a:srcRect l="9172" r="24334"/>
          <a:stretch/>
        </p:blipFill>
        <p:spPr bwMode="auto">
          <a:xfrm rot="5400000">
            <a:off x="-345261" y="1887467"/>
            <a:ext cx="4462421" cy="3771900"/>
          </a:xfrm>
          <a:prstGeom prst="rect">
            <a:avLst/>
          </a:prstGeom>
          <a:noFill/>
          <a:ln>
            <a:noFill/>
          </a:ln>
        </p:spPr>
      </p:pic>
      <p:pic>
        <p:nvPicPr>
          <p:cNvPr id="1026" name="Picture 2" descr="DSC_058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81662" y="1695851"/>
            <a:ext cx="7394895" cy="415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lh3.googleusercontent.com/zg-1lvx4PCUuK5ZrUQnSJQsACWPDZzhZ6YXISuYpuWHsNbrZ68Um9kYLLeaTcaPBTG1f2XZrXLwMdi1jnmlMQGBLTzAAvrupxAUGtyn7BnZ-TrGrYz-2vT2m3FekYefQyux_CCzdLSf8XLnl88khDecqO3kFN5lAZyJ2leyFX2JEs6xwIYZA2qgRuRQFC3i1AI12qOWAuueRFf42eRX5Lzgnw71PCAfeiLcS_xdQed_WvNuqniI3vp2rHKikWnfBGnNupbKwa9ydKNOtvwn_xmNEQuMF-TrpHHW2D27--LrJqgPJJVkdRjDl0ii653qLls4qFJrK-n1R15NSgzF5wGCy5tHJwJePJ6WunWONuHL0K_ntAW8qlKKYlidCA9_Eb5m5GfLgiHhafh4MBOQw13ivZbxvBgdjoCmxq6vC-a_a2NV4R9Nun5C0BfQFv9mTEt6YVqid11--_TWroNGAqcWIxK_rZ8SQkvG1i98qYJhzWa6-fPsRmajxmFnnsR--aH09u0drfBl7ziPM7SroNcz3T3YW6YMGns0GI4haYsXQTEU90JOXskrnbio68S_xKTioA3eq54cwuxiK253XM63ADkFUMPk=w1144-h643-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048" y="1695851"/>
            <a:ext cx="7351789" cy="413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47501" cy="990600"/>
          </a:xfrm>
        </p:spPr>
        <p:txBody>
          <a:bodyPr/>
          <a:lstStyle/>
          <a:p>
            <a:r>
              <a:rPr lang="es-ES" dirty="0" smtClean="0"/>
              <a:t>New </a:t>
            </a:r>
            <a:r>
              <a:rPr lang="es-ES" dirty="0" err="1" smtClean="0"/>
              <a:t>Brewer</a:t>
            </a:r>
            <a:r>
              <a:rPr lang="es-ES" dirty="0" smtClean="0"/>
              <a:t> MKIII #299</a:t>
            </a:r>
            <a:br>
              <a:rPr lang="es-ES" dirty="0" smtClean="0"/>
            </a:br>
            <a:r>
              <a:rPr lang="es-ES" sz="1800" dirty="0" err="1"/>
              <a:t>Installed</a:t>
            </a:r>
            <a:r>
              <a:rPr lang="es-ES" sz="1800" dirty="0"/>
              <a:t> </a:t>
            </a:r>
            <a:r>
              <a:rPr lang="es-ES" sz="1800" dirty="0" err="1"/>
              <a:t>on</a:t>
            </a:r>
            <a:r>
              <a:rPr lang="es-ES" sz="1800" dirty="0"/>
              <a:t> </a:t>
            </a:r>
            <a:r>
              <a:rPr lang="es-ES" sz="1800" dirty="0" err="1"/>
              <a:t>February</a:t>
            </a:r>
            <a:r>
              <a:rPr lang="es-ES" sz="1800" dirty="0"/>
              <a:t> 2016</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1660" y="1658736"/>
            <a:ext cx="4867103" cy="3650327"/>
          </a:xfrm>
          <a:prstGeom prst="rect">
            <a:avLst/>
          </a:prstGeom>
        </p:spPr>
      </p:pic>
      <p:sp>
        <p:nvSpPr>
          <p:cNvPr id="6" name="TextBox 5"/>
          <p:cNvSpPr txBox="1"/>
          <p:nvPr/>
        </p:nvSpPr>
        <p:spPr>
          <a:xfrm>
            <a:off x="1091046" y="5501986"/>
            <a:ext cx="6845531" cy="300082"/>
          </a:xfrm>
          <a:prstGeom prst="rect">
            <a:avLst/>
          </a:prstGeom>
          <a:noFill/>
        </p:spPr>
        <p:txBody>
          <a:bodyPr wrap="square" rtlCol="0">
            <a:spAutoFit/>
          </a:bodyPr>
          <a:lstStyle/>
          <a:p>
            <a:r>
              <a:rPr lang="es-ES" sz="1350" dirty="0" err="1"/>
              <a:t>Installed</a:t>
            </a:r>
            <a:r>
              <a:rPr lang="es-ES" sz="1350" dirty="0"/>
              <a:t> </a:t>
            </a:r>
            <a:r>
              <a:rPr lang="es-ES" sz="1350" dirty="0" err="1"/>
              <a:t>on</a:t>
            </a:r>
            <a:r>
              <a:rPr lang="es-ES" sz="1350" dirty="0"/>
              <a:t> </a:t>
            </a:r>
            <a:r>
              <a:rPr lang="es-ES" sz="1350" dirty="0" err="1"/>
              <a:t>February</a:t>
            </a:r>
            <a:r>
              <a:rPr lang="es-ES" sz="1350" dirty="0"/>
              <a:t> 2016 as </a:t>
            </a:r>
            <a:r>
              <a:rPr lang="es-ES" sz="1350" dirty="0" err="1"/>
              <a:t>part</a:t>
            </a:r>
            <a:r>
              <a:rPr lang="es-ES" sz="1350" dirty="0"/>
              <a:t> of </a:t>
            </a:r>
            <a:r>
              <a:rPr lang="es-ES" sz="1350" dirty="0" err="1"/>
              <a:t>framework</a:t>
            </a:r>
            <a:r>
              <a:rPr lang="es-ES" sz="1350" dirty="0"/>
              <a:t> SAVER-Net (Argentina-Chile-</a:t>
            </a:r>
            <a:r>
              <a:rPr lang="es-ES" sz="1350" dirty="0" err="1"/>
              <a:t>Japan</a:t>
            </a:r>
            <a:r>
              <a:rPr lang="es-ES" sz="1350" dirty="0"/>
              <a:t>)</a:t>
            </a:r>
          </a:p>
        </p:txBody>
      </p:sp>
    </p:spTree>
    <p:extLst>
      <p:ext uri="{BB962C8B-B14F-4D97-AF65-F5344CB8AC3E}">
        <p14:creationId xmlns:p14="http://schemas.microsoft.com/office/powerpoint/2010/main" val="65060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9327" y="494880"/>
            <a:ext cx="6457950" cy="536972"/>
          </a:xfrm>
        </p:spPr>
        <p:txBody>
          <a:bodyPr>
            <a:noAutofit/>
          </a:bodyPr>
          <a:lstStyle/>
          <a:p>
            <a:pPr algn="ctr"/>
            <a:r>
              <a:rPr lang="es-ES" sz="2000" b="1" dirty="0">
                <a:solidFill>
                  <a:srgbClr val="170ED0"/>
                </a:solidFill>
              </a:rPr>
              <a:t>OZITOS+ </a:t>
            </a:r>
            <a:r>
              <a:rPr lang="es-ES" sz="2000" b="1" dirty="0" err="1">
                <a:solidFill>
                  <a:srgbClr val="170ED0"/>
                </a:solidFill>
              </a:rPr>
              <a:t>Campaign</a:t>
            </a:r>
            <a:r>
              <a:rPr lang="es-ES" sz="2000" b="1" dirty="0" err="1"/>
              <a:t>:</a:t>
            </a:r>
            <a:r>
              <a:rPr lang="es-ES" sz="2000" b="1" dirty="0" err="1">
                <a:solidFill>
                  <a:srgbClr val="170ED0"/>
                </a:solidFill>
              </a:rPr>
              <a:t>OZ</a:t>
            </a:r>
            <a:r>
              <a:rPr lang="es-ES" sz="2000" dirty="0" err="1"/>
              <a:t>one</a:t>
            </a:r>
            <a:r>
              <a:rPr lang="es-ES" sz="2000" dirty="0"/>
              <a:t> </a:t>
            </a:r>
            <a:r>
              <a:rPr lang="es-ES" sz="2000" dirty="0" err="1"/>
              <a:t>prof</a:t>
            </a:r>
            <a:r>
              <a:rPr lang="es-ES" sz="2000" b="1" dirty="0" err="1">
                <a:solidFill>
                  <a:srgbClr val="170ED0"/>
                </a:solidFill>
              </a:rPr>
              <a:t>I</a:t>
            </a:r>
            <a:r>
              <a:rPr lang="es-ES" sz="2000" dirty="0" err="1"/>
              <a:t>le</a:t>
            </a:r>
            <a:r>
              <a:rPr lang="es-ES" sz="2000" dirty="0"/>
              <a:t> </a:t>
            </a:r>
            <a:r>
              <a:rPr lang="es-ES" sz="2000" dirty="0" err="1"/>
              <a:t>a</a:t>
            </a:r>
            <a:r>
              <a:rPr lang="es-ES" sz="2000" b="1" dirty="0" err="1">
                <a:solidFill>
                  <a:srgbClr val="170ED0"/>
                </a:solidFill>
              </a:rPr>
              <a:t>T</a:t>
            </a:r>
            <a:r>
              <a:rPr lang="es-ES" sz="2000" dirty="0"/>
              <a:t> rio </a:t>
            </a:r>
            <a:r>
              <a:rPr lang="es-ES" sz="2000" dirty="0" err="1"/>
              <a:t>galleg</a:t>
            </a:r>
            <a:r>
              <a:rPr lang="es-ES" sz="2000" b="1" dirty="0" err="1">
                <a:solidFill>
                  <a:srgbClr val="170ED0"/>
                </a:solidFill>
              </a:rPr>
              <a:t>OS</a:t>
            </a:r>
            <a:r>
              <a:rPr lang="es-ES" sz="2000" b="1" dirty="0">
                <a:solidFill>
                  <a:srgbClr val="170ED0"/>
                </a:solidFill>
              </a:rPr>
              <a:t/>
            </a:r>
            <a:br>
              <a:rPr lang="es-ES" sz="2000" b="1" dirty="0">
                <a:solidFill>
                  <a:srgbClr val="170ED0"/>
                </a:solidFill>
              </a:rPr>
            </a:br>
            <a:r>
              <a:rPr lang="es-ES" sz="2000" b="1" dirty="0" err="1">
                <a:solidFill>
                  <a:srgbClr val="FF0000"/>
                </a:solidFill>
              </a:rPr>
              <a:t>DIAL</a:t>
            </a:r>
            <a:r>
              <a:rPr lang="es-ES" sz="2000" b="1" dirty="0" err="1">
                <a:solidFill>
                  <a:srgbClr val="170ED0"/>
                </a:solidFill>
              </a:rPr>
              <a:t>+</a:t>
            </a:r>
            <a:r>
              <a:rPr lang="es-ES" sz="2000" b="1" dirty="0" err="1">
                <a:solidFill>
                  <a:srgbClr val="FF0000"/>
                </a:solidFill>
              </a:rPr>
              <a:t>Ozone</a:t>
            </a:r>
            <a:r>
              <a:rPr lang="es-ES" sz="2000" b="1" dirty="0">
                <a:solidFill>
                  <a:srgbClr val="FF0000"/>
                </a:solidFill>
              </a:rPr>
              <a:t> Sondes </a:t>
            </a:r>
            <a:r>
              <a:rPr lang="es-ES" sz="2000" b="1" dirty="0">
                <a:solidFill>
                  <a:srgbClr val="170ED0"/>
                </a:solidFill>
              </a:rPr>
              <a:t>+ </a:t>
            </a:r>
            <a:r>
              <a:rPr lang="es-ES" sz="2000" b="1" dirty="0">
                <a:solidFill>
                  <a:srgbClr val="FF0000"/>
                </a:solidFill>
              </a:rPr>
              <a:t>mm wave </a:t>
            </a:r>
            <a:r>
              <a:rPr lang="es-ES" sz="2000" b="1" dirty="0" err="1">
                <a:solidFill>
                  <a:srgbClr val="FF0000"/>
                </a:solidFill>
              </a:rPr>
              <a:t>radiometer</a:t>
            </a:r>
            <a:endParaRPr lang="es-ES" sz="2000" b="1" dirty="0">
              <a:solidFill>
                <a:srgbClr val="FF0000"/>
              </a:solidFill>
            </a:endParaRPr>
          </a:p>
        </p:txBody>
      </p:sp>
      <p:pic>
        <p:nvPicPr>
          <p:cNvPr id="3" name="2 Imagen"/>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43001" y="4972050"/>
            <a:ext cx="1371599" cy="1028700"/>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257550"/>
            <a:ext cx="2057400" cy="27432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1385" y="1543050"/>
            <a:ext cx="4035029" cy="204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4289" y="3319741"/>
            <a:ext cx="192286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1828801"/>
            <a:ext cx="2095857" cy="192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1701" y="1629903"/>
            <a:ext cx="681746" cy="3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884035" y="1629901"/>
            <a:ext cx="766226" cy="33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473947" y="1644532"/>
            <a:ext cx="731639" cy="32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114801" y="1644533"/>
            <a:ext cx="787003" cy="34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p:cNvCxnSpPr/>
          <p:nvPr/>
        </p:nvCxnSpPr>
        <p:spPr>
          <a:xfrm flipV="1">
            <a:off x="1485900" y="1644534"/>
            <a:ext cx="2628900" cy="167520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3200400" y="3429000"/>
            <a:ext cx="1104305" cy="14287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flipV="1">
            <a:off x="4686300" y="3429002"/>
            <a:ext cx="685800" cy="156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flipV="1">
            <a:off x="4572000" y="1644532"/>
            <a:ext cx="2686050" cy="18426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3316478" y="4274190"/>
            <a:ext cx="2543175" cy="1754326"/>
          </a:xfrm>
          <a:prstGeom prst="rect">
            <a:avLst/>
          </a:prstGeom>
        </p:spPr>
        <p:txBody>
          <a:bodyPr wrap="square">
            <a:spAutoFit/>
          </a:bodyPr>
          <a:lstStyle/>
          <a:p>
            <a:pPr algn="just"/>
            <a:r>
              <a:rPr lang="en-US" sz="900" dirty="0"/>
              <a:t>Inter-comparison between stratospheric ozone profile measured by DIAL instrument at OAPA Site (red) and the </a:t>
            </a:r>
            <a:r>
              <a:rPr lang="en-US" sz="900" dirty="0" err="1"/>
              <a:t>sonde</a:t>
            </a:r>
            <a:r>
              <a:rPr lang="en-US" sz="900" dirty="0"/>
              <a:t> (blue) launched from the local Airport by the personal LICA Lab. </a:t>
            </a:r>
            <a:r>
              <a:rPr lang="en-US" sz="900" dirty="0" err="1"/>
              <a:t>Magallanes</a:t>
            </a:r>
            <a:r>
              <a:rPr lang="en-US" sz="900" dirty="0"/>
              <a:t> Univ.(Chile).For Oct 15 and 18 two </a:t>
            </a:r>
            <a:r>
              <a:rPr lang="en-US" sz="900" dirty="0" err="1"/>
              <a:t>sondes</a:t>
            </a:r>
            <a:r>
              <a:rPr lang="en-US" sz="900" dirty="0"/>
              <a:t> were launched during the same night. The correlation between both instruments show more observations provided by DIAL instrument, this is due the large integration time during the night which might be separate at independent observations. </a:t>
            </a:r>
            <a:endParaRPr lang="es-MX" sz="900" dirty="0"/>
          </a:p>
        </p:txBody>
      </p:sp>
    </p:spTree>
    <p:extLst>
      <p:ext uri="{BB962C8B-B14F-4D97-AF65-F5344CB8AC3E}">
        <p14:creationId xmlns:p14="http://schemas.microsoft.com/office/powerpoint/2010/main" val="279757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7672647" cy="990600"/>
          </a:xfrm>
        </p:spPr>
        <p:txBody>
          <a:bodyPr>
            <a:normAutofit/>
          </a:bodyPr>
          <a:lstStyle/>
          <a:p>
            <a:r>
              <a:rPr lang="en-US" dirty="0"/>
              <a:t>Measurements = DIAL </a:t>
            </a:r>
            <a:r>
              <a:rPr lang="en-US" dirty="0" smtClean="0"/>
              <a:t>V6 </a:t>
            </a:r>
            <a:r>
              <a:rPr lang="en-US" dirty="0"/>
              <a:t>+ </a:t>
            </a:r>
            <a:r>
              <a:rPr lang="en-US" dirty="0" smtClean="0"/>
              <a:t>HDF </a:t>
            </a:r>
            <a:endParaRPr lang="en-US" dirty="0"/>
          </a:p>
        </p:txBody>
      </p:sp>
      <p:pic>
        <p:nvPicPr>
          <p:cNvPr id="4" name="Marcador de contenido 3"/>
          <p:cNvPicPr>
            <a:picLocks noGrp="1" noChangeAspect="1"/>
          </p:cNvPicPr>
          <p:nvPr>
            <p:ph idx="1"/>
          </p:nvPr>
        </p:nvPicPr>
        <p:blipFill rotWithShape="1">
          <a:blip r:embed="rId2">
            <a:biLevel thresh="75000"/>
            <a:extLst>
              <a:ext uri="{28A0092B-C50C-407E-A947-70E740481C1C}">
                <a14:useLocalDpi xmlns:a14="http://schemas.microsoft.com/office/drawing/2010/main" val="0"/>
              </a:ext>
            </a:extLst>
          </a:blip>
          <a:srcRect l="10971"/>
          <a:stretch/>
        </p:blipFill>
        <p:spPr>
          <a:xfrm>
            <a:off x="4529114" y="3203999"/>
            <a:ext cx="4577952" cy="3520748"/>
          </a:xfrm>
        </p:spPr>
      </p:pic>
      <p:pic>
        <p:nvPicPr>
          <p:cNvPr id="5" name="Imagen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2549295"/>
            <a:ext cx="4655612" cy="2616757"/>
          </a:xfrm>
          <a:prstGeom prst="rect">
            <a:avLst/>
          </a:prstGeom>
        </p:spPr>
      </p:pic>
      <p:pic>
        <p:nvPicPr>
          <p:cNvPr id="6" name="Imagen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55613" y="608721"/>
            <a:ext cx="4451453" cy="2620736"/>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r="50000"/>
          <a:stretch/>
        </p:blipFill>
        <p:spPr>
          <a:xfrm>
            <a:off x="23339" y="1809750"/>
            <a:ext cx="4572000" cy="4953000"/>
          </a:xfrm>
          <a:prstGeom prst="rect">
            <a:avLst/>
          </a:prstGeom>
        </p:spPr>
      </p:pic>
    </p:spTree>
    <p:extLst>
      <p:ext uri="{BB962C8B-B14F-4D97-AF65-F5344CB8AC3E}">
        <p14:creationId xmlns:p14="http://schemas.microsoft.com/office/powerpoint/2010/main" val="20275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93469"/>
            <a:ext cx="6347713" cy="1320800"/>
          </a:xfrm>
        </p:spPr>
        <p:txBody>
          <a:bodyPr/>
          <a:lstStyle/>
          <a:p>
            <a:r>
              <a:rPr lang="es-ES" dirty="0" err="1" smtClean="0"/>
              <a:t>Outline</a:t>
            </a:r>
            <a:endParaRPr lang="es-ES" dirty="0"/>
          </a:p>
        </p:txBody>
      </p:sp>
      <p:sp>
        <p:nvSpPr>
          <p:cNvPr id="3" name="Content Placeholder 2"/>
          <p:cNvSpPr>
            <a:spLocks noGrp="1"/>
          </p:cNvSpPr>
          <p:nvPr>
            <p:ph idx="1"/>
          </p:nvPr>
        </p:nvSpPr>
        <p:spPr>
          <a:xfrm>
            <a:off x="509811" y="1270000"/>
            <a:ext cx="8110487" cy="3446210"/>
          </a:xfrm>
        </p:spPr>
        <p:txBody>
          <a:bodyPr>
            <a:noAutofit/>
          </a:bodyPr>
          <a:lstStyle/>
          <a:p>
            <a:pPr algn="just" defTabSz="685800">
              <a:spcBef>
                <a:spcPts val="0"/>
              </a:spcBef>
              <a:buClrTx/>
              <a:buSzTx/>
              <a:buFont typeface="Wingdings" panose="05000000000000000000" pitchFamily="2" charset="2"/>
              <a:buChar char="ü"/>
              <a:defRPr/>
            </a:pPr>
            <a:r>
              <a:rPr lang="en-US" dirty="0">
                <a:solidFill>
                  <a:prstClr val="black"/>
                </a:solidFill>
                <a:latin typeface="Tw Cen MT" pitchFamily="34" charset="0"/>
              </a:rPr>
              <a:t>We are working in the adaptation of new ozone algorithm inversion</a:t>
            </a:r>
          </a:p>
          <a:p>
            <a:pPr marL="0" indent="0" algn="just" defTabSz="685800">
              <a:spcBef>
                <a:spcPts val="0"/>
              </a:spcBef>
              <a:buClrTx/>
              <a:buSzTx/>
              <a:buNone/>
              <a:defRPr/>
            </a:pPr>
            <a:r>
              <a:rPr lang="en-US" dirty="0">
                <a:solidFill>
                  <a:prstClr val="black"/>
                </a:solidFill>
                <a:latin typeface="Tw Cen MT" pitchFamily="34" charset="0"/>
              </a:rPr>
              <a:t>used </a:t>
            </a:r>
            <a:r>
              <a:rPr lang="en-US" dirty="0" smtClean="0">
                <a:solidFill>
                  <a:prstClr val="black"/>
                </a:solidFill>
                <a:latin typeface="Tw Cen MT" pitchFamily="34" charset="0"/>
              </a:rPr>
              <a:t>to generate HDF files directly.</a:t>
            </a:r>
            <a:endParaRPr lang="en-US" dirty="0">
              <a:solidFill>
                <a:prstClr val="black"/>
              </a:solidFill>
              <a:latin typeface="Tw Cen MT" pitchFamily="34" charset="0"/>
            </a:endParaRPr>
          </a:p>
          <a:p>
            <a:pPr marL="0" indent="0" algn="just" defTabSz="685800">
              <a:spcBef>
                <a:spcPts val="0"/>
              </a:spcBef>
              <a:buClrTx/>
              <a:buSzTx/>
              <a:buNone/>
              <a:defRPr/>
            </a:pPr>
            <a:endParaRPr lang="en-US" dirty="0">
              <a:solidFill>
                <a:prstClr val="black"/>
              </a:solidFill>
              <a:latin typeface="Tw Cen MT" pitchFamily="34" charset="0"/>
            </a:endParaRPr>
          </a:p>
          <a:p>
            <a:pPr algn="just" defTabSz="685800">
              <a:spcBef>
                <a:spcPts val="0"/>
              </a:spcBef>
              <a:buClrTx/>
              <a:buSzTx/>
              <a:buFont typeface="Wingdings" pitchFamily="2" charset="2"/>
              <a:buChar char="ü"/>
              <a:defRPr/>
            </a:pPr>
            <a:r>
              <a:rPr lang="en-US" dirty="0">
                <a:solidFill>
                  <a:prstClr val="black"/>
                </a:solidFill>
                <a:latin typeface="Tw Cen MT" pitchFamily="34" charset="0"/>
              </a:rPr>
              <a:t>Actually data to NDACC are submitted using AMES format but also we </a:t>
            </a:r>
            <a:r>
              <a:rPr lang="en-US" dirty="0" smtClean="0">
                <a:solidFill>
                  <a:prstClr val="black"/>
                </a:solidFill>
                <a:latin typeface="Tw Cen MT" pitchFamily="34" charset="0"/>
              </a:rPr>
              <a:t>have </a:t>
            </a:r>
            <a:r>
              <a:rPr lang="en-US" dirty="0">
                <a:solidFill>
                  <a:prstClr val="black"/>
                </a:solidFill>
                <a:latin typeface="Tw Cen MT" pitchFamily="34" charset="0"/>
              </a:rPr>
              <a:t>facilities to upload using GEOMS routines, (HDF Format </a:t>
            </a:r>
            <a:r>
              <a:rPr lang="en-US" dirty="0">
                <a:solidFill>
                  <a:prstClr val="black"/>
                </a:solidFill>
                <a:latin typeface="Tw Cen MT" pitchFamily="34" charset="0"/>
              </a:rPr>
              <a:t>-</a:t>
            </a:r>
            <a:r>
              <a:rPr lang="en-US" dirty="0" smtClean="0">
                <a:solidFill>
                  <a:prstClr val="black"/>
                </a:solidFill>
                <a:latin typeface="Tw Cen MT" pitchFamily="34" charset="0"/>
              </a:rPr>
              <a:t> CAMS27)</a:t>
            </a:r>
            <a:endParaRPr lang="en-US" dirty="0">
              <a:solidFill>
                <a:prstClr val="black"/>
              </a:solidFill>
              <a:latin typeface="Tw Cen MT" pitchFamily="34" charset="0"/>
            </a:endParaRPr>
          </a:p>
          <a:p>
            <a:pPr marL="0" indent="0" algn="just" defTabSz="685800">
              <a:spcBef>
                <a:spcPts val="0"/>
              </a:spcBef>
              <a:buClrTx/>
              <a:buSzTx/>
              <a:buNone/>
              <a:defRPr/>
            </a:pPr>
            <a:r>
              <a:rPr lang="en-US" dirty="0">
                <a:solidFill>
                  <a:prstClr val="black"/>
                </a:solidFill>
                <a:latin typeface="Tw Cen MT" pitchFamily="34" charset="0"/>
              </a:rPr>
              <a:t> </a:t>
            </a:r>
          </a:p>
          <a:p>
            <a:pPr marL="0" indent="0" algn="just" defTabSz="685800">
              <a:spcBef>
                <a:spcPts val="0"/>
              </a:spcBef>
              <a:buClrTx/>
              <a:buSzTx/>
              <a:buFont typeface="Wingdings" pitchFamily="2" charset="2"/>
              <a:buChar char="ü"/>
              <a:defRPr/>
            </a:pPr>
            <a:r>
              <a:rPr lang="en-US" dirty="0">
                <a:solidFill>
                  <a:prstClr val="black"/>
                </a:solidFill>
                <a:latin typeface="Tw Cen MT" pitchFamily="34" charset="0"/>
              </a:rPr>
              <a:t>We are working in the validation of Rayleigh Lidar temperature </a:t>
            </a:r>
          </a:p>
          <a:p>
            <a:pPr marL="0" indent="0" algn="just" defTabSz="685800">
              <a:spcBef>
                <a:spcPts val="0"/>
              </a:spcBef>
              <a:buClrTx/>
              <a:buSzTx/>
              <a:buNone/>
              <a:defRPr/>
            </a:pPr>
            <a:r>
              <a:rPr lang="en-US" dirty="0">
                <a:solidFill>
                  <a:prstClr val="black"/>
                </a:solidFill>
                <a:latin typeface="Tw Cen MT" pitchFamily="34" charset="0"/>
              </a:rPr>
              <a:t>profiles measured in the OAPA satellites platform. </a:t>
            </a:r>
            <a:r>
              <a:rPr lang="en-US" dirty="0" smtClean="0">
                <a:solidFill>
                  <a:prstClr val="black"/>
                </a:solidFill>
                <a:latin typeface="Tw Cen MT" pitchFamily="34" charset="0"/>
              </a:rPr>
              <a:t>A possible collaboration with internation</a:t>
            </a:r>
            <a:r>
              <a:rPr lang="en-US" dirty="0" smtClean="0">
                <a:solidFill>
                  <a:prstClr val="black"/>
                </a:solidFill>
                <a:latin typeface="Tw Cen MT" pitchFamily="34" charset="0"/>
              </a:rPr>
              <a:t>al campaign at Río Grande, Argentina is starting with DLR.</a:t>
            </a:r>
            <a:endParaRPr lang="en-US" dirty="0" smtClean="0">
              <a:solidFill>
                <a:prstClr val="black"/>
              </a:solidFill>
              <a:latin typeface="Tw Cen MT" pitchFamily="34" charset="0"/>
            </a:endParaRPr>
          </a:p>
          <a:p>
            <a:pPr marL="0" indent="0" algn="just" defTabSz="685800">
              <a:spcBef>
                <a:spcPts val="0"/>
              </a:spcBef>
              <a:buClrTx/>
              <a:buSzTx/>
              <a:buNone/>
              <a:defRPr/>
            </a:pPr>
            <a:endParaRPr lang="en-US" dirty="0">
              <a:solidFill>
                <a:prstClr val="black"/>
              </a:solidFill>
              <a:latin typeface="Tw Cen MT" pitchFamily="34" charset="0"/>
            </a:endParaRPr>
          </a:p>
          <a:p>
            <a:pPr marL="0" indent="0" algn="just" defTabSz="685800">
              <a:spcBef>
                <a:spcPts val="0"/>
              </a:spcBef>
              <a:buClrTx/>
              <a:buSzTx/>
              <a:buFont typeface="Wingdings" pitchFamily="2" charset="2"/>
              <a:buChar char="ü"/>
              <a:defRPr/>
            </a:pPr>
            <a:r>
              <a:rPr lang="en-US" dirty="0">
                <a:solidFill>
                  <a:prstClr val="black"/>
                </a:solidFill>
                <a:latin typeface="Tw Cen MT" pitchFamily="34" charset="0"/>
              </a:rPr>
              <a:t>New Excimer Laser (LPX Pro 220) and Brewer Spectrometer MKIII #229 installed on February 2016</a:t>
            </a:r>
          </a:p>
          <a:p>
            <a:pPr marL="0" indent="0" defTabSz="685800">
              <a:spcBef>
                <a:spcPts val="0"/>
              </a:spcBef>
              <a:buClrTx/>
              <a:buSzTx/>
              <a:buNone/>
              <a:defRPr/>
            </a:pPr>
            <a:endParaRPr lang="en-US" dirty="0">
              <a:solidFill>
                <a:prstClr val="black"/>
              </a:solidFill>
              <a:latin typeface="Tw Cen MT" pitchFamily="34" charset="0"/>
            </a:endParaRPr>
          </a:p>
          <a:p>
            <a:endParaRPr lang="es-ES" dirty="0"/>
          </a:p>
        </p:txBody>
      </p:sp>
    </p:spTree>
    <p:extLst>
      <p:ext uri="{BB962C8B-B14F-4D97-AF65-F5344CB8AC3E}">
        <p14:creationId xmlns:p14="http://schemas.microsoft.com/office/powerpoint/2010/main" val="81181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50" y="288067"/>
            <a:ext cx="8044717" cy="990600"/>
          </a:xfrm>
        </p:spPr>
        <p:txBody>
          <a:bodyPr/>
          <a:lstStyle/>
          <a:p>
            <a:r>
              <a:rPr lang="es-ES" dirty="0" err="1" smtClean="0"/>
              <a:t>Perspectives</a:t>
            </a:r>
            <a:endParaRPr lang="es-ES" dirty="0"/>
          </a:p>
        </p:txBody>
      </p:sp>
      <p:sp>
        <p:nvSpPr>
          <p:cNvPr id="4" name="3 CuadroTexto"/>
          <p:cNvSpPr txBox="1">
            <a:spLocks noChangeArrowheads="1"/>
          </p:cNvSpPr>
          <p:nvPr/>
        </p:nvSpPr>
        <p:spPr bwMode="auto">
          <a:xfrm>
            <a:off x="133250" y="1044825"/>
            <a:ext cx="8139379" cy="923330"/>
          </a:xfrm>
          <a:prstGeom prst="rect">
            <a:avLst/>
          </a:prstGeom>
          <a:noFill/>
          <a:ln w="9525">
            <a:noFill/>
            <a:miter lim="800000"/>
            <a:headEnd/>
            <a:tailEnd/>
          </a:ln>
        </p:spPr>
        <p:txBody>
          <a:bodyPr wrap="square">
            <a:spAutoFit/>
          </a:bodyPr>
          <a:lstStyle/>
          <a:p>
            <a:pPr>
              <a:buFont typeface="Wingdings" pitchFamily="2" charset="2"/>
              <a:buChar char="ü"/>
            </a:pPr>
            <a:r>
              <a:rPr lang="en-US" dirty="0">
                <a:latin typeface="Tw Cen MT" pitchFamily="34" charset="0"/>
              </a:rPr>
              <a:t>We plan to continue with routing measurements rate during </a:t>
            </a:r>
            <a:r>
              <a:rPr lang="en-US" dirty="0" smtClean="0">
                <a:latin typeface="Tw Cen MT" pitchFamily="34" charset="0"/>
              </a:rPr>
              <a:t>2018 after no financial support at the moment to </a:t>
            </a:r>
            <a:r>
              <a:rPr lang="en-US" dirty="0" err="1" smtClean="0">
                <a:latin typeface="Tw Cen MT" pitchFamily="34" charset="0"/>
              </a:rPr>
              <a:t>adquire</a:t>
            </a:r>
            <a:r>
              <a:rPr lang="en-US" dirty="0" smtClean="0">
                <a:latin typeface="Tw Cen MT" pitchFamily="34" charset="0"/>
              </a:rPr>
              <a:t> gases for </a:t>
            </a:r>
            <a:r>
              <a:rPr lang="en-US" dirty="0" err="1" smtClean="0">
                <a:latin typeface="Tw Cen MT" pitchFamily="34" charset="0"/>
              </a:rPr>
              <a:t>Eximer</a:t>
            </a:r>
            <a:r>
              <a:rPr lang="en-US" dirty="0" smtClean="0">
                <a:latin typeface="Tw Cen MT" pitchFamily="34" charset="0"/>
              </a:rPr>
              <a:t> laser.</a:t>
            </a:r>
          </a:p>
          <a:p>
            <a:endParaRPr lang="en-US" dirty="0">
              <a:latin typeface="Tw Cen MT" pitchFamily="34" charset="0"/>
            </a:endParaRPr>
          </a:p>
        </p:txBody>
      </p:sp>
      <p:sp>
        <p:nvSpPr>
          <p:cNvPr id="5" name="Rectangle 4"/>
          <p:cNvSpPr/>
          <p:nvPr/>
        </p:nvSpPr>
        <p:spPr>
          <a:xfrm>
            <a:off x="0" y="5534561"/>
            <a:ext cx="8805497" cy="1077218"/>
          </a:xfrm>
          <a:prstGeom prst="rect">
            <a:avLst/>
          </a:prstGeom>
        </p:spPr>
        <p:txBody>
          <a:bodyPr wrap="square">
            <a:spAutoFit/>
          </a:bodyPr>
          <a:lstStyle/>
          <a:p>
            <a:pPr>
              <a:defRPr/>
            </a:pPr>
            <a:r>
              <a:rPr lang="en-US" sz="1600" dirty="0">
                <a:solidFill>
                  <a:schemeClr val="accent4">
                    <a:lumMod val="75000"/>
                  </a:schemeClr>
                </a:solidFill>
              </a:rPr>
              <a:t>Funding:</a:t>
            </a:r>
          </a:p>
          <a:p>
            <a:pPr marL="257175" indent="-257175">
              <a:buFont typeface="Wingdings" pitchFamily="2" charset="2"/>
              <a:buChar char="ü"/>
              <a:defRPr/>
            </a:pPr>
            <a:r>
              <a:rPr lang="en-US" sz="1600" dirty="0"/>
              <a:t> </a:t>
            </a:r>
            <a:r>
              <a:rPr lang="en-US" sz="1600" dirty="0">
                <a:latin typeface="Tw Cen MT" pitchFamily="34" charset="0"/>
              </a:rPr>
              <a:t>New international project in collaboration with the Japan Science and Technologies (JST</a:t>
            </a:r>
            <a:r>
              <a:rPr lang="en-US" sz="1600">
                <a:latin typeface="Tw Cen MT" pitchFamily="34" charset="0"/>
              </a:rPr>
              <a:t>) </a:t>
            </a:r>
            <a:r>
              <a:rPr lang="en-US" sz="1600" smtClean="0">
                <a:latin typeface="Tw Cen MT" pitchFamily="34" charset="0"/>
              </a:rPr>
              <a:t>started </a:t>
            </a:r>
            <a:r>
              <a:rPr lang="en-US" sz="1600" dirty="0">
                <a:latin typeface="Tw Cen MT" pitchFamily="34" charset="0"/>
              </a:rPr>
              <a:t>2013 and </a:t>
            </a:r>
            <a:r>
              <a:rPr lang="en-US" sz="1600" dirty="0" smtClean="0">
                <a:latin typeface="Tw Cen MT" pitchFamily="34" charset="0"/>
              </a:rPr>
              <a:t>have finished on March 2018. No international funding for 2018. Additional funding support minor activities at OAPA</a:t>
            </a:r>
            <a:endParaRPr lang="en-US" sz="1600" dirty="0">
              <a:latin typeface="Tw Cen MT" pitchFamily="34" charset="0"/>
            </a:endParaRPr>
          </a:p>
        </p:txBody>
      </p:sp>
      <p:sp>
        <p:nvSpPr>
          <p:cNvPr id="6" name="Title 1"/>
          <p:cNvSpPr txBox="1">
            <a:spLocks/>
          </p:cNvSpPr>
          <p:nvPr/>
        </p:nvSpPr>
        <p:spPr>
          <a:xfrm>
            <a:off x="133250" y="2035425"/>
            <a:ext cx="8044717" cy="62207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err="1" smtClean="0"/>
              <a:t>Troubles</a:t>
            </a:r>
            <a:endParaRPr lang="es-ES" dirty="0"/>
          </a:p>
        </p:txBody>
      </p:sp>
      <p:graphicFrame>
        <p:nvGraphicFramePr>
          <p:cNvPr id="7" name="Table 6"/>
          <p:cNvGraphicFramePr>
            <a:graphicFrameLocks noGrp="1"/>
          </p:cNvGraphicFramePr>
          <p:nvPr>
            <p:extLst>
              <p:ext uri="{D42A27DB-BD31-4B8C-83A1-F6EECF244321}">
                <p14:modId xmlns:p14="http://schemas.microsoft.com/office/powerpoint/2010/main" val="1138353595"/>
              </p:ext>
            </p:extLst>
          </p:nvPr>
        </p:nvGraphicFramePr>
        <p:xfrm>
          <a:off x="289112" y="3309701"/>
          <a:ext cx="4563690" cy="1972921"/>
        </p:xfrm>
        <a:graphic>
          <a:graphicData uri="http://schemas.openxmlformats.org/drawingml/2006/table">
            <a:tbl>
              <a:tblPr firstRow="1" firstCol="1" bandRow="1">
                <a:tableStyleId>{5C22544A-7EE6-4342-B048-85BDC9FD1C3A}</a:tableStyleId>
              </a:tblPr>
              <a:tblGrid>
                <a:gridCol w="2281845">
                  <a:extLst>
                    <a:ext uri="{9D8B030D-6E8A-4147-A177-3AD203B41FA5}">
                      <a16:colId xmlns:a16="http://schemas.microsoft.com/office/drawing/2014/main" val="4214798694"/>
                    </a:ext>
                  </a:extLst>
                </a:gridCol>
                <a:gridCol w="2281845">
                  <a:extLst>
                    <a:ext uri="{9D8B030D-6E8A-4147-A177-3AD203B41FA5}">
                      <a16:colId xmlns:a16="http://schemas.microsoft.com/office/drawing/2014/main" val="1502884428"/>
                    </a:ext>
                  </a:extLst>
                </a:gridCol>
              </a:tblGrid>
              <a:tr h="100124">
                <a:tc>
                  <a:txBody>
                    <a:bodyPr/>
                    <a:lstStyle/>
                    <a:p>
                      <a:pPr>
                        <a:lnSpc>
                          <a:spcPct val="107000"/>
                        </a:lnSpc>
                        <a:spcAft>
                          <a:spcPts val="0"/>
                        </a:spcAft>
                      </a:pPr>
                      <a:r>
                        <a:rPr lang="es-ES_tradnl" sz="800" dirty="0" err="1">
                          <a:solidFill>
                            <a:schemeClr val="tx1"/>
                          </a:solidFill>
                          <a:effectLst/>
                        </a:rPr>
                        <a:t>Xenon</a:t>
                      </a:r>
                      <a:r>
                        <a:rPr lang="es-ES_tradnl" sz="800" dirty="0">
                          <a:solidFill>
                            <a:schemeClr val="tx1"/>
                          </a:solidFill>
                          <a:effectLst/>
                        </a:rPr>
                        <a:t> Xe</a:t>
                      </a: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tc>
                  <a:txBody>
                    <a:bodyPr/>
                    <a:lstStyle/>
                    <a:p>
                      <a:pPr>
                        <a:lnSpc>
                          <a:spcPct val="107000"/>
                        </a:lnSpc>
                        <a:spcAft>
                          <a:spcPts val="0"/>
                        </a:spcAft>
                      </a:pPr>
                      <a:r>
                        <a:rPr lang="es-ES_tradnl" sz="800">
                          <a:solidFill>
                            <a:schemeClr val="tx1"/>
                          </a:solidFill>
                          <a:effectLst/>
                        </a:rPr>
                        <a:t>Buffer Ne</a:t>
                      </a:r>
                      <a:endParaRPr lang="es-ES" sz="800">
                        <a:solidFill>
                          <a:schemeClr val="tx1"/>
                        </a:solidFill>
                        <a:effectLst/>
                        <a:latin typeface="Times New Roman" panose="02020603050405020304" pitchFamily="18" charset="0"/>
                        <a:ea typeface="Times New Roman" panose="02020603050405020304" pitchFamily="18" charset="0"/>
                      </a:endParaRPr>
                    </a:p>
                  </a:txBody>
                  <a:tcPr marL="61371" marR="61371" marT="0" marB="0"/>
                </a:tc>
                <a:extLst>
                  <a:ext uri="{0D108BD9-81ED-4DB2-BD59-A6C34878D82A}">
                    <a16:rowId xmlns:a16="http://schemas.microsoft.com/office/drawing/2014/main" val="2747880632"/>
                  </a:ext>
                </a:extLst>
              </a:tr>
              <a:tr h="680559">
                <a:tc>
                  <a:txBody>
                    <a:bodyPr/>
                    <a:lstStyle/>
                    <a:p>
                      <a:pPr>
                        <a:lnSpc>
                          <a:spcPct val="107000"/>
                        </a:lnSpc>
                        <a:spcAft>
                          <a:spcPts val="0"/>
                        </a:spcAft>
                      </a:pPr>
                      <a:r>
                        <a:rPr lang="es-ES_tradnl" sz="800" dirty="0" err="1" smtClean="0">
                          <a:solidFill>
                            <a:schemeClr val="tx1"/>
                          </a:solidFill>
                          <a:effectLst/>
                        </a:rPr>
                        <a:t>Purity</a:t>
                      </a:r>
                      <a:r>
                        <a:rPr lang="es-ES_tradnl" sz="800" dirty="0" smtClean="0">
                          <a:solidFill>
                            <a:schemeClr val="tx1"/>
                          </a:solidFill>
                          <a:effectLst/>
                        </a:rPr>
                        <a:t> </a:t>
                      </a:r>
                      <a:r>
                        <a:rPr lang="es-ES_tradnl" sz="800" dirty="0">
                          <a:solidFill>
                            <a:schemeClr val="tx1"/>
                          </a:solidFill>
                          <a:effectLst/>
                        </a:rPr>
                        <a:t>99.995%</a:t>
                      </a:r>
                      <a:endParaRPr lang="es-ES" sz="800" dirty="0">
                        <a:solidFill>
                          <a:schemeClr val="tx1"/>
                        </a:solidFill>
                        <a:effectLst/>
                      </a:endParaRPr>
                    </a:p>
                    <a:p>
                      <a:pPr>
                        <a:lnSpc>
                          <a:spcPct val="107000"/>
                        </a:lnSpc>
                        <a:spcAft>
                          <a:spcPts val="0"/>
                        </a:spcAft>
                      </a:pPr>
                      <a:r>
                        <a:rPr lang="es-ES_tradnl" sz="800" dirty="0" err="1" smtClean="0">
                          <a:solidFill>
                            <a:schemeClr val="tx1"/>
                          </a:solidFill>
                          <a:effectLst/>
                        </a:rPr>
                        <a:t>Qty</a:t>
                      </a:r>
                      <a:r>
                        <a:rPr lang="es-ES_tradnl" sz="800" dirty="0" smtClean="0">
                          <a:solidFill>
                            <a:schemeClr val="tx1"/>
                          </a:solidFill>
                          <a:effectLst/>
                        </a:rPr>
                        <a:t> </a:t>
                      </a:r>
                      <a:r>
                        <a:rPr lang="es-ES_tradnl" sz="800" dirty="0">
                          <a:solidFill>
                            <a:schemeClr val="tx1"/>
                          </a:solidFill>
                          <a:effectLst/>
                        </a:rPr>
                        <a:t>120 </a:t>
                      </a:r>
                      <a:r>
                        <a:rPr lang="es-ES_tradnl" sz="800" dirty="0" err="1">
                          <a:solidFill>
                            <a:schemeClr val="tx1"/>
                          </a:solidFill>
                          <a:effectLst/>
                        </a:rPr>
                        <a:t>lts</a:t>
                      </a:r>
                      <a:r>
                        <a:rPr lang="es-ES_tradnl" sz="800" dirty="0">
                          <a:solidFill>
                            <a:schemeClr val="tx1"/>
                          </a:solidFill>
                          <a:effectLst/>
                        </a:rPr>
                        <a:t>.</a:t>
                      </a:r>
                      <a:endParaRPr lang="es-ES" sz="800" dirty="0">
                        <a:solidFill>
                          <a:schemeClr val="tx1"/>
                        </a:solidFill>
                        <a:effectLst/>
                      </a:endParaRPr>
                    </a:p>
                    <a:p>
                      <a:pPr>
                        <a:lnSpc>
                          <a:spcPct val="107000"/>
                        </a:lnSpc>
                        <a:spcAft>
                          <a:spcPts val="0"/>
                        </a:spcAft>
                      </a:pPr>
                      <a:r>
                        <a:rPr lang="es-ES_tradnl" sz="800" dirty="0">
                          <a:solidFill>
                            <a:schemeClr val="tx1"/>
                          </a:solidFill>
                          <a:effectLst/>
                        </a:rPr>
                        <a:t> </a:t>
                      </a:r>
                      <a:endParaRPr lang="es-ES" sz="800" dirty="0">
                        <a:solidFill>
                          <a:schemeClr val="tx1"/>
                        </a:solidFill>
                        <a:effectLst/>
                      </a:endParaRPr>
                    </a:p>
                    <a:p>
                      <a:pPr>
                        <a:lnSpc>
                          <a:spcPct val="107000"/>
                        </a:lnSpc>
                        <a:spcAft>
                          <a:spcPts val="0"/>
                        </a:spcAft>
                      </a:pPr>
                      <a:r>
                        <a:rPr lang="es-ES_tradnl" sz="800" dirty="0">
                          <a:solidFill>
                            <a:schemeClr val="tx1"/>
                          </a:solidFill>
                          <a:effectLst/>
                        </a:rPr>
                        <a:t>  </a:t>
                      </a: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tc>
                  <a:txBody>
                    <a:bodyPr/>
                    <a:lstStyle/>
                    <a:p>
                      <a:pPr>
                        <a:lnSpc>
                          <a:spcPct val="107000"/>
                        </a:lnSpc>
                        <a:spcAft>
                          <a:spcPts val="0"/>
                        </a:spcAft>
                      </a:pPr>
                      <a:r>
                        <a:rPr lang="es-ES_tradnl" sz="800" dirty="0" smtClean="0">
                          <a:solidFill>
                            <a:schemeClr val="tx1"/>
                          </a:solidFill>
                          <a:effectLst/>
                        </a:rPr>
                        <a:t>Pureza</a:t>
                      </a:r>
                      <a:r>
                        <a:rPr lang="es-ES_tradnl" sz="800" dirty="0">
                          <a:solidFill>
                            <a:schemeClr val="tx1"/>
                          </a:solidFill>
                          <a:effectLst/>
                        </a:rPr>
                        <a:t>: 99.995%</a:t>
                      </a:r>
                      <a:endParaRPr lang="es-ES" sz="800" dirty="0">
                        <a:solidFill>
                          <a:schemeClr val="tx1"/>
                        </a:solidFill>
                        <a:effectLst/>
                      </a:endParaRPr>
                    </a:p>
                    <a:p>
                      <a:pPr>
                        <a:lnSpc>
                          <a:spcPct val="107000"/>
                        </a:lnSpc>
                        <a:spcAft>
                          <a:spcPts val="0"/>
                        </a:spcAft>
                      </a:pPr>
                      <a:r>
                        <a:rPr lang="es-ES_tradnl" sz="800" dirty="0">
                          <a:solidFill>
                            <a:schemeClr val="tx1"/>
                          </a:solidFill>
                          <a:effectLst/>
                        </a:rPr>
                        <a:t>Presión 2000 psi</a:t>
                      </a:r>
                      <a:endParaRPr lang="es-ES" sz="800" dirty="0">
                        <a:solidFill>
                          <a:schemeClr val="tx1"/>
                        </a:solidFill>
                        <a:effectLst/>
                      </a:endParaRPr>
                    </a:p>
                    <a:p>
                      <a:pPr>
                        <a:lnSpc>
                          <a:spcPct val="107000"/>
                        </a:lnSpc>
                        <a:spcAft>
                          <a:spcPts val="0"/>
                        </a:spcAft>
                      </a:pPr>
                      <a:r>
                        <a:rPr lang="es-ES_tradnl" sz="800" dirty="0" err="1" smtClean="0">
                          <a:solidFill>
                            <a:schemeClr val="tx1"/>
                          </a:solidFill>
                          <a:effectLst/>
                        </a:rPr>
                        <a:t>Qty</a:t>
                      </a:r>
                      <a:r>
                        <a:rPr lang="es-ES_tradnl" sz="800" dirty="0" smtClean="0">
                          <a:solidFill>
                            <a:schemeClr val="tx1"/>
                          </a:solidFill>
                          <a:effectLst/>
                        </a:rPr>
                        <a:t> 4500 </a:t>
                      </a:r>
                      <a:r>
                        <a:rPr lang="es-ES_tradnl" sz="800" dirty="0" err="1">
                          <a:solidFill>
                            <a:schemeClr val="tx1"/>
                          </a:solidFill>
                          <a:effectLst/>
                        </a:rPr>
                        <a:t>lts</a:t>
                      </a: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extLst>
                  <a:ext uri="{0D108BD9-81ED-4DB2-BD59-A6C34878D82A}">
                    <a16:rowId xmlns:a16="http://schemas.microsoft.com/office/drawing/2014/main" val="1409747838"/>
                  </a:ext>
                </a:extLst>
              </a:tr>
              <a:tr h="266857">
                <a:tc>
                  <a:txBody>
                    <a:bodyPr/>
                    <a:lstStyle/>
                    <a:p>
                      <a:pPr>
                        <a:lnSpc>
                          <a:spcPct val="107000"/>
                        </a:lnSpc>
                        <a:spcAft>
                          <a:spcPts val="0"/>
                        </a:spcAft>
                      </a:pPr>
                      <a:r>
                        <a:rPr lang="en-US" sz="800" dirty="0">
                          <a:solidFill>
                            <a:schemeClr val="tx1"/>
                          </a:solidFill>
                          <a:effectLst/>
                        </a:rPr>
                        <a:t>Halogen</a:t>
                      </a:r>
                      <a:endParaRPr lang="es-ES" sz="800" dirty="0">
                        <a:solidFill>
                          <a:schemeClr val="tx1"/>
                        </a:solidFill>
                        <a:effectLst/>
                      </a:endParaRPr>
                    </a:p>
                    <a:p>
                      <a:pPr>
                        <a:lnSpc>
                          <a:spcPct val="107000"/>
                        </a:lnSpc>
                        <a:spcAft>
                          <a:spcPts val="0"/>
                        </a:spcAft>
                      </a:pPr>
                      <a:r>
                        <a:rPr lang="en-US" sz="800" dirty="0">
                          <a:solidFill>
                            <a:schemeClr val="tx1"/>
                          </a:solidFill>
                          <a:effectLst/>
                        </a:rPr>
                        <a:t>Hydrogen Chloride (</a:t>
                      </a:r>
                      <a:r>
                        <a:rPr lang="en-US" sz="800" dirty="0" err="1">
                          <a:solidFill>
                            <a:schemeClr val="tx1"/>
                          </a:solidFill>
                          <a:effectLst/>
                        </a:rPr>
                        <a:t>HCl</a:t>
                      </a:r>
                      <a:r>
                        <a:rPr lang="en-US" sz="800" dirty="0">
                          <a:solidFill>
                            <a:schemeClr val="tx1"/>
                          </a:solidFill>
                          <a:effectLst/>
                        </a:rPr>
                        <a:t>, H</a:t>
                      </a:r>
                      <a:r>
                        <a:rPr lang="en-US" sz="800" baseline="-25000" dirty="0">
                          <a:solidFill>
                            <a:schemeClr val="tx1"/>
                          </a:solidFill>
                          <a:effectLst/>
                        </a:rPr>
                        <a:t>2</a:t>
                      </a:r>
                      <a:r>
                        <a:rPr lang="en-US" sz="800" dirty="0">
                          <a:solidFill>
                            <a:schemeClr val="tx1"/>
                          </a:solidFill>
                          <a:effectLst/>
                        </a:rPr>
                        <a:t> in He)</a:t>
                      </a: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tc>
                  <a:txBody>
                    <a:bodyPr/>
                    <a:lstStyle/>
                    <a:p>
                      <a:pPr>
                        <a:lnSpc>
                          <a:spcPct val="107000"/>
                        </a:lnSpc>
                        <a:spcAft>
                          <a:spcPts val="0"/>
                        </a:spcAft>
                      </a:pP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extLst>
                  <a:ext uri="{0D108BD9-81ED-4DB2-BD59-A6C34878D82A}">
                    <a16:rowId xmlns:a16="http://schemas.microsoft.com/office/drawing/2014/main" val="3930124268"/>
                  </a:ext>
                </a:extLst>
              </a:tr>
              <a:tr h="903966">
                <a:tc>
                  <a:txBody>
                    <a:bodyPr/>
                    <a:lstStyle/>
                    <a:p>
                      <a:pPr>
                        <a:lnSpc>
                          <a:spcPct val="107000"/>
                        </a:lnSpc>
                        <a:spcAft>
                          <a:spcPts val="0"/>
                        </a:spcAft>
                      </a:pPr>
                      <a:r>
                        <a:rPr lang="es-ES" sz="800" dirty="0">
                          <a:solidFill>
                            <a:schemeClr val="tx1"/>
                          </a:solidFill>
                          <a:effectLst/>
                        </a:rPr>
                        <a:t>Tipo de gas: 4.5% </a:t>
                      </a:r>
                      <a:r>
                        <a:rPr lang="es-ES" sz="800" dirty="0" err="1">
                          <a:solidFill>
                            <a:schemeClr val="tx1"/>
                          </a:solidFill>
                          <a:effectLst/>
                        </a:rPr>
                        <a:t>HCl</a:t>
                      </a:r>
                      <a:r>
                        <a:rPr lang="es-ES" sz="800" dirty="0">
                          <a:solidFill>
                            <a:schemeClr val="tx1"/>
                          </a:solidFill>
                          <a:effectLst/>
                        </a:rPr>
                        <a:t> y 0.9% H2 en He</a:t>
                      </a:r>
                    </a:p>
                    <a:p>
                      <a:pPr>
                        <a:lnSpc>
                          <a:spcPct val="107000"/>
                        </a:lnSpc>
                        <a:spcAft>
                          <a:spcPts val="0"/>
                        </a:spcAft>
                      </a:pPr>
                      <a:r>
                        <a:rPr lang="es-ES" sz="800" dirty="0" err="1">
                          <a:solidFill>
                            <a:schemeClr val="tx1"/>
                          </a:solidFill>
                          <a:effectLst/>
                        </a:rPr>
                        <a:t>Helium</a:t>
                      </a:r>
                      <a:r>
                        <a:rPr lang="es-ES" sz="800" dirty="0">
                          <a:solidFill>
                            <a:schemeClr val="tx1"/>
                          </a:solidFill>
                          <a:effectLst/>
                        </a:rPr>
                        <a:t>  Balance</a:t>
                      </a:r>
                    </a:p>
                    <a:p>
                      <a:pPr>
                        <a:lnSpc>
                          <a:spcPct val="107000"/>
                        </a:lnSpc>
                        <a:spcAft>
                          <a:spcPts val="0"/>
                        </a:spcAft>
                      </a:pPr>
                      <a:r>
                        <a:rPr lang="es-ES" sz="800" dirty="0" err="1" smtClean="0">
                          <a:solidFill>
                            <a:schemeClr val="tx1"/>
                          </a:solidFill>
                          <a:effectLst/>
                        </a:rPr>
                        <a:t>Purity</a:t>
                      </a:r>
                      <a:r>
                        <a:rPr lang="es-ES" sz="800" dirty="0" smtClean="0">
                          <a:solidFill>
                            <a:schemeClr val="tx1"/>
                          </a:solidFill>
                          <a:effectLst/>
                        </a:rPr>
                        <a:t> </a:t>
                      </a:r>
                      <a:r>
                        <a:rPr lang="es-ES" sz="800" dirty="0">
                          <a:solidFill>
                            <a:schemeClr val="tx1"/>
                          </a:solidFill>
                          <a:effectLst/>
                        </a:rPr>
                        <a:t>99.995%</a:t>
                      </a:r>
                    </a:p>
                    <a:p>
                      <a:pPr>
                        <a:lnSpc>
                          <a:spcPct val="107000"/>
                        </a:lnSpc>
                        <a:spcAft>
                          <a:spcPts val="0"/>
                        </a:spcAft>
                      </a:pPr>
                      <a:r>
                        <a:rPr lang="es-ES" sz="800" dirty="0" err="1" smtClean="0">
                          <a:solidFill>
                            <a:schemeClr val="tx1"/>
                          </a:solidFill>
                          <a:effectLst/>
                        </a:rPr>
                        <a:t>Qty</a:t>
                      </a:r>
                      <a:r>
                        <a:rPr lang="es-ES" sz="800" dirty="0" smtClean="0">
                          <a:solidFill>
                            <a:schemeClr val="tx1"/>
                          </a:solidFill>
                          <a:effectLst/>
                        </a:rPr>
                        <a:t> </a:t>
                      </a:r>
                      <a:r>
                        <a:rPr lang="es-ES" sz="800" dirty="0">
                          <a:solidFill>
                            <a:schemeClr val="tx1"/>
                          </a:solidFill>
                          <a:effectLst/>
                        </a:rPr>
                        <a:t>120 </a:t>
                      </a:r>
                      <a:r>
                        <a:rPr lang="es-ES" sz="800" dirty="0" err="1">
                          <a:solidFill>
                            <a:schemeClr val="tx1"/>
                          </a:solidFill>
                          <a:effectLst/>
                        </a:rPr>
                        <a:t>lts</a:t>
                      </a:r>
                      <a:r>
                        <a:rPr lang="es-ES" sz="800" dirty="0">
                          <a:solidFill>
                            <a:schemeClr val="tx1"/>
                          </a:solidFill>
                          <a:effectLst/>
                        </a:rPr>
                        <a:t>.</a:t>
                      </a:r>
                    </a:p>
                    <a:p>
                      <a:pPr>
                        <a:lnSpc>
                          <a:spcPct val="107000"/>
                        </a:lnSpc>
                        <a:spcAft>
                          <a:spcPts val="0"/>
                        </a:spcAft>
                      </a:pPr>
                      <a:r>
                        <a:rPr lang="es-ES" sz="800" dirty="0">
                          <a:solidFill>
                            <a:schemeClr val="tx1"/>
                          </a:solidFill>
                          <a:effectLst/>
                        </a:rPr>
                        <a:t>  </a:t>
                      </a: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tc>
                  <a:txBody>
                    <a:bodyPr/>
                    <a:lstStyle/>
                    <a:p>
                      <a:pPr>
                        <a:lnSpc>
                          <a:spcPct val="107000"/>
                        </a:lnSpc>
                        <a:spcAft>
                          <a:spcPts val="0"/>
                        </a:spcAft>
                      </a:pPr>
                      <a:endParaRPr lang="es-ES" sz="800" dirty="0">
                        <a:solidFill>
                          <a:schemeClr val="tx1"/>
                        </a:solidFill>
                        <a:effectLst/>
                        <a:latin typeface="Times New Roman" panose="02020603050405020304" pitchFamily="18" charset="0"/>
                        <a:ea typeface="Times New Roman" panose="02020603050405020304" pitchFamily="18" charset="0"/>
                      </a:endParaRPr>
                    </a:p>
                  </a:txBody>
                  <a:tcPr marL="61371" marR="61371" marT="0" marB="0"/>
                </a:tc>
                <a:extLst>
                  <a:ext uri="{0D108BD9-81ED-4DB2-BD59-A6C34878D82A}">
                    <a16:rowId xmlns:a16="http://schemas.microsoft.com/office/drawing/2014/main" val="1610844880"/>
                  </a:ext>
                </a:extLst>
              </a:tr>
            </a:tbl>
          </a:graphicData>
        </a:graphic>
      </p:graphicFrame>
      <p:sp>
        <p:nvSpPr>
          <p:cNvPr id="8" name="Rectangle 7"/>
          <p:cNvSpPr/>
          <p:nvPr/>
        </p:nvSpPr>
        <p:spPr>
          <a:xfrm>
            <a:off x="133250" y="2697321"/>
            <a:ext cx="7863596" cy="646331"/>
          </a:xfrm>
          <a:prstGeom prst="rect">
            <a:avLst/>
          </a:prstGeom>
        </p:spPr>
        <p:txBody>
          <a:bodyPr wrap="square">
            <a:spAutoFit/>
          </a:bodyPr>
          <a:lstStyle/>
          <a:p>
            <a:pPr marL="285750" indent="-285750" algn="just">
              <a:buFont typeface="Wingdings" panose="05000000000000000000" pitchFamily="2" charset="2"/>
              <a:buChar char="ü"/>
            </a:pPr>
            <a:r>
              <a:rPr lang="en-US" dirty="0" smtClean="0">
                <a:latin typeface="Tw Cen MT" panose="020B0602020104020603" pitchFamily="34" charset="0"/>
              </a:rPr>
              <a:t>Permanent troubles </a:t>
            </a:r>
            <a:r>
              <a:rPr lang="en-US" dirty="0">
                <a:latin typeface="Tw Cen MT" panose="020B0602020104020603" pitchFamily="34" charset="0"/>
              </a:rPr>
              <a:t>with gas supply </a:t>
            </a:r>
            <a:r>
              <a:rPr lang="en-US" dirty="0" smtClean="0">
                <a:latin typeface="Tw Cen MT" panose="020B0602020104020603" pitchFamily="34" charset="0"/>
              </a:rPr>
              <a:t>due to financial support, unstable observation</a:t>
            </a:r>
            <a:endParaRPr lang="es-ES" dirty="0">
              <a:latin typeface="Tw Cen MT" panose="020B0602020104020603" pitchFamily="34" charset="0"/>
            </a:endParaRPr>
          </a:p>
        </p:txBody>
      </p:sp>
    </p:spTree>
    <p:extLst>
      <p:ext uri="{BB962C8B-B14F-4D97-AF65-F5344CB8AC3E}">
        <p14:creationId xmlns:p14="http://schemas.microsoft.com/office/powerpoint/2010/main" val="20435064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JYzggWF95HDInjHVlLVm75"/>
</p:tagLst>
</file>

<file path=ppt/tags/tag2.xml><?xml version="1.0" encoding="utf-8"?>
<p:tagLst xmlns:a="http://schemas.openxmlformats.org/drawingml/2006/main" xmlns:r="http://schemas.openxmlformats.org/officeDocument/2006/relationships" xmlns:p="http://schemas.openxmlformats.org/presentationml/2006/main">
  <p:tag name="DVSHAPEID" val="hLQ6BbhLsaZ8OKk6BXEb0o"/>
</p:tagLst>
</file>

<file path=ppt/tags/tag3.xml><?xml version="1.0" encoding="utf-8"?>
<p:tagLst xmlns:a="http://schemas.openxmlformats.org/drawingml/2006/main" xmlns:r="http://schemas.openxmlformats.org/officeDocument/2006/relationships" xmlns:p="http://schemas.openxmlformats.org/presentationml/2006/main">
  <p:tag name="DVSHAPEID" val="kv1naUw2bbC5COFnXR9y9z"/>
</p:tagLst>
</file>

<file path=ppt/tags/tag4.xml><?xml version="1.0" encoding="utf-8"?>
<p:tagLst xmlns:a="http://schemas.openxmlformats.org/drawingml/2006/main" xmlns:r="http://schemas.openxmlformats.org/officeDocument/2006/relationships" xmlns:p="http://schemas.openxmlformats.org/presentationml/2006/main">
  <p:tag name="DVSHAPEID" val="vI7wqeZN2sfKH6vBUFRe6E"/>
</p:tagLst>
</file>

<file path=ppt/tags/tag5.xml><?xml version="1.0" encoding="utf-8"?>
<p:tagLst xmlns:a="http://schemas.openxmlformats.org/drawingml/2006/main" xmlns:r="http://schemas.openxmlformats.org/officeDocument/2006/relationships" xmlns:p="http://schemas.openxmlformats.org/presentationml/2006/main">
  <p:tag name="DVSHAPEID" val="2KnkhJQNjJA1p9supWWiWA"/>
</p:tagLst>
</file>

<file path=ppt/tags/tag6.xml><?xml version="1.0" encoding="utf-8"?>
<p:tagLst xmlns:a="http://schemas.openxmlformats.org/drawingml/2006/main" xmlns:r="http://schemas.openxmlformats.org/officeDocument/2006/relationships" xmlns:p="http://schemas.openxmlformats.org/presentationml/2006/main">
  <p:tag name="DVSHAPEID" val="CGDZJpsyyKGRGm96WgWf8v"/>
</p:tagLst>
</file>

<file path=ppt/tags/tag7.xml><?xml version="1.0" encoding="utf-8"?>
<p:tagLst xmlns:a="http://schemas.openxmlformats.org/drawingml/2006/main" xmlns:r="http://schemas.openxmlformats.org/officeDocument/2006/relationships" xmlns:p="http://schemas.openxmlformats.org/presentationml/2006/main">
  <p:tag name="DVSHAPEID" val="aGGm9pfUiNHs7HGi0rkLaQ"/>
</p:tagLst>
</file>

<file path=ppt/tags/tag8.xml><?xml version="1.0" encoding="utf-8"?>
<p:tagLst xmlns:a="http://schemas.openxmlformats.org/drawingml/2006/main" xmlns:r="http://schemas.openxmlformats.org/officeDocument/2006/relationships" xmlns:p="http://schemas.openxmlformats.org/presentationml/2006/main">
  <p:tag name="DVSHAPEID" val="ZYeptF8a6jxgHXpZNc58gb"/>
</p:tagLst>
</file>

<file path=ppt/tags/tag9.xml><?xml version="1.0" encoding="utf-8"?>
<p:tagLst xmlns:a="http://schemas.openxmlformats.org/drawingml/2006/main" xmlns:r="http://schemas.openxmlformats.org/officeDocument/2006/relationships" xmlns:p="http://schemas.openxmlformats.org/presentationml/2006/main">
  <p:tag name="DVSHAPEID" val="MyzRPiCgBkTrMJvgo2Vmn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537</TotalTime>
  <Words>421</Words>
  <Application>Microsoft Office PowerPoint</Application>
  <PresentationFormat>On-screen Show (4:3)</PresentationFormat>
  <Paragraphs>50</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Segoe UI Light</vt:lpstr>
      <vt:lpstr>Times New Roman</vt:lpstr>
      <vt:lpstr>Trebuchet MS</vt:lpstr>
      <vt:lpstr>Tw Cen MT</vt:lpstr>
      <vt:lpstr>Wingdings</vt:lpstr>
      <vt:lpstr>Wingdings 3</vt:lpstr>
      <vt:lpstr>Facet</vt:lpstr>
      <vt:lpstr>Ozone Monitoring in Río Gallegos NDACC Station, Argentina</vt:lpstr>
      <vt:lpstr>Atmospheric Observatory of Southern Patagonia </vt:lpstr>
      <vt:lpstr>New Eximer LPX-Pro220 Laser Replacement</vt:lpstr>
      <vt:lpstr>New Brewer MKIII #299 Installed on February 2016</vt:lpstr>
      <vt:lpstr>OZITOS+ Campaign:OZone profIle aT rio gallegOS DIAL+Ozone Sondes + mm wave radiometer</vt:lpstr>
      <vt:lpstr>Measurements = DIAL V6 + HDF </vt:lpstr>
      <vt:lpstr>Outline</vt:lpstr>
      <vt:lpstr>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dc:title>
  <dc:creator>Jonathan Quiroga</dc:creator>
  <cp:lastModifiedBy>OAPA-02</cp:lastModifiedBy>
  <cp:revision>32</cp:revision>
  <dcterms:created xsi:type="dcterms:W3CDTF">2016-06-03T17:11:00Z</dcterms:created>
  <dcterms:modified xsi:type="dcterms:W3CDTF">2018-05-09T17:22:00Z</dcterms:modified>
</cp:coreProperties>
</file>