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8"/>
  </p:notesMasterIdLst>
  <p:sldIdLst>
    <p:sldId id="256" r:id="rId3"/>
    <p:sldId id="263" r:id="rId4"/>
    <p:sldId id="264" r:id="rId5"/>
    <p:sldId id="266" r:id="rId6"/>
    <p:sldId id="265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74" autoAdjust="0"/>
    <p:restoredTop sz="94601" autoAdjust="0"/>
  </p:normalViewPr>
  <p:slideViewPr>
    <p:cSldViewPr>
      <p:cViewPr>
        <p:scale>
          <a:sx n="125" d="100"/>
          <a:sy n="125" d="100"/>
        </p:scale>
        <p:origin x="152" y="-4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AB4958-4FD0-C749-890B-263C78C2F612}" type="datetimeFigureOut">
              <a:rPr lang="en-AU" smtClean="0"/>
              <a:t>7/05/2018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F72689-D1F2-EF44-9302-62FDD688B3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40023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72689-D1F2-EF44-9302-62FDD688B31A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16948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2334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195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6523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0326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1196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7378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4417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046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9340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4726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631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80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wmf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4.wmf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altLang="zh-CN" dirty="0"/>
          </a:p>
        </p:txBody>
      </p:sp>
      <p:sp>
        <p:nvSpPr>
          <p:cNvPr id="3" name="Freeform 3"/>
          <p:cNvSpPr/>
          <p:nvPr/>
        </p:nvSpPr>
        <p:spPr>
          <a:xfrm>
            <a:off x="-19050" y="742950"/>
            <a:ext cx="9182100" cy="76200"/>
          </a:xfrm>
          <a:custGeom>
            <a:avLst/>
            <a:gdLst>
              <a:gd name="connsiteX0" fmla="*/ 19050 w 9182100"/>
              <a:gd name="connsiteY0" fmla="*/ 19050 h 76200"/>
              <a:gd name="connsiteX1" fmla="*/ 9163050 w 9182100"/>
              <a:gd name="connsiteY1" fmla="*/ 19050 h 76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182100" h="76200">
                <a:moveTo>
                  <a:pt x="19050" y="19050"/>
                </a:moveTo>
                <a:lnTo>
                  <a:pt x="9163050" y="19050"/>
                </a:lnTo>
              </a:path>
            </a:pathLst>
          </a:custGeom>
          <a:ln w="38100">
            <a:solidFill>
              <a:srgbClr val="0000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 altLang="zh-CN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93100" y="152400"/>
            <a:ext cx="711200" cy="469900"/>
          </a:xfrm>
          <a:prstGeom prst="rect">
            <a:avLst/>
          </a:prstGeom>
          <a:noFill/>
        </p:spPr>
      </p:pic>
      <p:sp>
        <p:nvSpPr>
          <p:cNvPr id="11" name="TextBox 1"/>
          <p:cNvSpPr txBox="1"/>
          <p:nvPr/>
        </p:nvSpPr>
        <p:spPr>
          <a:xfrm>
            <a:off x="3266405" y="1025089"/>
            <a:ext cx="2823017" cy="195694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ctr">
              <a:lnSpc>
                <a:spcPts val="2400"/>
              </a:lnSpc>
              <a:tabLst>
                <a:tab pos="495300" algn="l"/>
                <a:tab pos="762000" algn="l"/>
                <a:tab pos="1676400" algn="l"/>
              </a:tabLst>
            </a:pPr>
            <a:r>
              <a:rPr lang="en-AU" altLang="zh-CN" sz="200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Lauder Aerosol Lidar</a:t>
            </a:r>
          </a:p>
          <a:p>
            <a:pPr algn="ctr">
              <a:lnSpc>
                <a:spcPts val="2300"/>
              </a:lnSpc>
              <a:tabLst>
                <a:tab pos="495300" algn="l"/>
                <a:tab pos="762000" algn="l"/>
                <a:tab pos="1676400" algn="l"/>
              </a:tabLst>
            </a:pPr>
            <a:r>
              <a:rPr lang="en-AU" altLang="zh-CN" sz="200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2018</a:t>
            </a:r>
            <a:r>
              <a:rPr lang="en-AU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altLang="zh-CN" sz="200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report</a:t>
            </a:r>
          </a:p>
          <a:p>
            <a:pPr algn="ctr">
              <a:lnSpc>
                <a:spcPts val="1000"/>
              </a:lnSpc>
            </a:pPr>
            <a:endParaRPr lang="en-AU" altLang="zh-CN" dirty="0" smtClean="0"/>
          </a:p>
          <a:p>
            <a:pPr algn="ctr">
              <a:lnSpc>
                <a:spcPts val="1000"/>
              </a:lnSpc>
            </a:pPr>
            <a:endParaRPr lang="en-AU" altLang="zh-CN" dirty="0" smtClean="0"/>
          </a:p>
          <a:p>
            <a:pPr algn="ctr">
              <a:lnSpc>
                <a:spcPts val="2500"/>
              </a:lnSpc>
              <a:tabLst>
                <a:tab pos="495300" algn="l"/>
                <a:tab pos="762000" algn="l"/>
                <a:tab pos="1676400" algn="l"/>
              </a:tabLst>
            </a:pPr>
            <a:r>
              <a:rPr lang="en-AU" altLang="zh-CN" sz="1596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Ben Liley</a:t>
            </a:r>
            <a:r>
              <a:rPr lang="en-AU" altLang="zh-CN" dirty="0" smtClean="0"/>
              <a:t> – </a:t>
            </a:r>
            <a:r>
              <a:rPr lang="en-AU" altLang="zh-CN" sz="1596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NIWA, New Zealand</a:t>
            </a:r>
          </a:p>
          <a:p>
            <a:pPr algn="ctr">
              <a:lnSpc>
                <a:spcPts val="1900"/>
              </a:lnSpc>
              <a:tabLst>
                <a:tab pos="495300" algn="l"/>
                <a:tab pos="762000" algn="l"/>
                <a:tab pos="1676400" algn="l"/>
              </a:tabLst>
            </a:pPr>
            <a:r>
              <a:rPr lang="en-AU" altLang="zh-CN" sz="1596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Osamu Uchino – NIES, Japan</a:t>
            </a:r>
          </a:p>
          <a:p>
            <a:pPr algn="ctr">
              <a:lnSpc>
                <a:spcPts val="1900"/>
              </a:lnSpc>
              <a:tabLst>
                <a:tab pos="495300" algn="l"/>
                <a:tab pos="762000" algn="l"/>
                <a:tab pos="1676400" algn="l"/>
              </a:tabLst>
            </a:pPr>
            <a:r>
              <a:rPr lang="en-AU" altLang="zh-CN" sz="1596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Tetsu</a:t>
            </a:r>
            <a:r>
              <a:rPr lang="en-AU" altLang="zh-CN" sz="1596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Sakai – MRI, Japan</a:t>
            </a:r>
          </a:p>
          <a:p>
            <a:pPr>
              <a:lnSpc>
                <a:spcPts val="1900"/>
              </a:lnSpc>
              <a:tabLst>
                <a:tab pos="495300" algn="l"/>
                <a:tab pos="762000" algn="l"/>
                <a:tab pos="1676400" algn="l"/>
              </a:tabLst>
            </a:pPr>
            <a:r>
              <a:rPr lang="en-AU" altLang="zh-CN" sz="1596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2" name="Picture 11" descr="IMA_0201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23" t="5562" r="21260" b="23572"/>
          <a:stretch/>
        </p:blipFill>
        <p:spPr>
          <a:xfrm>
            <a:off x="786654" y="2971800"/>
            <a:ext cx="3556746" cy="3048000"/>
          </a:xfrm>
          <a:prstGeom prst="rect">
            <a:avLst/>
          </a:prstGeom>
        </p:spPr>
      </p:pic>
      <p:pic>
        <p:nvPicPr>
          <p:cNvPr id="13" name="Picture 12" descr="JLidar 003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971800"/>
            <a:ext cx="2286000" cy="3048000"/>
          </a:xfrm>
          <a:prstGeom prst="rect">
            <a:avLst/>
          </a:prstGeom>
        </p:spPr>
      </p:pic>
      <p:pic>
        <p:nvPicPr>
          <p:cNvPr id="15" name="Picture 9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8199"/>
            <a:ext cx="1026812" cy="679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6" name="Picture 1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2" y="56453"/>
            <a:ext cx="628788" cy="629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4" name="Picture 13" descr="niwa-colour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6341669"/>
            <a:ext cx="2133600" cy="51633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905000" y="6629400"/>
            <a:ext cx="4671151" cy="16158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/>
            </a:pPr>
            <a:r>
              <a:rPr lang="en-AU" altLang="zh-CN" sz="998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5th </a:t>
            </a:r>
            <a:r>
              <a:rPr lang="en-AU" altLang="zh-CN" sz="998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TOLNet</a:t>
            </a:r>
            <a:r>
              <a:rPr lang="en-AU" altLang="zh-CN" sz="998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/ 2018 NDACC LWG Meeting,</a:t>
            </a:r>
            <a:r>
              <a:rPr lang="en-AU" altLang="zh-CN" sz="9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altLang="zh-CN" sz="998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7-11 May,</a:t>
            </a:r>
            <a:r>
              <a:rPr lang="en-AU" altLang="zh-CN" sz="9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altLang="zh-CN" sz="998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University of Alabama,</a:t>
            </a:r>
            <a:r>
              <a:rPr lang="en-AU" altLang="zh-CN" sz="9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altLang="zh-CN" sz="998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Huntsville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Freeform 3"/>
          <p:cNvSpPr/>
          <p:nvPr/>
        </p:nvSpPr>
        <p:spPr>
          <a:xfrm>
            <a:off x="-19050" y="742950"/>
            <a:ext cx="9182100" cy="76200"/>
          </a:xfrm>
          <a:custGeom>
            <a:avLst/>
            <a:gdLst>
              <a:gd name="connsiteX0" fmla="*/ 19050 w 9182100"/>
              <a:gd name="connsiteY0" fmla="*/ 19050 h 76200"/>
              <a:gd name="connsiteX1" fmla="*/ 9163050 w 9182100"/>
              <a:gd name="connsiteY1" fmla="*/ 19050 h 76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182100" h="76200">
                <a:moveTo>
                  <a:pt x="19050" y="19050"/>
                </a:moveTo>
                <a:lnTo>
                  <a:pt x="9163050" y="19050"/>
                </a:lnTo>
              </a:path>
            </a:pathLst>
          </a:custGeom>
          <a:ln w="38100">
            <a:solidFill>
              <a:srgbClr val="0000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93100" y="152400"/>
            <a:ext cx="711200" cy="4699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905000" y="6629400"/>
            <a:ext cx="4671151" cy="16158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/>
            </a:pPr>
            <a:r>
              <a:rPr lang="en-US" altLang="zh-CN" sz="998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5th </a:t>
            </a:r>
            <a:r>
              <a:rPr lang="en-US" altLang="zh-CN" sz="998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TOLNet</a:t>
            </a:r>
            <a:r>
              <a:rPr lang="en-US" altLang="zh-CN" sz="998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/ 2018 NDACC LWG Meeting,</a:t>
            </a:r>
            <a:r>
              <a:rPr lang="en-US" altLang="zh-CN" sz="9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8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7-11 May,</a:t>
            </a:r>
            <a:r>
              <a:rPr lang="en-US" altLang="zh-CN" sz="9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8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University of Alabama,</a:t>
            </a:r>
            <a:r>
              <a:rPr lang="en-US" altLang="zh-CN" sz="9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8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Huntsville</a:t>
            </a:r>
          </a:p>
        </p:txBody>
      </p:sp>
      <p:pic>
        <p:nvPicPr>
          <p:cNvPr id="15" name="Picture 9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9" y="6178199"/>
            <a:ext cx="1026812" cy="679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6" name="Picture 1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2" y="56453"/>
            <a:ext cx="628788" cy="629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4" name="Picture 13" descr="niwa-colour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6324600"/>
            <a:ext cx="2133600" cy="516331"/>
          </a:xfrm>
          <a:prstGeom prst="rect">
            <a:avLst/>
          </a:prstGeom>
        </p:spPr>
      </p:pic>
      <p:sp>
        <p:nvSpPr>
          <p:cNvPr id="17" name="TextBox 1"/>
          <p:cNvSpPr txBox="1"/>
          <p:nvPr/>
        </p:nvSpPr>
        <p:spPr>
          <a:xfrm>
            <a:off x="3792101" y="304800"/>
            <a:ext cx="1432797" cy="29177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ctr">
              <a:lnSpc>
                <a:spcPts val="1900"/>
              </a:lnSpc>
              <a:tabLst/>
            </a:pPr>
            <a:r>
              <a:rPr lang="en-US" altLang="zh-CN" sz="15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Instrumentation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914400"/>
            <a:ext cx="8763000" cy="53630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700"/>
              </a:lnSpc>
              <a:tabLst>
                <a:tab pos="0" algn="l"/>
                <a:tab pos="1974850" algn="l"/>
                <a:tab pos="4752975" algn="l"/>
                <a:tab pos="6638925" algn="ctr"/>
                <a:tab pos="7356475" algn="l"/>
              </a:tabLst>
            </a:pPr>
            <a:r>
              <a:rPr lang="en-AU" altLang="zh-CN" sz="1400" b="1" dirty="0" smtClean="0">
                <a:solidFill>
                  <a:srgbClr val="0000CC"/>
                </a:solidFill>
                <a:latin typeface="Times New Roman"/>
                <a:cs typeface="Times New Roman"/>
              </a:rPr>
              <a:t>NDACC	Technique	PIs	Lauder staff	Dates</a:t>
            </a:r>
          </a:p>
          <a:p>
            <a:pPr>
              <a:lnSpc>
                <a:spcPts val="1000"/>
              </a:lnSpc>
              <a:tabLst>
                <a:tab pos="0" algn="l"/>
                <a:tab pos="1974850" algn="l"/>
                <a:tab pos="4752975" algn="l"/>
                <a:tab pos="6638925" algn="ctr"/>
                <a:tab pos="7356475" algn="l"/>
              </a:tabLst>
            </a:pPr>
            <a:endParaRPr lang="en-AU" altLang="zh-CN" sz="1400" dirty="0" smtClean="0">
              <a:latin typeface="Times New Roman"/>
              <a:cs typeface="Times New Roman"/>
            </a:endParaRPr>
          </a:p>
          <a:p>
            <a:pPr>
              <a:lnSpc>
                <a:spcPts val="2000"/>
              </a:lnSpc>
              <a:tabLst>
                <a:tab pos="0" algn="l"/>
                <a:tab pos="1974850" algn="l"/>
                <a:tab pos="4752975" algn="l"/>
                <a:tab pos="6638925" algn="ctr"/>
                <a:tab pos="7356475" algn="l"/>
              </a:tabLst>
            </a:pPr>
            <a:r>
              <a:rPr lang="en-AU" altLang="zh-CN" sz="14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Stratospheric aerosol	</a:t>
            </a:r>
            <a:r>
              <a:rPr lang="en-AU" altLang="zh-CN" sz="1400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NdYAG</a:t>
            </a:r>
            <a:r>
              <a:rPr lang="en-AU" altLang="zh-CN" sz="14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532 nm, sequential PC	Liley/Nagai	0.5	1992-2009</a:t>
            </a:r>
          </a:p>
          <a:p>
            <a:pPr>
              <a:lnSpc>
                <a:spcPts val="2000"/>
              </a:lnSpc>
              <a:tabLst>
                <a:tab pos="0" algn="l"/>
                <a:tab pos="1974850" algn="l"/>
                <a:tab pos="4752975" algn="l"/>
                <a:tab pos="6638925" algn="ctr"/>
                <a:tab pos="7356475" algn="l"/>
              </a:tabLst>
            </a:pPr>
            <a:r>
              <a:rPr lang="en-AU" altLang="zh-CN" sz="14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Stratospheric aerosol	</a:t>
            </a:r>
            <a:r>
              <a:rPr lang="en-AU" altLang="zh-CN" sz="1400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Nd:YAG</a:t>
            </a:r>
            <a:r>
              <a:rPr lang="en-AU" altLang="zh-CN" sz="14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532 &amp; 1064 nm,	Liley/Uchino/Sakai	0.3	2009-present</a:t>
            </a:r>
          </a:p>
          <a:p>
            <a:pPr>
              <a:lnSpc>
                <a:spcPts val="2000"/>
              </a:lnSpc>
              <a:tabLst>
                <a:tab pos="0" algn="l"/>
                <a:tab pos="1974850" algn="l"/>
                <a:tab pos="4752975" algn="l"/>
                <a:tab pos="6638925" algn="ctr"/>
                <a:tab pos="7356475" algn="l"/>
              </a:tabLst>
            </a:pPr>
            <a:r>
              <a:rPr lang="en-AU" altLang="zh-CN" sz="14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		PC &amp; analogue, 532 polarisation</a:t>
            </a:r>
          </a:p>
          <a:p>
            <a:pPr>
              <a:lnSpc>
                <a:spcPts val="2600"/>
              </a:lnSpc>
              <a:tabLst>
                <a:tab pos="0" algn="l"/>
                <a:tab pos="1974850" algn="l"/>
                <a:tab pos="4752975" algn="l"/>
                <a:tab pos="6638925" algn="ctr"/>
                <a:tab pos="7356475" algn="l"/>
              </a:tabLst>
            </a:pPr>
            <a:r>
              <a:rPr lang="en-AU" altLang="zh-CN" sz="1400" b="1" dirty="0" smtClean="0">
                <a:solidFill>
                  <a:srgbClr val="0000CC"/>
                </a:solidFill>
                <a:latin typeface="Times New Roman"/>
                <a:cs typeface="Times New Roman"/>
              </a:rPr>
              <a:t>TCCON (Total Column Carbon Observing Network)</a:t>
            </a:r>
          </a:p>
          <a:p>
            <a:pPr>
              <a:lnSpc>
                <a:spcPts val="2000"/>
              </a:lnSpc>
              <a:tabLst>
                <a:tab pos="0" algn="l"/>
                <a:tab pos="1974850" algn="l"/>
                <a:tab pos="4752975" algn="l"/>
                <a:tab pos="6638925" algn="ctr"/>
                <a:tab pos="7356475" algn="l"/>
              </a:tabLst>
            </a:pPr>
            <a:r>
              <a:rPr lang="en-AU" altLang="zh-CN" sz="14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Trop. aerosol &amp; cloud	</a:t>
            </a:r>
            <a:r>
              <a:rPr lang="en-AU" altLang="zh-CN" sz="1400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Nd:YAG</a:t>
            </a:r>
            <a:r>
              <a:rPr lang="en-AU" altLang="zh-CN" sz="14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532 &amp; 1064 nm,	Uchino/</a:t>
            </a:r>
            <a:r>
              <a:rPr lang="en-AU" altLang="zh-CN" sz="1400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Morino</a:t>
            </a:r>
            <a:r>
              <a:rPr lang="en-AU" altLang="zh-CN" sz="14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/Sakai	0.3	2009-present</a:t>
            </a:r>
          </a:p>
          <a:p>
            <a:pPr>
              <a:lnSpc>
                <a:spcPts val="2000"/>
              </a:lnSpc>
              <a:tabLst>
                <a:tab pos="0" algn="l"/>
                <a:tab pos="1974850" algn="l"/>
                <a:tab pos="4752975" algn="l"/>
                <a:tab pos="6638925" algn="ctr"/>
                <a:tab pos="7356475" algn="l"/>
              </a:tabLst>
            </a:pPr>
            <a:r>
              <a:rPr lang="en-AU" altLang="zh-CN" sz="14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		PC &amp; analogue, 532 polarisation</a:t>
            </a:r>
          </a:p>
          <a:p>
            <a:pPr>
              <a:lnSpc>
                <a:spcPts val="2600"/>
              </a:lnSpc>
              <a:tabLst>
                <a:tab pos="0" algn="l"/>
                <a:tab pos="1974850" algn="l"/>
                <a:tab pos="4752975" algn="l"/>
                <a:tab pos="6638925" algn="ctr"/>
                <a:tab pos="7356475" algn="l"/>
              </a:tabLst>
            </a:pPr>
            <a:r>
              <a:rPr lang="en-AU" altLang="zh-CN" sz="1400" b="1" dirty="0" smtClean="0">
                <a:solidFill>
                  <a:srgbClr val="0000CC"/>
                </a:solidFill>
                <a:latin typeface="Times New Roman"/>
                <a:cs typeface="Times New Roman"/>
              </a:rPr>
              <a:t>Supporting measurements</a:t>
            </a:r>
          </a:p>
          <a:p>
            <a:pPr>
              <a:lnSpc>
                <a:spcPts val="2000"/>
              </a:lnSpc>
              <a:tabLst>
                <a:tab pos="0" algn="l"/>
                <a:tab pos="1974850" algn="l"/>
                <a:tab pos="4752975" algn="l"/>
                <a:tab pos="6638925" algn="ctr"/>
                <a:tab pos="7356475" algn="l"/>
              </a:tabLst>
            </a:pPr>
            <a:r>
              <a:rPr lang="en-AU" altLang="zh-CN" sz="14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Ozone- &amp; frost-sondes	Lauder, weekly &amp; monthly			1985-present</a:t>
            </a:r>
            <a:endParaRPr lang="en-AU" altLang="zh-CN" sz="1400" dirty="0" smtClean="0">
              <a:latin typeface="Times New Roman"/>
              <a:cs typeface="Times New Roman"/>
            </a:endParaRPr>
          </a:p>
          <a:p>
            <a:pPr>
              <a:lnSpc>
                <a:spcPts val="2000"/>
              </a:lnSpc>
              <a:tabLst>
                <a:tab pos="0" algn="l"/>
                <a:tab pos="1974850" algn="l"/>
                <a:tab pos="4752975" algn="l"/>
                <a:tab pos="6638925" algn="ctr"/>
                <a:tab pos="7356475" algn="l"/>
              </a:tabLst>
            </a:pPr>
            <a:r>
              <a:rPr lang="en-AU" altLang="zh-CN" sz="14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PTU</a:t>
            </a:r>
            <a:r>
              <a:rPr lang="en-AU" altLang="zh-CN" sz="1400" dirty="0" smtClean="0">
                <a:latin typeface="Times New Roman"/>
                <a:cs typeface="Times New Roman"/>
              </a:rPr>
              <a:t> </a:t>
            </a:r>
            <a:r>
              <a:rPr lang="en-AU" altLang="zh-CN" sz="14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radiosondes	Invercargill (186 km SW), twice daily			1956-present</a:t>
            </a:r>
          </a:p>
          <a:p>
            <a:pPr>
              <a:lnSpc>
                <a:spcPts val="2000"/>
              </a:lnSpc>
              <a:tabLst>
                <a:tab pos="0" algn="l"/>
                <a:tab pos="1974850" algn="l"/>
                <a:tab pos="4752975" algn="l"/>
                <a:tab pos="6638925" algn="ctr"/>
                <a:tab pos="7356475" algn="l"/>
              </a:tabLst>
            </a:pPr>
            <a:r>
              <a:rPr lang="en-AU" altLang="zh-CN" sz="14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BSRN	GFR radiometry, AOD (4-ch.)	Liley/Aust. BoM		1999-present</a:t>
            </a:r>
          </a:p>
          <a:p>
            <a:pPr>
              <a:lnSpc>
                <a:spcPts val="2000"/>
              </a:lnSpc>
              <a:tabLst>
                <a:tab pos="0" algn="l"/>
                <a:tab pos="1974850" algn="l"/>
                <a:tab pos="4752975" algn="l"/>
                <a:tab pos="6638925" algn="ctr"/>
                <a:tab pos="7356475" algn="l"/>
              </a:tabLst>
            </a:pPr>
            <a:r>
              <a:rPr lang="en-AU" altLang="zh-CN" sz="1400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SkyNet</a:t>
            </a:r>
            <a:r>
              <a:rPr lang="en-AU" altLang="zh-CN" sz="14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lang="en-AU" altLang="zh-CN" sz="1400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Prede</a:t>
            </a:r>
            <a:r>
              <a:rPr lang="en-AU" altLang="zh-CN" sz="14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AU" altLang="zh-CN" sz="1400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Skyradiometer</a:t>
            </a:r>
            <a:r>
              <a:rPr lang="en-AU" altLang="zh-CN" sz="14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, AOD (11-ch.)			2011-present</a:t>
            </a:r>
            <a:endParaRPr lang="en-AU" altLang="zh-CN" sz="1400" dirty="0" smtClean="0">
              <a:latin typeface="Times New Roman"/>
              <a:cs typeface="Times New Roman"/>
            </a:endParaRPr>
          </a:p>
          <a:p>
            <a:pPr>
              <a:lnSpc>
                <a:spcPts val="2600"/>
              </a:lnSpc>
              <a:tabLst>
                <a:tab pos="0" algn="l"/>
                <a:tab pos="1974850" algn="l"/>
                <a:tab pos="4752975" algn="l"/>
                <a:tab pos="6638925" algn="ctr"/>
                <a:tab pos="7356475" algn="l"/>
              </a:tabLst>
            </a:pPr>
            <a:r>
              <a:rPr lang="en-AU" altLang="zh-CN" sz="1400" b="1" dirty="0" smtClean="0">
                <a:solidFill>
                  <a:srgbClr val="0000CC"/>
                </a:solidFill>
                <a:latin typeface="Times New Roman"/>
                <a:cs typeface="Times New Roman"/>
              </a:rPr>
              <a:t>Associated NDACC</a:t>
            </a:r>
          </a:p>
          <a:p>
            <a:pPr>
              <a:lnSpc>
                <a:spcPts val="2000"/>
              </a:lnSpc>
              <a:tabLst>
                <a:tab pos="0" algn="l"/>
                <a:tab pos="1974850" algn="l"/>
                <a:tab pos="4752975" algn="l"/>
                <a:tab pos="6638925" algn="ctr"/>
                <a:tab pos="7356475" algn="l"/>
              </a:tabLst>
            </a:pPr>
            <a:r>
              <a:rPr lang="en-AU" altLang="zh-CN" sz="14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Ozone	Sondes, Lidar, Dobson, Microwave	</a:t>
            </a:r>
            <a:r>
              <a:rPr lang="en-AU" altLang="zh-CN" sz="1400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Querel</a:t>
            </a:r>
            <a:r>
              <a:rPr lang="en-AU" altLang="zh-CN" sz="14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/Swart</a:t>
            </a:r>
          </a:p>
          <a:p>
            <a:pPr>
              <a:lnSpc>
                <a:spcPts val="2000"/>
              </a:lnSpc>
              <a:tabLst>
                <a:tab pos="0" algn="l"/>
                <a:tab pos="1974850" algn="l"/>
                <a:tab pos="4752975" algn="l"/>
                <a:tab pos="6638925" algn="ctr"/>
                <a:tab pos="7356475" algn="l"/>
              </a:tabLst>
            </a:pPr>
            <a:r>
              <a:rPr lang="en-AU" altLang="zh-CN" sz="14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Trace gases	Mid-IR FTS, UV-vis DOAS	</a:t>
            </a:r>
            <a:r>
              <a:rPr lang="en-AU" altLang="zh-CN" sz="1400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Smale</a:t>
            </a:r>
            <a:endParaRPr lang="en-AU" altLang="zh-CN" sz="1400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>
              <a:lnSpc>
                <a:spcPts val="2000"/>
              </a:lnSpc>
              <a:tabLst>
                <a:tab pos="0" algn="l"/>
                <a:tab pos="1974850" algn="l"/>
                <a:tab pos="4752975" algn="l"/>
                <a:tab pos="6638925" algn="ctr"/>
                <a:tab pos="7356475" algn="l"/>
              </a:tabLst>
            </a:pPr>
            <a:r>
              <a:rPr lang="en-AU" altLang="zh-CN" sz="14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UV	</a:t>
            </a:r>
            <a:r>
              <a:rPr lang="en-AU" altLang="zh-CN" sz="1400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Spectroradiometer</a:t>
            </a:r>
            <a:r>
              <a:rPr lang="en-AU" altLang="zh-CN" sz="14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	Liley/Geddes</a:t>
            </a:r>
          </a:p>
          <a:p>
            <a:pPr>
              <a:lnSpc>
                <a:spcPts val="2600"/>
              </a:lnSpc>
              <a:tabLst>
                <a:tab pos="0" algn="l"/>
                <a:tab pos="1974850" algn="l"/>
                <a:tab pos="4752975" algn="l"/>
                <a:tab pos="6638925" algn="ctr"/>
                <a:tab pos="7356475" algn="l"/>
              </a:tabLst>
            </a:pPr>
            <a:r>
              <a:rPr lang="en-AU" altLang="zh-CN" sz="1400" b="1" dirty="0" smtClean="0">
                <a:solidFill>
                  <a:srgbClr val="0000CC"/>
                </a:solidFill>
                <a:latin typeface="Times New Roman"/>
                <a:cs typeface="Times New Roman"/>
              </a:rPr>
              <a:t>Associated TCCON &amp; GRUAN</a:t>
            </a:r>
          </a:p>
          <a:p>
            <a:pPr>
              <a:lnSpc>
                <a:spcPts val="2000"/>
              </a:lnSpc>
              <a:tabLst>
                <a:tab pos="0" algn="l"/>
                <a:tab pos="1974850" algn="l"/>
                <a:tab pos="4752975" algn="l"/>
                <a:tab pos="6638925" algn="ctr"/>
                <a:tab pos="7356475" algn="l"/>
              </a:tabLst>
            </a:pPr>
            <a:r>
              <a:rPr lang="en-AU" altLang="zh-CN" sz="14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Greenhouse gases	TCCON - Near-IR FTS	Pollard</a:t>
            </a:r>
          </a:p>
          <a:p>
            <a:pPr>
              <a:lnSpc>
                <a:spcPts val="2000"/>
              </a:lnSpc>
              <a:tabLst>
                <a:tab pos="0" algn="l"/>
                <a:tab pos="1974850" algn="l"/>
                <a:tab pos="4752975" algn="l"/>
                <a:tab pos="6638925" algn="ctr"/>
                <a:tab pos="7356475" algn="l"/>
              </a:tabLst>
            </a:pPr>
            <a:r>
              <a:rPr lang="en-AU" altLang="zh-CN" sz="14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Climate data profiles	GRUAN - Balloon-borne	</a:t>
            </a:r>
            <a:r>
              <a:rPr lang="en-AU" altLang="zh-CN" sz="1400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Querel</a:t>
            </a:r>
            <a:endParaRPr lang="en-AU" altLang="zh-CN" sz="1400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74327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-19050" y="742950"/>
            <a:ext cx="9182100" cy="76200"/>
          </a:xfrm>
          <a:custGeom>
            <a:avLst/>
            <a:gdLst>
              <a:gd name="connsiteX0" fmla="*/ 19050 w 9182100"/>
              <a:gd name="connsiteY0" fmla="*/ 19050 h 76200"/>
              <a:gd name="connsiteX1" fmla="*/ 9163050 w 9182100"/>
              <a:gd name="connsiteY1" fmla="*/ 19050 h 76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182100" h="76200">
                <a:moveTo>
                  <a:pt x="19050" y="19050"/>
                </a:moveTo>
                <a:lnTo>
                  <a:pt x="9163050" y="19050"/>
                </a:lnTo>
              </a:path>
            </a:pathLst>
          </a:custGeom>
          <a:ln w="38100">
            <a:solidFill>
              <a:srgbClr val="0000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93100" y="152400"/>
            <a:ext cx="711200" cy="469900"/>
          </a:xfrm>
          <a:prstGeom prst="rect">
            <a:avLst/>
          </a:prstGeom>
          <a:noFill/>
        </p:spPr>
      </p:pic>
      <p:pic>
        <p:nvPicPr>
          <p:cNvPr id="15" name="Picture 9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9" y="6178199"/>
            <a:ext cx="1026812" cy="679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6" name="Picture 1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2" y="56453"/>
            <a:ext cx="628788" cy="629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4" name="Picture 13" descr="niwa-colour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6324600"/>
            <a:ext cx="2133600" cy="516331"/>
          </a:xfrm>
          <a:prstGeom prst="rect">
            <a:avLst/>
          </a:prstGeom>
        </p:spPr>
      </p:pic>
      <p:sp>
        <p:nvSpPr>
          <p:cNvPr id="10" name="TextBox 1"/>
          <p:cNvSpPr txBox="1"/>
          <p:nvPr/>
        </p:nvSpPr>
        <p:spPr>
          <a:xfrm>
            <a:off x="3610166" y="304800"/>
            <a:ext cx="1796668" cy="29177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ctr">
              <a:lnSpc>
                <a:spcPts val="1900"/>
              </a:lnSpc>
              <a:tabLst/>
            </a:pPr>
            <a:r>
              <a:rPr lang="en-US" altLang="zh-CN" sz="15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Status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Operations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28600" y="914400"/>
            <a:ext cx="8763000" cy="502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700"/>
              </a:lnSpc>
              <a:tabLst>
                <a:tab pos="0" algn="l"/>
                <a:tab pos="1974850" algn="l"/>
                <a:tab pos="4752975" algn="l"/>
                <a:tab pos="6638925" algn="ctr"/>
                <a:tab pos="7356475" algn="l"/>
              </a:tabLst>
            </a:pPr>
            <a:r>
              <a:rPr lang="en-AU" altLang="zh-CN" sz="1400" b="1" dirty="0" smtClean="0">
                <a:solidFill>
                  <a:srgbClr val="0000CC"/>
                </a:solidFill>
                <a:latin typeface="Times New Roman"/>
                <a:cs typeface="Times New Roman"/>
              </a:rPr>
              <a:t>NDACC</a:t>
            </a:r>
          </a:p>
          <a:p>
            <a:pPr>
              <a:lnSpc>
                <a:spcPts val="1000"/>
              </a:lnSpc>
              <a:tabLst>
                <a:tab pos="0" algn="l"/>
                <a:tab pos="1974850" algn="l"/>
                <a:tab pos="4752975" algn="l"/>
                <a:tab pos="6638925" algn="ctr"/>
                <a:tab pos="7356475" algn="l"/>
              </a:tabLst>
            </a:pPr>
            <a:endParaRPr lang="en-AU" altLang="zh-CN" sz="1400" dirty="0" smtClean="0">
              <a:latin typeface="Times New Roman"/>
              <a:cs typeface="Times New Roman"/>
            </a:endParaRPr>
          </a:p>
          <a:p>
            <a:pPr>
              <a:lnSpc>
                <a:spcPts val="2000"/>
              </a:lnSpc>
              <a:tabLst>
                <a:tab pos="0" algn="l"/>
                <a:tab pos="1974850" algn="l"/>
                <a:tab pos="4752975" algn="l"/>
                <a:tab pos="6638925" algn="ctr"/>
                <a:tab pos="7356475" algn="l"/>
              </a:tabLst>
            </a:pPr>
            <a:r>
              <a:rPr lang="en-AU" altLang="zh-CN" sz="14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Stratospheric aerosol measurements simultaneous with RIVM ozone </a:t>
            </a:r>
            <a:r>
              <a:rPr lang="en-AU" altLang="zh-CN" sz="1400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lidar</a:t>
            </a:r>
            <a:r>
              <a:rPr lang="en-AU" altLang="zh-CN" sz="14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operation, four times per month.</a:t>
            </a:r>
          </a:p>
          <a:p>
            <a:pPr>
              <a:lnSpc>
                <a:spcPts val="2000"/>
              </a:lnSpc>
              <a:tabLst>
                <a:tab pos="0" algn="l"/>
                <a:tab pos="1974850" algn="l"/>
                <a:tab pos="4752975" algn="l"/>
                <a:tab pos="6638925" algn="ctr"/>
                <a:tab pos="7356475" algn="l"/>
              </a:tabLst>
            </a:pPr>
            <a:r>
              <a:rPr lang="en-AU" altLang="zh-CN" sz="1400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Ozonesonde</a:t>
            </a:r>
            <a:r>
              <a:rPr lang="en-AU" altLang="zh-CN" sz="14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release within 24 hours if weather permits.</a:t>
            </a:r>
          </a:p>
          <a:p>
            <a:pPr>
              <a:lnSpc>
                <a:spcPts val="2000"/>
              </a:lnSpc>
              <a:tabLst>
                <a:tab pos="0" algn="l"/>
                <a:tab pos="1974850" algn="l"/>
                <a:tab pos="4752975" algn="l"/>
                <a:tab pos="6638925" algn="ctr"/>
                <a:tab pos="7356475" algn="l"/>
              </a:tabLst>
            </a:pPr>
            <a:endParaRPr lang="en-AU" altLang="zh-CN" sz="1400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>
              <a:lnSpc>
                <a:spcPts val="2600"/>
              </a:lnSpc>
              <a:tabLst>
                <a:tab pos="0" algn="l"/>
                <a:tab pos="1974850" algn="l"/>
                <a:tab pos="4752975" algn="l"/>
                <a:tab pos="6638925" algn="ctr"/>
                <a:tab pos="7356475" algn="l"/>
              </a:tabLst>
            </a:pPr>
            <a:r>
              <a:rPr lang="en-AU" altLang="zh-CN" sz="1400" b="1" dirty="0" smtClean="0">
                <a:solidFill>
                  <a:srgbClr val="0000CC"/>
                </a:solidFill>
                <a:latin typeface="Times New Roman"/>
                <a:cs typeface="Times New Roman"/>
              </a:rPr>
              <a:t>TCCON</a:t>
            </a:r>
          </a:p>
          <a:p>
            <a:pPr>
              <a:lnSpc>
                <a:spcPts val="2000"/>
              </a:lnSpc>
              <a:tabLst>
                <a:tab pos="0" algn="l"/>
                <a:tab pos="1974850" algn="l"/>
                <a:tab pos="4752975" algn="l"/>
                <a:tab pos="6638925" algn="ctr"/>
                <a:tab pos="7356475" algn="l"/>
              </a:tabLst>
            </a:pPr>
            <a:r>
              <a:rPr lang="en-AU" altLang="zh-CN" sz="14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Tropospheric aerosol &amp; cloud measurements during overpass by GOSAT (Greenhouse gas Observing Satellite).</a:t>
            </a:r>
          </a:p>
          <a:p>
            <a:pPr>
              <a:lnSpc>
                <a:spcPts val="2000"/>
              </a:lnSpc>
              <a:tabLst>
                <a:tab pos="0" algn="l"/>
                <a:tab pos="1974850" algn="l"/>
                <a:tab pos="4752975" algn="l"/>
                <a:tab pos="6638925" algn="ctr"/>
                <a:tab pos="7356475" algn="l"/>
              </a:tabLst>
            </a:pPr>
            <a:r>
              <a:rPr lang="en-AU" altLang="zh-CN" sz="14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Overpasses occur every three days, but observations are Mon-Fri and require clear skies.</a:t>
            </a:r>
          </a:p>
          <a:p>
            <a:pPr>
              <a:lnSpc>
                <a:spcPts val="2000"/>
              </a:lnSpc>
              <a:tabLst>
                <a:tab pos="0" algn="l"/>
                <a:tab pos="1974850" algn="l"/>
                <a:tab pos="4752975" algn="l"/>
                <a:tab pos="6638925" algn="ctr"/>
                <a:tab pos="7356475" algn="l"/>
              </a:tabLst>
            </a:pPr>
            <a:r>
              <a:rPr lang="en-AU" altLang="zh-CN" sz="14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Observations for OCO-2 overpass, SAGE III (ISS), and quarterly </a:t>
            </a:r>
            <a:r>
              <a:rPr lang="en-AU" altLang="zh-CN" sz="1400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ATom</a:t>
            </a:r>
            <a:r>
              <a:rPr lang="en-AU" altLang="zh-CN" sz="14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overflights.</a:t>
            </a:r>
          </a:p>
          <a:p>
            <a:pPr>
              <a:lnSpc>
                <a:spcPts val="2000"/>
              </a:lnSpc>
              <a:tabLst>
                <a:tab pos="0" algn="l"/>
                <a:tab pos="1974850" algn="l"/>
                <a:tab pos="4752975" algn="l"/>
                <a:tab pos="6638925" algn="ctr"/>
                <a:tab pos="7356475" algn="l"/>
              </a:tabLst>
            </a:pPr>
            <a:endParaRPr lang="en-AU" altLang="zh-CN" sz="1400" b="1" dirty="0" smtClean="0">
              <a:solidFill>
                <a:srgbClr val="0000CC"/>
              </a:solidFill>
              <a:latin typeface="Times New Roman"/>
              <a:cs typeface="Times New Roman"/>
            </a:endParaRPr>
          </a:p>
          <a:p>
            <a:pPr>
              <a:lnSpc>
                <a:spcPts val="2600"/>
              </a:lnSpc>
              <a:tabLst>
                <a:tab pos="0" algn="l"/>
                <a:tab pos="1974850" algn="l"/>
                <a:tab pos="4752975" algn="l"/>
                <a:tab pos="6638925" algn="ctr"/>
                <a:tab pos="7356475" algn="l"/>
              </a:tabLst>
            </a:pPr>
            <a:r>
              <a:rPr lang="en-AU" altLang="zh-CN" sz="1400" b="1" dirty="0" smtClean="0">
                <a:solidFill>
                  <a:srgbClr val="0000CC"/>
                </a:solidFill>
                <a:latin typeface="Times New Roman"/>
                <a:cs typeface="Times New Roman"/>
              </a:rPr>
              <a:t>DEEPWAVE, Volcanic eruptions</a:t>
            </a:r>
          </a:p>
          <a:p>
            <a:pPr>
              <a:lnSpc>
                <a:spcPts val="2000"/>
              </a:lnSpc>
              <a:tabLst>
                <a:tab pos="0" algn="l"/>
                <a:tab pos="1974850" algn="l"/>
                <a:tab pos="4752975" algn="l"/>
                <a:tab pos="6638925" algn="ctr"/>
                <a:tab pos="7356475" algn="l"/>
              </a:tabLst>
            </a:pPr>
            <a:r>
              <a:rPr lang="en-AU" altLang="zh-CN" sz="14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The </a:t>
            </a:r>
            <a:r>
              <a:rPr lang="en-AU" altLang="zh-CN" sz="1400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lidar</a:t>
            </a:r>
            <a:r>
              <a:rPr lang="en-AU" altLang="zh-CN" sz="14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is operated continuously during periods of particular interest, including daytime operation.</a:t>
            </a:r>
          </a:p>
          <a:p>
            <a:pPr>
              <a:lnSpc>
                <a:spcPts val="2000"/>
              </a:lnSpc>
              <a:tabLst>
                <a:tab pos="0" algn="l"/>
                <a:tab pos="1974850" algn="l"/>
                <a:tab pos="4752975" algn="l"/>
                <a:tab pos="6638925" algn="ctr"/>
                <a:tab pos="7356475" algn="l"/>
              </a:tabLst>
            </a:pPr>
            <a:r>
              <a:rPr lang="en-AU" altLang="zh-CN" sz="14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In 2014, operated on all clear nights in June and July, in support of the DEEPWAVE study of gravity wave propagation into the mesosphere. Temperature profiles by DLR mobile </a:t>
            </a:r>
            <a:r>
              <a:rPr lang="en-AU" altLang="zh-CN" sz="1400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lidar</a:t>
            </a:r>
            <a:r>
              <a:rPr lang="en-AU" altLang="zh-CN" sz="14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from late June to early November 2014.</a:t>
            </a:r>
          </a:p>
          <a:p>
            <a:pPr>
              <a:lnSpc>
                <a:spcPts val="2000"/>
              </a:lnSpc>
              <a:tabLst>
                <a:tab pos="0" algn="l"/>
                <a:tab pos="1974850" algn="l"/>
                <a:tab pos="4752975" algn="l"/>
                <a:tab pos="6638925" algn="ctr"/>
                <a:tab pos="7356475" algn="l"/>
              </a:tabLst>
            </a:pPr>
            <a:r>
              <a:rPr lang="en-AU" altLang="zh-CN" sz="14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Frequent measurements from May 2015 to October 2015 to characterise </a:t>
            </a:r>
            <a:r>
              <a:rPr lang="en-AU" altLang="zh-CN" sz="1400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Calbuco</a:t>
            </a:r>
            <a:r>
              <a:rPr lang="en-AU" altLang="zh-CN" sz="14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plume.</a:t>
            </a:r>
          </a:p>
          <a:p>
            <a:pPr>
              <a:lnSpc>
                <a:spcPts val="2000"/>
              </a:lnSpc>
              <a:tabLst>
                <a:tab pos="0" algn="l"/>
                <a:tab pos="1974850" algn="l"/>
                <a:tab pos="4752975" algn="l"/>
                <a:tab pos="6638925" algn="ctr"/>
                <a:tab pos="7356475" algn="l"/>
              </a:tabLst>
            </a:pPr>
            <a:endParaRPr lang="en-AU" altLang="zh-CN" sz="1400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>
              <a:lnSpc>
                <a:spcPts val="2600"/>
              </a:lnSpc>
              <a:tabLst>
                <a:tab pos="0" algn="l"/>
                <a:tab pos="1974850" algn="l"/>
                <a:tab pos="4752975" algn="l"/>
                <a:tab pos="6638925" algn="ctr"/>
                <a:tab pos="7356475" algn="l"/>
              </a:tabLst>
            </a:pPr>
            <a:r>
              <a:rPr lang="en-AU" altLang="zh-CN" sz="1400" b="1" dirty="0" smtClean="0">
                <a:solidFill>
                  <a:srgbClr val="0000CC"/>
                </a:solidFill>
                <a:latin typeface="Times New Roman"/>
                <a:cs typeface="Times New Roman"/>
              </a:rPr>
              <a:t>Analysis</a:t>
            </a:r>
          </a:p>
          <a:p>
            <a:pPr>
              <a:lnSpc>
                <a:spcPts val="2000"/>
              </a:lnSpc>
              <a:tabLst>
                <a:tab pos="0" algn="l"/>
                <a:tab pos="1974850" algn="l"/>
                <a:tab pos="4752975" algn="l"/>
                <a:tab pos="6638925" algn="ctr"/>
                <a:tab pos="7356475" algn="l"/>
              </a:tabLst>
            </a:pPr>
            <a:r>
              <a:rPr lang="en-AU" altLang="zh-CN" sz="14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Analysis of both TCCON and NDACC data is regularly completed by </a:t>
            </a:r>
            <a:r>
              <a:rPr lang="en-AU" altLang="zh-CN" sz="1400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Tetsu</a:t>
            </a:r>
            <a:r>
              <a:rPr lang="en-AU" altLang="zh-CN" sz="14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Sakai.</a:t>
            </a:r>
          </a:p>
          <a:p>
            <a:pPr>
              <a:lnSpc>
                <a:spcPts val="2000"/>
              </a:lnSpc>
              <a:tabLst>
                <a:tab pos="0" algn="l"/>
                <a:tab pos="1974850" algn="l"/>
                <a:tab pos="4752975" algn="l"/>
                <a:tab pos="6638925" algn="ctr"/>
                <a:tab pos="7356475" algn="l"/>
              </a:tabLst>
            </a:pPr>
            <a:r>
              <a:rPr lang="en-AU" altLang="zh-CN" sz="14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Conversion to NDACC format yet to be implemented, by Ben Liley.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05000" y="6629400"/>
            <a:ext cx="4671151" cy="16158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/>
            </a:pPr>
            <a:r>
              <a:rPr lang="en-US" altLang="zh-CN" sz="998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5th </a:t>
            </a:r>
            <a:r>
              <a:rPr lang="en-US" altLang="zh-CN" sz="998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TOLNet</a:t>
            </a:r>
            <a:r>
              <a:rPr lang="en-US" altLang="zh-CN" sz="998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/ 2018 NDACC LWG Meeting,</a:t>
            </a:r>
            <a:r>
              <a:rPr lang="en-US" altLang="zh-CN" sz="9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8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7-11 May,</a:t>
            </a:r>
            <a:r>
              <a:rPr lang="en-US" altLang="zh-CN" sz="9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8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University of Alabama,</a:t>
            </a:r>
            <a:r>
              <a:rPr lang="en-US" altLang="zh-CN" sz="9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8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Huntsville</a:t>
            </a:r>
          </a:p>
        </p:txBody>
      </p:sp>
    </p:spTree>
    <p:extLst>
      <p:ext uri="{BB962C8B-B14F-4D97-AF65-F5344CB8AC3E}">
        <p14:creationId xmlns:p14="http://schemas.microsoft.com/office/powerpoint/2010/main" val="2008695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-19050" y="742950"/>
            <a:ext cx="9182100" cy="76200"/>
          </a:xfrm>
          <a:custGeom>
            <a:avLst/>
            <a:gdLst>
              <a:gd name="connsiteX0" fmla="*/ 19050 w 9182100"/>
              <a:gd name="connsiteY0" fmla="*/ 19050 h 76200"/>
              <a:gd name="connsiteX1" fmla="*/ 9163050 w 9182100"/>
              <a:gd name="connsiteY1" fmla="*/ 19050 h 76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182100" h="76200">
                <a:moveTo>
                  <a:pt x="19050" y="19050"/>
                </a:moveTo>
                <a:lnTo>
                  <a:pt x="9163050" y="19050"/>
                </a:lnTo>
              </a:path>
            </a:pathLst>
          </a:custGeom>
          <a:ln w="38100">
            <a:solidFill>
              <a:srgbClr val="0000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93100" y="152400"/>
            <a:ext cx="711200" cy="469900"/>
          </a:xfrm>
          <a:prstGeom prst="rect">
            <a:avLst/>
          </a:prstGeom>
          <a:noFill/>
        </p:spPr>
      </p:pic>
      <p:pic>
        <p:nvPicPr>
          <p:cNvPr id="15" name="Picture 9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9" y="6178199"/>
            <a:ext cx="1026812" cy="679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6" name="Picture 1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2" y="56453"/>
            <a:ext cx="628788" cy="629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4" name="Picture 13" descr="niwa-colour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6324600"/>
            <a:ext cx="2133600" cy="516331"/>
          </a:xfrm>
          <a:prstGeom prst="rect">
            <a:avLst/>
          </a:prstGeom>
        </p:spPr>
      </p:pic>
      <p:sp>
        <p:nvSpPr>
          <p:cNvPr id="10" name="TextBox 1"/>
          <p:cNvSpPr txBox="1"/>
          <p:nvPr/>
        </p:nvSpPr>
        <p:spPr>
          <a:xfrm>
            <a:off x="3282123" y="304800"/>
            <a:ext cx="2452756" cy="29177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ctr">
              <a:lnSpc>
                <a:spcPts val="1900"/>
              </a:lnSpc>
              <a:tabLst/>
            </a:pPr>
            <a:r>
              <a:rPr lang="en-US" altLang="zh-CN" sz="15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Observations and Archiving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28600" y="914400"/>
            <a:ext cx="8763000" cy="3003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700"/>
              </a:lnSpc>
              <a:tabLst>
                <a:tab pos="0" algn="l"/>
                <a:tab pos="1974850" algn="l"/>
                <a:tab pos="4752975" algn="l"/>
                <a:tab pos="6638925" algn="ctr"/>
                <a:tab pos="7356475" algn="l"/>
              </a:tabLst>
            </a:pPr>
            <a:r>
              <a:rPr lang="en-US" altLang="zh-CN" sz="1400" b="1" dirty="0" smtClean="0">
                <a:solidFill>
                  <a:srgbClr val="0000CC"/>
                </a:solidFill>
                <a:latin typeface="Times New Roman"/>
                <a:cs typeface="Times New Roman"/>
              </a:rPr>
              <a:t>NDACC</a:t>
            </a:r>
            <a:endParaRPr lang="en-US" altLang="zh-CN" sz="1400" b="1" dirty="0">
              <a:solidFill>
                <a:srgbClr val="0000CC"/>
              </a:solidFill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  <a:tabLst>
                <a:tab pos="0" algn="l"/>
                <a:tab pos="1974850" algn="l"/>
                <a:tab pos="4752975" algn="l"/>
                <a:tab pos="6638925" algn="ctr"/>
                <a:tab pos="7356475" algn="l"/>
              </a:tabLst>
            </a:pPr>
            <a:endParaRPr lang="en-US" altLang="zh-CN" sz="1400" dirty="0">
              <a:latin typeface="Times New Roman"/>
              <a:cs typeface="Times New Roman"/>
            </a:endParaRPr>
          </a:p>
          <a:p>
            <a:pPr>
              <a:lnSpc>
                <a:spcPts val="2000"/>
              </a:lnSpc>
              <a:tabLst>
                <a:tab pos="0" algn="l"/>
                <a:tab pos="1974850" algn="l"/>
                <a:tab pos="4752975" algn="l"/>
                <a:tab pos="6638925" algn="ctr"/>
                <a:tab pos="7356475" algn="l"/>
              </a:tabLst>
            </a:pPr>
            <a:r>
              <a:rPr lang="en-US" altLang="zh-CN" sz="14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Stratospheric aerosol measurements are mostly simultaneous with RIVM ozone </a:t>
            </a:r>
            <a:r>
              <a:rPr lang="en-US" altLang="zh-CN" sz="1400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lidar</a:t>
            </a:r>
            <a:r>
              <a:rPr lang="en-US" altLang="zh-CN" sz="14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operation, </a:t>
            </a:r>
            <a:r>
              <a:rPr lang="en-US" altLang="zh-CN" sz="14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approximately four </a:t>
            </a:r>
            <a:r>
              <a:rPr lang="en-US" altLang="zh-CN" sz="14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times per </a:t>
            </a:r>
            <a:r>
              <a:rPr lang="en-US" altLang="zh-CN" sz="14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month</a:t>
            </a:r>
            <a:r>
              <a:rPr lang="en-US" altLang="zh-CN" sz="14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  <a:p>
            <a:pPr>
              <a:lnSpc>
                <a:spcPts val="2000"/>
              </a:lnSpc>
              <a:tabLst>
                <a:tab pos="0" algn="l"/>
                <a:tab pos="1974850" algn="l"/>
                <a:tab pos="4752975" algn="l"/>
                <a:tab pos="6638925" algn="ctr"/>
                <a:tab pos="7356475" algn="l"/>
              </a:tabLst>
            </a:pPr>
            <a:endParaRPr lang="en-US" altLang="zh-CN" sz="1400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>
              <a:lnSpc>
                <a:spcPts val="2000"/>
              </a:lnSpc>
              <a:tabLst>
                <a:tab pos="0" algn="l"/>
                <a:tab pos="1974850" algn="l"/>
                <a:tab pos="4752975" algn="l"/>
                <a:tab pos="6638925" algn="ctr"/>
                <a:tab pos="7356475" algn="l"/>
              </a:tabLst>
            </a:pPr>
            <a:r>
              <a:rPr lang="en-US" altLang="zh-CN" sz="14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The </a:t>
            </a:r>
            <a:r>
              <a:rPr lang="en-US" altLang="zh-CN" sz="1400" i="1" dirty="0">
                <a:solidFill>
                  <a:srgbClr val="000000"/>
                </a:solidFill>
                <a:latin typeface="Times New Roman"/>
                <a:cs typeface="Times New Roman"/>
              </a:rPr>
              <a:t>NDACC archive contains MRI aerosol data up to </a:t>
            </a:r>
            <a:r>
              <a:rPr lang="en-US" altLang="zh-CN" sz="14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2008, after which the </a:t>
            </a:r>
            <a:r>
              <a:rPr lang="en-US" altLang="zh-CN" sz="1400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lidar</a:t>
            </a:r>
            <a:r>
              <a:rPr lang="en-US" altLang="zh-CN" sz="14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was upgraded.</a:t>
            </a:r>
          </a:p>
          <a:p>
            <a:pPr>
              <a:lnSpc>
                <a:spcPts val="2000"/>
              </a:lnSpc>
              <a:tabLst>
                <a:tab pos="0" algn="l"/>
                <a:tab pos="1974850" algn="l"/>
                <a:tab pos="4752975" algn="l"/>
                <a:tab pos="6638925" algn="ctr"/>
                <a:tab pos="7356475" algn="l"/>
              </a:tabLst>
            </a:pPr>
            <a:endParaRPr lang="en-US" altLang="zh-CN" sz="1400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>
              <a:lnSpc>
                <a:spcPts val="2000"/>
              </a:lnSpc>
              <a:tabLst>
                <a:tab pos="0" algn="l"/>
                <a:tab pos="1974850" algn="l"/>
                <a:tab pos="4752975" algn="l"/>
                <a:tab pos="6638925" algn="ctr"/>
                <a:tab pos="7356475" algn="l"/>
              </a:tabLst>
            </a:pPr>
            <a:r>
              <a:rPr lang="en-US" altLang="zh-CN" sz="14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Ben Liley had been working to </a:t>
            </a:r>
            <a:r>
              <a:rPr lang="en-US" altLang="zh-CN" sz="1400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analyse</a:t>
            </a:r>
            <a:r>
              <a:rPr lang="en-US" altLang="zh-CN" sz="14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the new stratospheric data in a manner consistent with the old, but now </a:t>
            </a:r>
            <a:r>
              <a:rPr lang="en-US" altLang="zh-CN" sz="1400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Tetsu</a:t>
            </a:r>
            <a:r>
              <a:rPr lang="en-US" altLang="zh-CN" sz="14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Sakai has developed his analysis to cover all past data.</a:t>
            </a:r>
          </a:p>
          <a:p>
            <a:pPr>
              <a:lnSpc>
                <a:spcPts val="2000"/>
              </a:lnSpc>
              <a:tabLst>
                <a:tab pos="0" algn="l"/>
                <a:tab pos="1974850" algn="l"/>
                <a:tab pos="4752975" algn="l"/>
                <a:tab pos="6638925" algn="ctr"/>
                <a:tab pos="7356475" algn="l"/>
              </a:tabLst>
            </a:pPr>
            <a:endParaRPr lang="en-US" altLang="zh-CN" sz="1400" i="1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>
              <a:lnSpc>
                <a:spcPts val="2000"/>
              </a:lnSpc>
              <a:tabLst>
                <a:tab pos="0" algn="l"/>
                <a:tab pos="1974850" algn="l"/>
                <a:tab pos="4752975" algn="l"/>
                <a:tab pos="6638925" algn="ctr"/>
                <a:tab pos="7356475" algn="l"/>
              </a:tabLst>
            </a:pPr>
            <a:r>
              <a:rPr lang="en-US" altLang="zh-CN" sz="14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Ben is comparing the data series, with a view to submitting a combined series from 1992 to the present.</a:t>
            </a:r>
            <a:endParaRPr lang="en-US" altLang="zh-CN" sz="1400" i="1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>
              <a:lnSpc>
                <a:spcPts val="2000"/>
              </a:lnSpc>
              <a:tabLst>
                <a:tab pos="0" algn="l"/>
                <a:tab pos="1974850" algn="l"/>
                <a:tab pos="4752975" algn="l"/>
                <a:tab pos="6638925" algn="ctr"/>
                <a:tab pos="7356475" algn="l"/>
              </a:tabLst>
            </a:pPr>
            <a:r>
              <a:rPr lang="en-US" altLang="zh-CN" sz="14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The new data include:</a:t>
            </a:r>
            <a:endParaRPr lang="en-US" altLang="zh-CN" sz="1400" i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05000" y="6629400"/>
            <a:ext cx="4671151" cy="16158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/>
            </a:pPr>
            <a:r>
              <a:rPr lang="en-US" altLang="zh-CN" sz="998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5th </a:t>
            </a:r>
            <a:r>
              <a:rPr lang="en-US" altLang="zh-CN" sz="998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TOLNet</a:t>
            </a:r>
            <a:r>
              <a:rPr lang="en-US" altLang="zh-CN" sz="998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/ 2018 NDACC LWG Meeting,</a:t>
            </a:r>
            <a:r>
              <a:rPr lang="en-US" altLang="zh-CN" sz="9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8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7-11 May,</a:t>
            </a:r>
            <a:r>
              <a:rPr lang="en-US" altLang="zh-CN" sz="9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8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University of Alabama,</a:t>
            </a:r>
            <a:r>
              <a:rPr lang="en-US" altLang="zh-CN" sz="9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8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Huntsville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9739063"/>
              </p:ext>
            </p:extLst>
          </p:nvPr>
        </p:nvGraphicFramePr>
        <p:xfrm>
          <a:off x="304804" y="4084320"/>
          <a:ext cx="8458197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8927"/>
                <a:gridCol w="768927"/>
                <a:gridCol w="768927"/>
                <a:gridCol w="768927"/>
                <a:gridCol w="768927"/>
                <a:gridCol w="768927"/>
                <a:gridCol w="768927"/>
                <a:gridCol w="768927"/>
                <a:gridCol w="768927"/>
                <a:gridCol w="768927"/>
                <a:gridCol w="768927"/>
              </a:tblGrid>
              <a:tr h="228600">
                <a:tc>
                  <a:txBody>
                    <a:bodyPr/>
                    <a:lstStyle/>
                    <a:p>
                      <a:endParaRPr lang="en-AU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200" baseline="0" dirty="0" smtClean="0">
                          <a:solidFill>
                            <a:schemeClr val="tx1"/>
                          </a:solidFill>
                        </a:rPr>
                        <a:t>2009</a:t>
                      </a:r>
                      <a:endParaRPr lang="en-AU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200" baseline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en-AU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200" baseline="0" dirty="0" smtClean="0">
                          <a:solidFill>
                            <a:schemeClr val="tx1"/>
                          </a:solidFill>
                        </a:rPr>
                        <a:t>2011</a:t>
                      </a:r>
                      <a:endParaRPr lang="en-AU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200" baseline="0" dirty="0" smtClean="0">
                          <a:solidFill>
                            <a:schemeClr val="tx1"/>
                          </a:solidFill>
                        </a:rPr>
                        <a:t>2012</a:t>
                      </a:r>
                      <a:endParaRPr lang="en-AU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200" baseline="0" dirty="0" smtClean="0">
                          <a:solidFill>
                            <a:schemeClr val="tx1"/>
                          </a:solidFill>
                        </a:rPr>
                        <a:t>2013</a:t>
                      </a:r>
                      <a:endParaRPr lang="en-AU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200" baseline="0" dirty="0" smtClean="0">
                          <a:solidFill>
                            <a:schemeClr val="tx1"/>
                          </a:solidFill>
                        </a:rPr>
                        <a:t>2014</a:t>
                      </a:r>
                      <a:endParaRPr lang="en-AU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200" baseline="0" dirty="0" smtClean="0">
                          <a:solidFill>
                            <a:schemeClr val="tx1"/>
                          </a:solidFill>
                        </a:rPr>
                        <a:t>2015</a:t>
                      </a:r>
                      <a:endParaRPr lang="en-AU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200" baseline="0" dirty="0" smtClean="0">
                          <a:solidFill>
                            <a:schemeClr val="tx1"/>
                          </a:solidFill>
                        </a:rPr>
                        <a:t>2016</a:t>
                      </a:r>
                      <a:endParaRPr lang="en-AU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200" baseline="0" dirty="0" smtClean="0">
                          <a:solidFill>
                            <a:schemeClr val="tx1"/>
                          </a:solidFill>
                        </a:rPr>
                        <a:t>2017</a:t>
                      </a:r>
                      <a:endParaRPr lang="en-AU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200" baseline="0" dirty="0" smtClean="0">
                          <a:solidFill>
                            <a:schemeClr val="tx1"/>
                          </a:solidFill>
                        </a:rPr>
                        <a:t>2018</a:t>
                      </a:r>
                      <a:endParaRPr lang="en-AU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9080">
                <a:tc>
                  <a:txBody>
                    <a:bodyPr/>
                    <a:lstStyle/>
                    <a:p>
                      <a:r>
                        <a:rPr lang="en-AU" sz="1200" baseline="0" dirty="0" smtClean="0">
                          <a:solidFill>
                            <a:schemeClr val="tx1"/>
                          </a:solidFill>
                        </a:rPr>
                        <a:t>Nights</a:t>
                      </a:r>
                      <a:endParaRPr lang="en-AU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200" baseline="0" dirty="0" smtClean="0">
                          <a:solidFill>
                            <a:schemeClr val="tx1"/>
                          </a:solidFill>
                        </a:rPr>
                        <a:t>58</a:t>
                      </a:r>
                      <a:endParaRPr lang="en-AU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200" baseline="0" dirty="0" smtClean="0">
                          <a:solidFill>
                            <a:schemeClr val="tx1"/>
                          </a:solidFill>
                        </a:rPr>
                        <a:t>56</a:t>
                      </a:r>
                      <a:endParaRPr lang="en-AU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200" baseline="0" dirty="0" smtClean="0">
                          <a:solidFill>
                            <a:schemeClr val="tx1"/>
                          </a:solidFill>
                        </a:rPr>
                        <a:t>70</a:t>
                      </a:r>
                      <a:endParaRPr lang="en-AU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200" baseline="0" dirty="0" smtClean="0">
                          <a:solidFill>
                            <a:schemeClr val="tx1"/>
                          </a:solidFill>
                        </a:rPr>
                        <a:t>36</a:t>
                      </a:r>
                      <a:endParaRPr lang="en-AU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200" baseline="0" dirty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en-AU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200" baseline="0" dirty="0" smtClean="0">
                          <a:solidFill>
                            <a:schemeClr val="tx1"/>
                          </a:solidFill>
                        </a:rPr>
                        <a:t>64</a:t>
                      </a:r>
                      <a:endParaRPr lang="en-AU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200" baseline="0" dirty="0" smtClean="0">
                          <a:solidFill>
                            <a:schemeClr val="tx1"/>
                          </a:solidFill>
                        </a:rPr>
                        <a:t>112</a:t>
                      </a:r>
                      <a:endParaRPr lang="en-AU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200" baseline="0" dirty="0" smtClean="0">
                          <a:solidFill>
                            <a:schemeClr val="tx1"/>
                          </a:solidFill>
                        </a:rPr>
                        <a:t>46</a:t>
                      </a:r>
                      <a:endParaRPr lang="en-AU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200" baseline="0" dirty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en-AU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200" baseline="0" dirty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en-AU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AU" sz="1200" baseline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1200" baseline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1200" baseline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200" baseline="0" dirty="0" err="1" smtClean="0">
                          <a:solidFill>
                            <a:schemeClr val="tx1"/>
                          </a:solidFill>
                        </a:rPr>
                        <a:t>Puyehue-Cordón</a:t>
                      </a:r>
                      <a:r>
                        <a:rPr lang="en-AU" sz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AU" sz="1200" baseline="0" dirty="0" err="1" smtClean="0">
                          <a:solidFill>
                            <a:schemeClr val="tx1"/>
                          </a:solidFill>
                        </a:rPr>
                        <a:t>Caulle</a:t>
                      </a:r>
                      <a:endParaRPr lang="en-AU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1200" baseline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200" baseline="0" dirty="0" smtClean="0">
                          <a:solidFill>
                            <a:schemeClr val="tx1"/>
                          </a:solidFill>
                        </a:rPr>
                        <a:t>DEEPWAVE</a:t>
                      </a:r>
                      <a:endParaRPr lang="en-AU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200" baseline="0" dirty="0" err="1" smtClean="0">
                          <a:solidFill>
                            <a:schemeClr val="tx1"/>
                          </a:solidFill>
                        </a:rPr>
                        <a:t>Calbuco</a:t>
                      </a:r>
                      <a:endParaRPr lang="en-AU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1200" baseline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1200" baseline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200" baseline="0" dirty="0" smtClean="0">
                          <a:solidFill>
                            <a:schemeClr val="tx1"/>
                          </a:solidFill>
                        </a:rPr>
                        <a:t>(to date)</a:t>
                      </a:r>
                      <a:endParaRPr lang="en-AU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3724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-19050" y="742950"/>
            <a:ext cx="9182100" cy="76200"/>
          </a:xfrm>
          <a:custGeom>
            <a:avLst/>
            <a:gdLst>
              <a:gd name="connsiteX0" fmla="*/ 19050 w 9182100"/>
              <a:gd name="connsiteY0" fmla="*/ 19050 h 76200"/>
              <a:gd name="connsiteX1" fmla="*/ 9163050 w 9182100"/>
              <a:gd name="connsiteY1" fmla="*/ 19050 h 76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182100" h="76200">
                <a:moveTo>
                  <a:pt x="19050" y="19050"/>
                </a:moveTo>
                <a:lnTo>
                  <a:pt x="9163050" y="19050"/>
                </a:lnTo>
              </a:path>
            </a:pathLst>
          </a:custGeom>
          <a:ln w="38100">
            <a:solidFill>
              <a:srgbClr val="0000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93100" y="152400"/>
            <a:ext cx="711200" cy="469900"/>
          </a:xfrm>
          <a:prstGeom prst="rect">
            <a:avLst/>
          </a:prstGeom>
          <a:noFill/>
        </p:spPr>
      </p:pic>
      <p:pic>
        <p:nvPicPr>
          <p:cNvPr id="15" name="Picture 9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9" y="6178199"/>
            <a:ext cx="1026812" cy="679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6" name="Picture 1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2" y="56453"/>
            <a:ext cx="628788" cy="629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4" name="Picture 13" descr="niwa-colour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6324600"/>
            <a:ext cx="2133600" cy="516331"/>
          </a:xfrm>
          <a:prstGeom prst="rect">
            <a:avLst/>
          </a:prstGeom>
        </p:spPr>
      </p:pic>
      <p:sp>
        <p:nvSpPr>
          <p:cNvPr id="10" name="TextBox 1"/>
          <p:cNvSpPr txBox="1"/>
          <p:nvPr/>
        </p:nvSpPr>
        <p:spPr>
          <a:xfrm>
            <a:off x="3379986" y="304800"/>
            <a:ext cx="2257028" cy="29177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ctr">
              <a:lnSpc>
                <a:spcPts val="1900"/>
              </a:lnSpc>
              <a:tabLst/>
            </a:pPr>
            <a:r>
              <a:rPr lang="en-US" altLang="zh-CN" sz="15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Publications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Funding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8600" y="914400"/>
            <a:ext cx="8763000" cy="5757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3525" indent="-263525">
              <a:lnSpc>
                <a:spcPts val="1700"/>
              </a:lnSpc>
              <a:tabLst>
                <a:tab pos="263525" algn="l"/>
                <a:tab pos="1974850" algn="l"/>
                <a:tab pos="4752975" algn="l"/>
                <a:tab pos="6638925" algn="ctr"/>
                <a:tab pos="7356475" algn="l"/>
              </a:tabLst>
            </a:pPr>
            <a:r>
              <a:rPr lang="en-AU" altLang="zh-CN" sz="1400" b="1" dirty="0" smtClean="0">
                <a:solidFill>
                  <a:srgbClr val="0000CC"/>
                </a:solidFill>
                <a:latin typeface="Times New Roman"/>
                <a:cs typeface="Times New Roman"/>
              </a:rPr>
              <a:t>Publications and Presentations since 2013 </a:t>
            </a:r>
          </a:p>
          <a:p>
            <a:pPr marL="270000" indent="-457200"/>
            <a:r>
              <a:rPr lang="en-AU" sz="1400" i="1" dirty="0" err="1">
                <a:latin typeface="Times New Roman" charset="0"/>
                <a:ea typeface="Times New Roman" charset="0"/>
                <a:cs typeface="Times New Roman" charset="0"/>
              </a:rPr>
              <a:t>Nakamae</a:t>
            </a:r>
            <a:r>
              <a:rPr lang="en-AU" sz="1400" i="1" dirty="0">
                <a:latin typeface="Times New Roman" charset="0"/>
                <a:ea typeface="Times New Roman" charset="0"/>
                <a:cs typeface="Times New Roman" charset="0"/>
              </a:rPr>
              <a:t>, K., et al. (2014), Lidar observation of the 2011 </a:t>
            </a:r>
            <a:r>
              <a:rPr lang="en-AU" sz="1400" i="1" dirty="0" err="1">
                <a:latin typeface="Times New Roman" charset="0"/>
                <a:ea typeface="Times New Roman" charset="0"/>
                <a:cs typeface="Times New Roman" charset="0"/>
              </a:rPr>
              <a:t>Puyehue-Cordón</a:t>
            </a:r>
            <a:r>
              <a:rPr lang="en-AU" sz="1400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AU" sz="1400" i="1" dirty="0" err="1">
                <a:latin typeface="Times New Roman" charset="0"/>
                <a:ea typeface="Times New Roman" charset="0"/>
                <a:cs typeface="Times New Roman" charset="0"/>
              </a:rPr>
              <a:t>Caulle</a:t>
            </a:r>
            <a:r>
              <a:rPr lang="en-AU" sz="1400" i="1" dirty="0">
                <a:latin typeface="Times New Roman" charset="0"/>
                <a:ea typeface="Times New Roman" charset="0"/>
                <a:cs typeface="Times New Roman" charset="0"/>
              </a:rPr>
              <a:t> volcanic aerosols at Lauder, New Zealand, Atmos. Chem. Phys., 14, 12099-12108, doi:10.5194/acp-14-12099-2014.</a:t>
            </a:r>
          </a:p>
          <a:p>
            <a:pPr marL="270000" indent="-457200"/>
            <a:r>
              <a:rPr lang="en-AU" sz="1400" i="1" dirty="0" smtClean="0">
                <a:latin typeface="Times New Roman" charset="0"/>
                <a:ea typeface="Times New Roman" charset="0"/>
                <a:cs typeface="Times New Roman" charset="0"/>
              </a:rPr>
              <a:t>Sakai, T., et al. (2016), Long-term variation of stratospheric aerosols observed with </a:t>
            </a:r>
            <a:r>
              <a:rPr lang="en-AU" sz="1400" i="1" dirty="0" err="1" smtClean="0">
                <a:latin typeface="Times New Roman" charset="0"/>
                <a:ea typeface="Times New Roman" charset="0"/>
                <a:cs typeface="Times New Roman" charset="0"/>
              </a:rPr>
              <a:t>lidars</a:t>
            </a:r>
            <a:r>
              <a:rPr lang="en-AU" sz="1400" i="1" dirty="0" smtClean="0">
                <a:latin typeface="Times New Roman" charset="0"/>
                <a:ea typeface="Times New Roman" charset="0"/>
                <a:cs typeface="Times New Roman" charset="0"/>
              </a:rPr>
              <a:t> over Tsukuba, Japan from 1982 and Lauder, New Zealand from 1992 to 2015, Journal of Geophysical Research: Atmospheres, 121, 10283-10293, doi:10.1002/2016JD025132.</a:t>
            </a:r>
          </a:p>
          <a:p>
            <a:pPr marL="270000" indent="-457200"/>
            <a:r>
              <a:rPr lang="en-AU" sz="1400" i="1" dirty="0" err="1">
                <a:latin typeface="Times New Roman" charset="0"/>
                <a:ea typeface="Times New Roman" charset="0"/>
                <a:cs typeface="Times New Roman" charset="0"/>
              </a:rPr>
              <a:t>Ehard</a:t>
            </a:r>
            <a:r>
              <a:rPr lang="en-AU" sz="1400" i="1" dirty="0">
                <a:latin typeface="Times New Roman" charset="0"/>
                <a:ea typeface="Times New Roman" charset="0"/>
                <a:cs typeface="Times New Roman" charset="0"/>
              </a:rPr>
              <a:t>, B., et al. (2017), Horizontal propagation of large-amplitude mountain waves into the polar night jet, J. </a:t>
            </a:r>
            <a:r>
              <a:rPr lang="en-AU" sz="1400" i="1" dirty="0" err="1">
                <a:latin typeface="Times New Roman" charset="0"/>
                <a:ea typeface="Times New Roman" charset="0"/>
                <a:cs typeface="Times New Roman" charset="0"/>
              </a:rPr>
              <a:t>Geophys</a:t>
            </a:r>
            <a:r>
              <a:rPr lang="en-AU" sz="1400" i="1" dirty="0">
                <a:latin typeface="Times New Roman" charset="0"/>
                <a:ea typeface="Times New Roman" charset="0"/>
                <a:cs typeface="Times New Roman" charset="0"/>
              </a:rPr>
              <a:t>. Res., 122, 1423-1436.</a:t>
            </a:r>
          </a:p>
          <a:p>
            <a:pPr marL="270000" indent="-457200"/>
            <a:r>
              <a:rPr lang="en-AU" sz="1400" i="1" dirty="0" err="1">
                <a:latin typeface="Times New Roman" charset="0"/>
                <a:ea typeface="Times New Roman" charset="0"/>
                <a:cs typeface="Times New Roman" charset="0"/>
              </a:rPr>
              <a:t>Kaifler</a:t>
            </a:r>
            <a:r>
              <a:rPr lang="en-AU" sz="1400" i="1" dirty="0">
                <a:latin typeface="Times New Roman" charset="0"/>
                <a:ea typeface="Times New Roman" charset="0"/>
                <a:cs typeface="Times New Roman" charset="0"/>
              </a:rPr>
              <a:t>, N., et al. (2017), Observational indications of downward-propagating gravity waves in middle atmosphere </a:t>
            </a:r>
            <a:r>
              <a:rPr lang="en-AU" sz="1400" i="1" dirty="0" err="1">
                <a:latin typeface="Times New Roman" charset="0"/>
                <a:ea typeface="Times New Roman" charset="0"/>
                <a:cs typeface="Times New Roman" charset="0"/>
              </a:rPr>
              <a:t>lidar</a:t>
            </a:r>
            <a:r>
              <a:rPr lang="en-AU" sz="1400" i="1" dirty="0">
                <a:latin typeface="Times New Roman" charset="0"/>
                <a:ea typeface="Times New Roman" charset="0"/>
                <a:cs typeface="Times New Roman" charset="0"/>
              </a:rPr>
              <a:t> data, J. Atmos. Solar-Terr. Phys., 162, 16-27, doi:10.1016/j.jastp.2017.03.003.</a:t>
            </a:r>
          </a:p>
          <a:p>
            <a:pPr marL="270000" indent="-457200"/>
            <a:endParaRPr lang="en-AU" sz="1400" i="1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270000" indent="-457200"/>
            <a:r>
              <a:rPr lang="en-AU" sz="1400" i="1" dirty="0">
                <a:latin typeface="Times New Roman" charset="0"/>
                <a:ea typeface="Times New Roman" charset="0"/>
                <a:cs typeface="Times New Roman" charset="0"/>
              </a:rPr>
              <a:t>Liley, J. B., et al. (2014), Stratospheric aerosol over Lauder, New Zealand, </a:t>
            </a:r>
            <a:r>
              <a:rPr lang="en-AU" sz="1400" i="1">
                <a:latin typeface="Times New Roman" charset="0"/>
                <a:ea typeface="Times New Roman" charset="0"/>
                <a:cs typeface="Times New Roman" charset="0"/>
              </a:rPr>
              <a:t>in </a:t>
            </a:r>
            <a:r>
              <a:rPr lang="en-AU" sz="1400" i="1" smtClean="0">
                <a:latin typeface="Times New Roman" charset="0"/>
                <a:ea typeface="Times New Roman" charset="0"/>
                <a:cs typeface="Times New Roman" charset="0"/>
              </a:rPr>
              <a:t>SPARC, </a:t>
            </a:r>
            <a:r>
              <a:rPr lang="en-AU" sz="1400" i="1" dirty="0">
                <a:latin typeface="Times New Roman" charset="0"/>
                <a:ea typeface="Times New Roman" charset="0"/>
                <a:cs typeface="Times New Roman" charset="0"/>
              </a:rPr>
              <a:t>Queenstown, New Zealand.</a:t>
            </a:r>
          </a:p>
          <a:p>
            <a:pPr marL="270000" indent="-457200"/>
            <a:r>
              <a:rPr lang="en-AU" sz="1400" i="1" dirty="0" smtClean="0">
                <a:latin typeface="Times New Roman" charset="0"/>
                <a:ea typeface="Times New Roman" charset="0"/>
                <a:cs typeface="Times New Roman" charset="0"/>
              </a:rPr>
              <a:t>Sakai</a:t>
            </a:r>
            <a:r>
              <a:rPr lang="en-AU" sz="1400" i="1" dirty="0">
                <a:latin typeface="Times New Roman" charset="0"/>
                <a:ea typeface="Times New Roman" charset="0"/>
                <a:cs typeface="Times New Roman" charset="0"/>
              </a:rPr>
              <a:t>, T., et al. (2015), Long-term variation of stratospheric aerosols observed with </a:t>
            </a:r>
            <a:r>
              <a:rPr lang="en-AU" sz="1400" i="1" dirty="0" err="1">
                <a:latin typeface="Times New Roman" charset="0"/>
                <a:ea typeface="Times New Roman" charset="0"/>
                <a:cs typeface="Times New Roman" charset="0"/>
              </a:rPr>
              <a:t>lidars</a:t>
            </a:r>
            <a:r>
              <a:rPr lang="en-AU" sz="1400" i="1" dirty="0">
                <a:latin typeface="Times New Roman" charset="0"/>
                <a:ea typeface="Times New Roman" charset="0"/>
                <a:cs typeface="Times New Roman" charset="0"/>
              </a:rPr>
              <a:t> from 1982 to 2014 over northern and southern </a:t>
            </a:r>
            <a:r>
              <a:rPr lang="en-AU" sz="1400" i="1" dirty="0" err="1">
                <a:latin typeface="Times New Roman" charset="0"/>
                <a:ea typeface="Times New Roman" charset="0"/>
                <a:cs typeface="Times New Roman" charset="0"/>
              </a:rPr>
              <a:t>midlatitudes</a:t>
            </a:r>
            <a:r>
              <a:rPr lang="en-AU" sz="1400" i="1" dirty="0">
                <a:latin typeface="Times New Roman" charset="0"/>
                <a:ea typeface="Times New Roman" charset="0"/>
                <a:cs typeface="Times New Roman" charset="0"/>
              </a:rPr>
              <a:t>, in 27th International Laser Radar Conference, edited, New York.</a:t>
            </a:r>
          </a:p>
          <a:p>
            <a:pPr marL="270000" indent="-457200"/>
            <a:r>
              <a:rPr lang="en-AU" sz="1400" i="1" dirty="0" smtClean="0">
                <a:latin typeface="Times New Roman" charset="0"/>
                <a:ea typeface="Times New Roman" charset="0"/>
                <a:cs typeface="Times New Roman" charset="0"/>
              </a:rPr>
              <a:t>Uchino</a:t>
            </a:r>
            <a:r>
              <a:rPr lang="en-AU" sz="1400" i="1" dirty="0">
                <a:latin typeface="Times New Roman" charset="0"/>
                <a:ea typeface="Times New Roman" charset="0"/>
                <a:cs typeface="Times New Roman" charset="0"/>
              </a:rPr>
              <a:t>, O., et al. (2016), Lidar observations at prioritized sites for GOSAT validation, in AGU Fall Meeting, edited, San Francisco.</a:t>
            </a:r>
          </a:p>
          <a:p>
            <a:pPr marL="263525" indent="-263525">
              <a:lnSpc>
                <a:spcPts val="1000"/>
              </a:lnSpc>
              <a:tabLst>
                <a:tab pos="263525" algn="l"/>
                <a:tab pos="1974850" algn="l"/>
                <a:tab pos="4752975" algn="l"/>
                <a:tab pos="6638925" algn="ctr"/>
                <a:tab pos="7356475" algn="l"/>
              </a:tabLst>
            </a:pPr>
            <a:endParaRPr lang="en-AU" altLang="zh-CN" sz="1400" dirty="0" smtClean="0">
              <a:latin typeface="Times New Roman"/>
              <a:cs typeface="Times New Roman"/>
            </a:endParaRPr>
          </a:p>
          <a:p>
            <a:pPr marL="263525" indent="-263525">
              <a:lnSpc>
                <a:spcPts val="2600"/>
              </a:lnSpc>
              <a:tabLst>
                <a:tab pos="263525" algn="l"/>
                <a:tab pos="1974850" algn="l"/>
                <a:tab pos="4752975" algn="l"/>
                <a:tab pos="6638925" algn="ctr"/>
                <a:tab pos="7356475" algn="l"/>
              </a:tabLst>
            </a:pPr>
            <a:r>
              <a:rPr lang="en-AU" altLang="zh-CN" sz="1400" b="1" dirty="0" smtClean="0">
                <a:solidFill>
                  <a:srgbClr val="0000CC"/>
                </a:solidFill>
                <a:latin typeface="Times New Roman"/>
                <a:cs typeface="Times New Roman"/>
              </a:rPr>
              <a:t>Staff and Funding</a:t>
            </a:r>
          </a:p>
          <a:p>
            <a:pPr>
              <a:lnSpc>
                <a:spcPts val="2000"/>
              </a:lnSpc>
              <a:tabLst>
                <a:tab pos="263525" algn="l"/>
                <a:tab pos="1974850" algn="l"/>
                <a:tab pos="4752975" algn="l"/>
                <a:tab pos="6638925" algn="ctr"/>
                <a:tab pos="7356475" algn="l"/>
              </a:tabLst>
            </a:pPr>
            <a:r>
              <a:rPr lang="en-AU" altLang="zh-CN" sz="14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After a contraction five years ago, Lauder is back to reasonable strength with four scientists and four technicians.</a:t>
            </a:r>
          </a:p>
          <a:p>
            <a:pPr>
              <a:lnSpc>
                <a:spcPts val="2000"/>
              </a:lnSpc>
              <a:tabLst>
                <a:tab pos="263525" algn="l"/>
                <a:tab pos="1974850" algn="l"/>
                <a:tab pos="4752975" algn="l"/>
                <a:tab pos="6638925" algn="ctr"/>
                <a:tab pos="7356475" algn="l"/>
              </a:tabLst>
            </a:pPr>
            <a:r>
              <a:rPr lang="en-AU" altLang="zh-CN" sz="14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They operate a wide range of instruments, contributing data to four major international networks:</a:t>
            </a:r>
          </a:p>
          <a:p>
            <a:pPr>
              <a:lnSpc>
                <a:spcPts val="2000"/>
              </a:lnSpc>
              <a:tabLst>
                <a:tab pos="263525" algn="l"/>
                <a:tab pos="1974850" algn="l"/>
                <a:tab pos="4752975" algn="l"/>
                <a:tab pos="6638925" algn="ctr"/>
                <a:tab pos="7356475" algn="l"/>
              </a:tabLst>
            </a:pPr>
            <a:r>
              <a:rPr lang="en-AU" altLang="zh-CN" sz="14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NDACC, BSRN, TCCON, and GRUAN.</a:t>
            </a:r>
            <a:endParaRPr lang="en-AU" altLang="zh-CN" sz="1400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>
              <a:lnSpc>
                <a:spcPts val="2000"/>
              </a:lnSpc>
              <a:tabLst>
                <a:tab pos="263525" algn="l"/>
                <a:tab pos="1974850" algn="l"/>
                <a:tab pos="4752975" algn="l"/>
                <a:tab pos="6638925" algn="ctr"/>
                <a:tab pos="7356475" algn="l"/>
              </a:tabLst>
            </a:pPr>
            <a:r>
              <a:rPr lang="en-AU" altLang="zh-CN" sz="14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Facility funding is static.</a:t>
            </a:r>
            <a:br>
              <a:rPr lang="en-AU" altLang="zh-CN" sz="1400" i="1" dirty="0" smtClean="0">
                <a:solidFill>
                  <a:srgbClr val="000000"/>
                </a:solidFill>
                <a:latin typeface="Times New Roman"/>
                <a:cs typeface="Times New Roman"/>
              </a:rPr>
            </a:br>
            <a:r>
              <a:rPr lang="en-AU" altLang="zh-CN" sz="14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NIES fund </a:t>
            </a:r>
            <a:r>
              <a:rPr lang="en-AU" altLang="zh-CN" sz="1400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lidar</a:t>
            </a:r>
            <a:r>
              <a:rPr lang="en-AU" altLang="zh-CN" sz="14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operation during GOSAT overpass, determined biennially.</a:t>
            </a:r>
            <a:br>
              <a:rPr lang="en-AU" altLang="zh-CN" sz="1400" i="1" dirty="0" smtClean="0">
                <a:solidFill>
                  <a:srgbClr val="000000"/>
                </a:solidFill>
                <a:latin typeface="Times New Roman"/>
                <a:cs typeface="Times New Roman"/>
              </a:rPr>
            </a:br>
            <a:endParaRPr lang="en-AU" altLang="zh-CN" sz="1400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05000" y="6629400"/>
            <a:ext cx="4671151" cy="16158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/>
            </a:pPr>
            <a:r>
              <a:rPr lang="en-US" altLang="zh-CN" sz="998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5th </a:t>
            </a:r>
            <a:r>
              <a:rPr lang="en-US" altLang="zh-CN" sz="998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TOLNet</a:t>
            </a:r>
            <a:r>
              <a:rPr lang="en-US" altLang="zh-CN" sz="998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/ 2018 NDACC LWG Meeting,</a:t>
            </a:r>
            <a:r>
              <a:rPr lang="en-US" altLang="zh-CN" sz="9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8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7-11 May,</a:t>
            </a:r>
            <a:r>
              <a:rPr lang="en-US" altLang="zh-CN" sz="9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8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University of Alabama,</a:t>
            </a:r>
            <a:r>
              <a:rPr lang="en-US" altLang="zh-CN" sz="9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8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Huntsville</a:t>
            </a:r>
          </a:p>
        </p:txBody>
      </p:sp>
    </p:spTree>
    <p:extLst>
      <p:ext uri="{BB962C8B-B14F-4D97-AF65-F5344CB8AC3E}">
        <p14:creationId xmlns:p14="http://schemas.microsoft.com/office/powerpoint/2010/main" val="3797758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3515</TotalTime>
  <Words>721</Words>
  <Application>Microsoft Macintosh PowerPoint</Application>
  <PresentationFormat>On-screen Show (4:3)</PresentationFormat>
  <Paragraphs>106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Calibri</vt:lpstr>
      <vt:lpstr>Times New Roman</vt:lpstr>
      <vt:lpstr>宋体</vt:lpstr>
      <vt:lpstr>Arial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Ben Liley</cp:lastModifiedBy>
  <cp:revision>49</cp:revision>
  <dcterms:created xsi:type="dcterms:W3CDTF">2006-08-16T00:00:00Z</dcterms:created>
  <dcterms:modified xsi:type="dcterms:W3CDTF">2018-05-07T11:49:27Z</dcterms:modified>
</cp:coreProperties>
</file>