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3"/>
  </p:notesMasterIdLst>
  <p:sldIdLst>
    <p:sldId id="257" r:id="rId2"/>
    <p:sldId id="266" r:id="rId3"/>
    <p:sldId id="265" r:id="rId4"/>
    <p:sldId id="278" r:id="rId5"/>
    <p:sldId id="267" r:id="rId6"/>
    <p:sldId id="272" r:id="rId7"/>
    <p:sldId id="280" r:id="rId8"/>
    <p:sldId id="281" r:id="rId9"/>
    <p:sldId id="274" r:id="rId10"/>
    <p:sldId id="275" r:id="rId11"/>
    <p:sldId id="263" r:id="rId12"/>
    <p:sldId id="277" r:id="rId13"/>
    <p:sldId id="264" r:id="rId14"/>
    <p:sldId id="279" r:id="rId15"/>
    <p:sldId id="262" r:id="rId16"/>
    <p:sldId id="273" r:id="rId17"/>
    <p:sldId id="271" r:id="rId18"/>
    <p:sldId id="268" r:id="rId19"/>
    <p:sldId id="269" r:id="rId20"/>
    <p:sldId id="276" r:id="rId21"/>
    <p:sldId id="260" r:id="rId2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6691" autoAdjust="0"/>
    <p:restoredTop sz="94660"/>
  </p:normalViewPr>
  <p:slideViewPr>
    <p:cSldViewPr>
      <p:cViewPr>
        <p:scale>
          <a:sx n="60" d="100"/>
          <a:sy n="60" d="100"/>
        </p:scale>
        <p:origin x="1560" y="192"/>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7CE0DB4-40E8-4C30-8076-B8BD40B88608}" type="datetimeFigureOut">
              <a:rPr lang="en-US" smtClean="0"/>
              <a:t>5/7/2018</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1027D393-3237-428E-BCB1-1C12F7C6FCB1}" type="slidenum">
              <a:rPr lang="en-US" smtClean="0"/>
              <a:t>‹#›</a:t>
            </a:fld>
            <a:endParaRPr lang="en-US"/>
          </a:p>
        </p:txBody>
      </p:sp>
    </p:spTree>
    <p:extLst>
      <p:ext uri="{BB962C8B-B14F-4D97-AF65-F5344CB8AC3E}">
        <p14:creationId xmlns:p14="http://schemas.microsoft.com/office/powerpoint/2010/main" val="196467736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8A6951F-17C3-4FA7-B131-45603A6F9706}" type="slidenum">
              <a:rPr lang="en-US" smtClean="0"/>
              <a:pPr/>
              <a:t>1</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027D393-3237-428E-BCB1-1C12F7C6FCB1}" type="slidenum">
              <a:rPr lang="en-US" smtClean="0"/>
              <a:t>2</a:t>
            </a:fld>
            <a:endParaRPr lang="en-US"/>
          </a:p>
        </p:txBody>
      </p:sp>
    </p:spTree>
    <p:extLst>
      <p:ext uri="{BB962C8B-B14F-4D97-AF65-F5344CB8AC3E}">
        <p14:creationId xmlns:p14="http://schemas.microsoft.com/office/powerpoint/2010/main" val="286458511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027D393-3237-428E-BCB1-1C12F7C6FCB1}" type="slidenum">
              <a:rPr lang="en-US" smtClean="0"/>
              <a:t>3</a:t>
            </a:fld>
            <a:endParaRPr lang="en-US"/>
          </a:p>
        </p:txBody>
      </p:sp>
    </p:spTree>
    <p:extLst>
      <p:ext uri="{BB962C8B-B14F-4D97-AF65-F5344CB8AC3E}">
        <p14:creationId xmlns:p14="http://schemas.microsoft.com/office/powerpoint/2010/main" val="241986791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This study presents the analysis of the </a:t>
            </a:r>
            <a:r>
              <a:rPr lang="en-US" sz="1200" kern="1200" dirty="0" err="1" smtClean="0">
                <a:solidFill>
                  <a:schemeClr val="tx1"/>
                </a:solidFill>
                <a:effectLst/>
                <a:latin typeface="+mn-lt"/>
                <a:ea typeface="+mn-ea"/>
                <a:cs typeface="+mn-cs"/>
              </a:rPr>
              <a:t>intercomparison</a:t>
            </a:r>
            <a:r>
              <a:rPr lang="en-US" sz="1200" kern="1200" dirty="0" smtClean="0">
                <a:solidFill>
                  <a:schemeClr val="tx1"/>
                </a:solidFill>
                <a:effectLst/>
                <a:latin typeface="+mn-lt"/>
                <a:ea typeface="+mn-ea"/>
                <a:cs typeface="+mn-cs"/>
              </a:rPr>
              <a:t> between the TROPOZ, TOPAZ, and LMOL </a:t>
            </a:r>
            <a:r>
              <a:rPr lang="en-US" sz="1200" kern="1200" dirty="0" err="1" smtClean="0">
                <a:solidFill>
                  <a:schemeClr val="tx1"/>
                </a:solidFill>
                <a:effectLst/>
                <a:latin typeface="+mn-lt"/>
                <a:ea typeface="+mn-ea"/>
                <a:cs typeface="+mn-cs"/>
              </a:rPr>
              <a:t>lidars</a:t>
            </a:r>
            <a:r>
              <a:rPr lang="en-US" sz="1200" kern="1200" dirty="0" smtClean="0">
                <a:solidFill>
                  <a:schemeClr val="tx1"/>
                </a:solidFill>
                <a:effectLst/>
                <a:latin typeface="+mn-lt"/>
                <a:ea typeface="+mn-ea"/>
                <a:cs typeface="+mn-cs"/>
              </a:rPr>
              <a:t>, along with comparisons between the </a:t>
            </a:r>
            <a:r>
              <a:rPr lang="en-US" sz="1200" kern="1200" dirty="0" err="1" smtClean="0">
                <a:solidFill>
                  <a:schemeClr val="tx1"/>
                </a:solidFill>
                <a:effectLst/>
                <a:latin typeface="+mn-lt"/>
                <a:ea typeface="+mn-ea"/>
                <a:cs typeface="+mn-cs"/>
              </a:rPr>
              <a:t>lidars</a:t>
            </a:r>
            <a:r>
              <a:rPr lang="en-US" sz="1200" kern="1200" dirty="0" smtClean="0">
                <a:solidFill>
                  <a:schemeClr val="tx1"/>
                </a:solidFill>
                <a:effectLst/>
                <a:latin typeface="+mn-lt"/>
                <a:ea typeface="+mn-ea"/>
                <a:cs typeface="+mn-cs"/>
              </a:rPr>
              <a:t> and other </a:t>
            </a:r>
            <a:r>
              <a:rPr lang="en-US" sz="1200" i="1" kern="1200" dirty="0" smtClean="0">
                <a:solidFill>
                  <a:schemeClr val="tx1"/>
                </a:solidFill>
                <a:effectLst/>
                <a:latin typeface="+mn-lt"/>
                <a:ea typeface="+mn-ea"/>
                <a:cs typeface="+mn-cs"/>
              </a:rPr>
              <a:t>in situ </a:t>
            </a:r>
            <a:r>
              <a:rPr lang="en-US" sz="1200" kern="1200" dirty="0" smtClean="0">
                <a:solidFill>
                  <a:schemeClr val="tx1"/>
                </a:solidFill>
                <a:effectLst/>
                <a:latin typeface="+mn-lt"/>
                <a:ea typeface="+mn-ea"/>
                <a:cs typeface="+mn-cs"/>
              </a:rPr>
              <a:t>ozone instruments including </a:t>
            </a:r>
            <a:r>
              <a:rPr lang="en-US" sz="1200" kern="1200" dirty="0" err="1" smtClean="0">
                <a:solidFill>
                  <a:schemeClr val="tx1"/>
                </a:solidFill>
                <a:effectLst/>
                <a:latin typeface="+mn-lt"/>
                <a:ea typeface="+mn-ea"/>
                <a:cs typeface="+mn-cs"/>
              </a:rPr>
              <a:t>ozonesondes</a:t>
            </a:r>
            <a:r>
              <a:rPr lang="en-US" sz="1200" kern="1200" dirty="0" smtClean="0">
                <a:solidFill>
                  <a:schemeClr val="tx1"/>
                </a:solidFill>
                <a:effectLst/>
                <a:latin typeface="+mn-lt"/>
                <a:ea typeface="+mn-ea"/>
                <a:cs typeface="+mn-cs"/>
              </a:rPr>
              <a:t> and a P-3B airborne </a:t>
            </a:r>
            <a:r>
              <a:rPr lang="en-US" sz="1200" kern="1200" dirty="0" err="1" smtClean="0">
                <a:solidFill>
                  <a:schemeClr val="tx1"/>
                </a:solidFill>
                <a:effectLst/>
                <a:latin typeface="+mn-lt"/>
                <a:ea typeface="+mn-ea"/>
                <a:cs typeface="+mn-cs"/>
              </a:rPr>
              <a:t>chemiluminescence</a:t>
            </a:r>
            <a:r>
              <a:rPr lang="en-US" sz="1200" kern="1200" dirty="0" smtClean="0">
                <a:solidFill>
                  <a:schemeClr val="tx1"/>
                </a:solidFill>
                <a:effectLst/>
                <a:latin typeface="+mn-lt"/>
                <a:ea typeface="+mn-ea"/>
                <a:cs typeface="+mn-cs"/>
              </a:rPr>
              <a:t> sensor. The </a:t>
            </a:r>
            <a:r>
              <a:rPr lang="en-US" sz="1200" kern="1200" dirty="0" err="1" smtClean="0">
                <a:solidFill>
                  <a:schemeClr val="tx1"/>
                </a:solidFill>
                <a:effectLst/>
                <a:latin typeface="+mn-lt"/>
                <a:ea typeface="+mn-ea"/>
                <a:cs typeface="+mn-cs"/>
              </a:rPr>
              <a:t>TOLNet</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lidars</a:t>
            </a:r>
            <a:r>
              <a:rPr lang="en-US" sz="1200" kern="1200" dirty="0" smtClean="0">
                <a:solidFill>
                  <a:schemeClr val="tx1"/>
                </a:solidFill>
                <a:effectLst/>
                <a:latin typeface="+mn-lt"/>
                <a:ea typeface="+mn-ea"/>
                <a:cs typeface="+mn-cs"/>
              </a:rPr>
              <a:t> measured vertical ozone structures with an accuracy generally better than ±15% within the troposphere. Larger differences occur at some individual altitudes in both the near-field and far-field range of the </a:t>
            </a:r>
            <a:r>
              <a:rPr lang="en-US" sz="1200" kern="1200" dirty="0" err="1" smtClean="0">
                <a:solidFill>
                  <a:schemeClr val="tx1"/>
                </a:solidFill>
                <a:effectLst/>
                <a:latin typeface="+mn-lt"/>
                <a:ea typeface="+mn-ea"/>
                <a:cs typeface="+mn-cs"/>
              </a:rPr>
              <a:t>lidar</a:t>
            </a:r>
            <a:r>
              <a:rPr lang="en-US" sz="1200" kern="1200" dirty="0" smtClean="0">
                <a:solidFill>
                  <a:schemeClr val="tx1"/>
                </a:solidFill>
                <a:effectLst/>
                <a:latin typeface="+mn-lt"/>
                <a:ea typeface="+mn-ea"/>
                <a:cs typeface="+mn-cs"/>
              </a:rPr>
              <a:t> systems, largely as expected. In terms of column average, the </a:t>
            </a:r>
            <a:r>
              <a:rPr lang="en-US" sz="1200" kern="1200" dirty="0" err="1" smtClean="0">
                <a:solidFill>
                  <a:schemeClr val="tx1"/>
                </a:solidFill>
                <a:effectLst/>
                <a:latin typeface="+mn-lt"/>
                <a:ea typeface="+mn-ea"/>
                <a:cs typeface="+mn-cs"/>
              </a:rPr>
              <a:t>TOLNet</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lidars</a:t>
            </a:r>
            <a:r>
              <a:rPr lang="en-US" sz="1200" kern="1200" dirty="0" smtClean="0">
                <a:solidFill>
                  <a:schemeClr val="tx1"/>
                </a:solidFill>
                <a:effectLst/>
                <a:latin typeface="+mn-lt"/>
                <a:ea typeface="+mn-ea"/>
                <a:cs typeface="+mn-cs"/>
              </a:rPr>
              <a:t> measured ozone with an accuracy better than ±5% for both the </a:t>
            </a:r>
            <a:r>
              <a:rPr lang="en-US" sz="1200" kern="1200" dirty="0" err="1" smtClean="0">
                <a:solidFill>
                  <a:schemeClr val="tx1"/>
                </a:solidFill>
                <a:effectLst/>
                <a:latin typeface="+mn-lt"/>
                <a:ea typeface="+mn-ea"/>
                <a:cs typeface="+mn-cs"/>
              </a:rPr>
              <a:t>intercomparison</a:t>
            </a:r>
            <a:r>
              <a:rPr lang="en-US" sz="1200" kern="1200" dirty="0" smtClean="0">
                <a:solidFill>
                  <a:schemeClr val="tx1"/>
                </a:solidFill>
                <a:effectLst/>
                <a:latin typeface="+mn-lt"/>
                <a:ea typeface="+mn-ea"/>
                <a:cs typeface="+mn-cs"/>
              </a:rPr>
              <a:t> between the </a:t>
            </a:r>
            <a:r>
              <a:rPr lang="en-US" sz="1200" kern="1200" dirty="0" err="1" smtClean="0">
                <a:solidFill>
                  <a:schemeClr val="tx1"/>
                </a:solidFill>
                <a:effectLst/>
                <a:latin typeface="+mn-lt"/>
                <a:ea typeface="+mn-ea"/>
                <a:cs typeface="+mn-cs"/>
              </a:rPr>
              <a:t>lidars</a:t>
            </a:r>
            <a:r>
              <a:rPr lang="en-US" sz="1200" kern="1200" dirty="0" smtClean="0">
                <a:solidFill>
                  <a:schemeClr val="tx1"/>
                </a:solidFill>
                <a:effectLst/>
                <a:latin typeface="+mn-lt"/>
                <a:ea typeface="+mn-ea"/>
                <a:cs typeface="+mn-cs"/>
              </a:rPr>
              <a:t> and between the </a:t>
            </a:r>
            <a:r>
              <a:rPr lang="en-US" sz="1200" kern="1200" dirty="0" err="1" smtClean="0">
                <a:solidFill>
                  <a:schemeClr val="tx1"/>
                </a:solidFill>
                <a:effectLst/>
                <a:latin typeface="+mn-lt"/>
                <a:ea typeface="+mn-ea"/>
                <a:cs typeface="+mn-cs"/>
              </a:rPr>
              <a:t>lidars</a:t>
            </a:r>
            <a:r>
              <a:rPr lang="en-US" sz="1200" kern="1200" dirty="0" smtClean="0">
                <a:solidFill>
                  <a:schemeClr val="tx1"/>
                </a:solidFill>
                <a:effectLst/>
                <a:latin typeface="+mn-lt"/>
                <a:ea typeface="+mn-ea"/>
                <a:cs typeface="+mn-cs"/>
              </a:rPr>
              <a:t> and other instruments. </a:t>
            </a:r>
          </a:p>
          <a:p>
            <a:r>
              <a:rPr lang="en-US" sz="1200" kern="1200" dirty="0" smtClean="0">
                <a:solidFill>
                  <a:schemeClr val="tx1"/>
                </a:solidFill>
                <a:effectLst/>
                <a:latin typeface="+mn-lt"/>
                <a:ea typeface="+mn-ea"/>
                <a:cs typeface="+mn-cs"/>
              </a:rPr>
              <a:t>The SEAC4RS </a:t>
            </a:r>
            <a:r>
              <a:rPr lang="en-US" sz="1200" kern="1200" dirty="0" err="1" smtClean="0">
                <a:solidFill>
                  <a:schemeClr val="tx1"/>
                </a:solidFill>
                <a:effectLst/>
                <a:latin typeface="+mn-lt"/>
                <a:ea typeface="+mn-ea"/>
                <a:cs typeface="+mn-cs"/>
              </a:rPr>
              <a:t>sonde</a:t>
            </a:r>
            <a:r>
              <a:rPr lang="en-US" sz="1200" kern="1200" baseline="0" dirty="0" smtClean="0">
                <a:solidFill>
                  <a:schemeClr val="tx1"/>
                </a:solidFill>
                <a:effectLst/>
                <a:latin typeface="+mn-lt"/>
                <a:ea typeface="+mn-ea"/>
                <a:cs typeface="+mn-cs"/>
              </a:rPr>
              <a:t> paper analyzed the relationship between ozone anomaly and met variable anomaly in troposphere, and identified the regression slopes, investigated the STT influence in the troposphere, found STT still significant in early summer.</a:t>
            </a:r>
          </a:p>
          <a:p>
            <a:r>
              <a:rPr lang="en-US" sz="1200" kern="1200" baseline="0" dirty="0" smtClean="0">
                <a:solidFill>
                  <a:schemeClr val="tx1"/>
                </a:solidFill>
                <a:effectLst/>
                <a:latin typeface="+mn-lt"/>
                <a:ea typeface="+mn-ea"/>
                <a:cs typeface="+mn-cs"/>
              </a:rPr>
              <a:t>The SEAC4RS </a:t>
            </a:r>
            <a:r>
              <a:rPr lang="en-US" sz="1200" kern="1200" baseline="0" dirty="0" err="1" smtClean="0">
                <a:solidFill>
                  <a:schemeClr val="tx1"/>
                </a:solidFill>
                <a:effectLst/>
                <a:latin typeface="+mn-lt"/>
                <a:ea typeface="+mn-ea"/>
                <a:cs typeface="+mn-cs"/>
              </a:rPr>
              <a:t>lidar</a:t>
            </a:r>
            <a:r>
              <a:rPr lang="en-US" sz="1200" kern="1200" baseline="0" dirty="0" smtClean="0">
                <a:solidFill>
                  <a:schemeClr val="tx1"/>
                </a:solidFill>
                <a:effectLst/>
                <a:latin typeface="+mn-lt"/>
                <a:ea typeface="+mn-ea"/>
                <a:cs typeface="+mn-cs"/>
              </a:rPr>
              <a:t> paper presents the ozone structure associated with certain weather process. </a:t>
            </a:r>
          </a:p>
        </p:txBody>
      </p:sp>
      <p:sp>
        <p:nvSpPr>
          <p:cNvPr id="4" name="Slide Number Placeholder 3"/>
          <p:cNvSpPr>
            <a:spLocks noGrp="1"/>
          </p:cNvSpPr>
          <p:nvPr>
            <p:ph type="sldNum" sz="quarter" idx="10"/>
          </p:nvPr>
        </p:nvSpPr>
        <p:spPr/>
        <p:txBody>
          <a:bodyPr/>
          <a:lstStyle/>
          <a:p>
            <a:fld id="{0A92A950-6D78-45A3-BFF5-43934DBC121F}" type="slidenum">
              <a:rPr lang="en-US" smtClean="0"/>
              <a:t>7</a:t>
            </a:fld>
            <a:endParaRPr lang="en-US"/>
          </a:p>
        </p:txBody>
      </p:sp>
    </p:spTree>
    <p:extLst>
      <p:ext uri="{BB962C8B-B14F-4D97-AF65-F5344CB8AC3E}">
        <p14:creationId xmlns:p14="http://schemas.microsoft.com/office/powerpoint/2010/main" val="113694572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Reid et al. paper provides an overview on the aerosol properties</a:t>
            </a:r>
            <a:r>
              <a:rPr lang="en-US" baseline="0" dirty="0" smtClean="0"/>
              <a:t> observed by UW IN 2013 summer at Huntsville. We provided ozone </a:t>
            </a:r>
            <a:r>
              <a:rPr lang="en-US" baseline="0" dirty="0" err="1" smtClean="0"/>
              <a:t>lidar</a:t>
            </a:r>
            <a:r>
              <a:rPr lang="en-US" baseline="0" dirty="0" smtClean="0"/>
              <a:t> data as an example of ozone production in wild fire smoke long-range transport.</a:t>
            </a:r>
          </a:p>
          <a:p>
            <a:r>
              <a:rPr lang="en-US" baseline="0" dirty="0" smtClean="0"/>
              <a:t>Langford et al provides very detailed analysis on the ozone structures affected by a STT process, and comparison between observations and model outputs.</a:t>
            </a:r>
          </a:p>
          <a:p>
            <a:r>
              <a:rPr lang="en-US" baseline="0" dirty="0" smtClean="0"/>
              <a:t>Ozone gradients exists in 1pm </a:t>
            </a:r>
            <a:r>
              <a:rPr lang="en-US" baseline="0" dirty="0" err="1" smtClean="0"/>
              <a:t>ozonesondes</a:t>
            </a:r>
            <a:r>
              <a:rPr lang="en-US" baseline="0" dirty="0" smtClean="0"/>
              <a:t>. Katie Travis et al. tries to improve the chemical model simulation at surface and near surface using the SEAC4RS data taken at Huntsville,  primarily the mixing scheme in PBL. </a:t>
            </a:r>
          </a:p>
          <a:p>
            <a:endParaRPr lang="en-US" dirty="0"/>
          </a:p>
        </p:txBody>
      </p:sp>
      <p:sp>
        <p:nvSpPr>
          <p:cNvPr id="4" name="Slide Number Placeholder 3"/>
          <p:cNvSpPr>
            <a:spLocks noGrp="1"/>
          </p:cNvSpPr>
          <p:nvPr>
            <p:ph type="sldNum" sz="quarter" idx="10"/>
          </p:nvPr>
        </p:nvSpPr>
        <p:spPr/>
        <p:txBody>
          <a:bodyPr/>
          <a:lstStyle/>
          <a:p>
            <a:fld id="{0A92A950-6D78-45A3-BFF5-43934DBC121F}" type="slidenum">
              <a:rPr lang="en-US" smtClean="0"/>
              <a:t>8</a:t>
            </a:fld>
            <a:endParaRPr lang="en-US"/>
          </a:p>
        </p:txBody>
      </p:sp>
    </p:spTree>
    <p:extLst>
      <p:ext uri="{BB962C8B-B14F-4D97-AF65-F5344CB8AC3E}">
        <p14:creationId xmlns:p14="http://schemas.microsoft.com/office/powerpoint/2010/main" val="2279156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1-5km gradients</a:t>
            </a:r>
            <a:endParaRPr lang="en-US" dirty="0"/>
          </a:p>
        </p:txBody>
      </p:sp>
      <p:sp>
        <p:nvSpPr>
          <p:cNvPr id="4" name="Slide Number Placeholder 3"/>
          <p:cNvSpPr>
            <a:spLocks noGrp="1"/>
          </p:cNvSpPr>
          <p:nvPr>
            <p:ph type="sldNum" sz="quarter" idx="10"/>
          </p:nvPr>
        </p:nvSpPr>
        <p:spPr/>
        <p:txBody>
          <a:bodyPr/>
          <a:lstStyle/>
          <a:p>
            <a:fld id="{1D444328-628E-4B53-B57F-62B219A05C4B}" type="slidenum">
              <a:rPr lang="en-US" smtClean="0"/>
              <a:t>20</a:t>
            </a:fld>
            <a:endParaRPr lang="en-US"/>
          </a:p>
        </p:txBody>
      </p:sp>
    </p:spTree>
    <p:extLst>
      <p:ext uri="{BB962C8B-B14F-4D97-AF65-F5344CB8AC3E}">
        <p14:creationId xmlns:p14="http://schemas.microsoft.com/office/powerpoint/2010/main" val="212825509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027D393-3237-428E-BCB1-1C12F7C6FCB1}" type="slidenum">
              <a:rPr lang="en-US" smtClean="0"/>
              <a:t>21</a:t>
            </a:fld>
            <a:endParaRPr lang="en-US"/>
          </a:p>
        </p:txBody>
      </p:sp>
    </p:spTree>
    <p:extLst>
      <p:ext uri="{BB962C8B-B14F-4D97-AF65-F5344CB8AC3E}">
        <p14:creationId xmlns:p14="http://schemas.microsoft.com/office/powerpoint/2010/main" val="373150038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5/7/2018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5/7/2018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5/7/2018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5/7/2018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5/7/2018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5/7/2018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5/7/2018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5/7/2018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5/7/2018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5/7/2018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5/7/2018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5/7/2018</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jpeg"/><Relationship Id="rId3" Type="http://schemas.openxmlformats.org/officeDocument/2006/relationships/image" Target="../media/image1.jpeg"/><Relationship Id="rId7" Type="http://schemas.openxmlformats.org/officeDocument/2006/relationships/image" Target="../media/image5.jpe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jpeg"/><Relationship Id="rId5" Type="http://schemas.openxmlformats.org/officeDocument/2006/relationships/image" Target="../media/image3.jpeg"/><Relationship Id="rId4" Type="http://schemas.openxmlformats.org/officeDocument/2006/relationships/image" Target="../media/image2.gif"/><Relationship Id="rId9" Type="http://schemas.openxmlformats.org/officeDocument/2006/relationships/image" Target="../media/image7.png"/></Relationships>
</file>

<file path=ppt/slides/_rels/slide10.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image" Target="../media/image48.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image" Target="../media/image50.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52.wmf"/><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53.wmf"/><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54.wmf"/><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hyperlink" Target="https://doi.org/10.1002/2017JD027139" TargetMode="External"/><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8" Type="http://schemas.openxmlformats.org/officeDocument/2006/relationships/image" Target="../media/image13.png"/><Relationship Id="rId13" Type="http://schemas.openxmlformats.org/officeDocument/2006/relationships/image" Target="../media/image18.png"/><Relationship Id="rId18" Type="http://schemas.openxmlformats.org/officeDocument/2006/relationships/image" Target="../media/image23.png"/><Relationship Id="rId26" Type="http://schemas.openxmlformats.org/officeDocument/2006/relationships/image" Target="../media/image31.png"/><Relationship Id="rId3" Type="http://schemas.openxmlformats.org/officeDocument/2006/relationships/image" Target="../media/image8.png"/><Relationship Id="rId21" Type="http://schemas.openxmlformats.org/officeDocument/2006/relationships/image" Target="../media/image26.png"/><Relationship Id="rId7" Type="http://schemas.openxmlformats.org/officeDocument/2006/relationships/image" Target="../media/image12.png"/><Relationship Id="rId12" Type="http://schemas.openxmlformats.org/officeDocument/2006/relationships/image" Target="../media/image17.png"/><Relationship Id="rId17" Type="http://schemas.openxmlformats.org/officeDocument/2006/relationships/image" Target="../media/image22.png"/><Relationship Id="rId25" Type="http://schemas.openxmlformats.org/officeDocument/2006/relationships/image" Target="../media/image30.png"/><Relationship Id="rId2" Type="http://schemas.openxmlformats.org/officeDocument/2006/relationships/notesSlide" Target="../notesSlides/notesSlide3.xml"/><Relationship Id="rId16" Type="http://schemas.openxmlformats.org/officeDocument/2006/relationships/image" Target="../media/image21.png"/><Relationship Id="rId20" Type="http://schemas.openxmlformats.org/officeDocument/2006/relationships/image" Target="../media/image25.png"/><Relationship Id="rId29" Type="http://schemas.openxmlformats.org/officeDocument/2006/relationships/image" Target="../media/image34.png"/><Relationship Id="rId1" Type="http://schemas.openxmlformats.org/officeDocument/2006/relationships/slideLayout" Target="../slideLayouts/slideLayout2.xml"/><Relationship Id="rId6" Type="http://schemas.openxmlformats.org/officeDocument/2006/relationships/image" Target="../media/image11.png"/><Relationship Id="rId11" Type="http://schemas.openxmlformats.org/officeDocument/2006/relationships/image" Target="../media/image16.png"/><Relationship Id="rId24" Type="http://schemas.openxmlformats.org/officeDocument/2006/relationships/image" Target="../media/image29.png"/><Relationship Id="rId5" Type="http://schemas.openxmlformats.org/officeDocument/2006/relationships/image" Target="../media/image10.png"/><Relationship Id="rId15" Type="http://schemas.openxmlformats.org/officeDocument/2006/relationships/image" Target="../media/image20.png"/><Relationship Id="rId23" Type="http://schemas.openxmlformats.org/officeDocument/2006/relationships/image" Target="../media/image28.png"/><Relationship Id="rId28" Type="http://schemas.openxmlformats.org/officeDocument/2006/relationships/image" Target="../media/image33.png"/><Relationship Id="rId10" Type="http://schemas.openxmlformats.org/officeDocument/2006/relationships/image" Target="../media/image15.png"/><Relationship Id="rId19" Type="http://schemas.openxmlformats.org/officeDocument/2006/relationships/image" Target="../media/image24.png"/><Relationship Id="rId4" Type="http://schemas.openxmlformats.org/officeDocument/2006/relationships/image" Target="../media/image9.png"/><Relationship Id="rId9" Type="http://schemas.openxmlformats.org/officeDocument/2006/relationships/image" Target="../media/image14.png"/><Relationship Id="rId14" Type="http://schemas.openxmlformats.org/officeDocument/2006/relationships/image" Target="../media/image19.png"/><Relationship Id="rId22" Type="http://schemas.openxmlformats.org/officeDocument/2006/relationships/image" Target="../media/image27.png"/><Relationship Id="rId27" Type="http://schemas.openxmlformats.org/officeDocument/2006/relationships/image" Target="../media/image32.png"/><Relationship Id="rId30" Type="http://schemas.openxmlformats.org/officeDocument/2006/relationships/image" Target="../media/image35.png"/></Relationships>
</file>

<file path=ppt/slides/_rels/slide4.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37.png"/><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4.xml"/><Relationship Id="rId1" Type="http://schemas.openxmlformats.org/officeDocument/2006/relationships/slideLayout" Target="../slideLayouts/slideLayout6.xml"/><Relationship Id="rId5" Type="http://schemas.openxmlformats.org/officeDocument/2006/relationships/image" Target="../media/image41.png"/><Relationship Id="rId4" Type="http://schemas.openxmlformats.org/officeDocument/2006/relationships/image" Target="../media/image40.png"/></Relationships>
</file>

<file path=ppt/slides/_rels/slide8.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5.xml"/><Relationship Id="rId1" Type="http://schemas.openxmlformats.org/officeDocument/2006/relationships/slideLayout" Target="../slideLayouts/slideLayout6.xml"/><Relationship Id="rId5" Type="http://schemas.openxmlformats.org/officeDocument/2006/relationships/image" Target="../media/image44.png"/><Relationship Id="rId4" Type="http://schemas.openxmlformats.org/officeDocument/2006/relationships/image" Target="../media/image43.png"/></Relationships>
</file>

<file path=ppt/slides/_rels/slide9.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image" Target="../media/image45.png"/><Relationship Id="rId1" Type="http://schemas.openxmlformats.org/officeDocument/2006/relationships/slideLayout" Target="../slideLayouts/slideLayout7.xml"/><Relationship Id="rId4" Type="http://schemas.openxmlformats.org/officeDocument/2006/relationships/image" Target="../media/image4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5" descr="NASA Logo.jpg"/>
          <p:cNvPicPr>
            <a:picLocks noChangeAspect="1"/>
          </p:cNvPicPr>
          <p:nvPr/>
        </p:nvPicPr>
        <p:blipFill>
          <a:blip r:embed="rId3" cstate="print"/>
          <a:srcRect/>
          <a:stretch>
            <a:fillRect/>
          </a:stretch>
        </p:blipFill>
        <p:spPr bwMode="auto">
          <a:xfrm>
            <a:off x="0" y="6248400"/>
            <a:ext cx="726306" cy="603994"/>
          </a:xfrm>
          <a:prstGeom prst="rect">
            <a:avLst/>
          </a:prstGeom>
          <a:noFill/>
          <a:ln w="9525">
            <a:noFill/>
            <a:miter lim="800000"/>
            <a:headEnd/>
            <a:tailEnd/>
          </a:ln>
        </p:spPr>
      </p:pic>
      <p:sp>
        <p:nvSpPr>
          <p:cNvPr id="2" name="Title 1"/>
          <p:cNvSpPr>
            <a:spLocks noGrp="1"/>
          </p:cNvSpPr>
          <p:nvPr>
            <p:ph type="ctrTitle"/>
          </p:nvPr>
        </p:nvSpPr>
        <p:spPr>
          <a:xfrm>
            <a:off x="1132872" y="1066799"/>
            <a:ext cx="8037713" cy="1470025"/>
          </a:xfrm>
        </p:spPr>
        <p:txBody>
          <a:bodyPr>
            <a:noAutofit/>
          </a:bodyPr>
          <a:lstStyle/>
          <a:p>
            <a:r>
              <a:rPr lang="en-US" sz="3600" dirty="0" smtClean="0">
                <a:latin typeface="Cambria" pitchFamily="18" charset="0"/>
              </a:rPr>
              <a:t>Huntsville Station Report</a:t>
            </a:r>
            <a:endParaRPr lang="en-US" sz="2000" dirty="0">
              <a:latin typeface="Cambria" pitchFamily="18" charset="0"/>
              <a:cs typeface="Arial" pitchFamily="34" charset="0"/>
            </a:endParaRPr>
          </a:p>
        </p:txBody>
      </p:sp>
      <p:sp>
        <p:nvSpPr>
          <p:cNvPr id="4" name="TextBox 3"/>
          <p:cNvSpPr txBox="1"/>
          <p:nvPr/>
        </p:nvSpPr>
        <p:spPr>
          <a:xfrm>
            <a:off x="2064328" y="2281535"/>
            <a:ext cx="5766273" cy="923330"/>
          </a:xfrm>
          <a:prstGeom prst="rect">
            <a:avLst/>
          </a:prstGeom>
          <a:noFill/>
        </p:spPr>
        <p:txBody>
          <a:bodyPr wrap="square" rtlCol="0">
            <a:spAutoFit/>
          </a:bodyPr>
          <a:lstStyle/>
          <a:p>
            <a:pPr algn="ctr"/>
            <a:r>
              <a:rPr lang="en-US" dirty="0" smtClean="0">
                <a:latin typeface="Cambria" pitchFamily="18" charset="0"/>
              </a:rPr>
              <a:t>NDACC Lidar Working Group Meeting</a:t>
            </a:r>
          </a:p>
          <a:p>
            <a:pPr algn="ctr"/>
            <a:r>
              <a:rPr lang="en-US" dirty="0" smtClean="0">
                <a:latin typeface="Cambria" pitchFamily="18" charset="0"/>
              </a:rPr>
              <a:t>Huntsville, AL, U.S.A.</a:t>
            </a:r>
          </a:p>
          <a:p>
            <a:pPr algn="ctr"/>
            <a:r>
              <a:rPr lang="en-US" dirty="0" smtClean="0">
                <a:latin typeface="Cambria" pitchFamily="18" charset="0"/>
              </a:rPr>
              <a:t>May 10, 2018</a:t>
            </a:r>
            <a:endParaRPr lang="en-US" dirty="0">
              <a:latin typeface="Cambria" pitchFamily="18" charset="0"/>
            </a:endParaRPr>
          </a:p>
        </p:txBody>
      </p:sp>
      <p:sp>
        <p:nvSpPr>
          <p:cNvPr id="6" name="TextBox 5"/>
          <p:cNvSpPr txBox="1"/>
          <p:nvPr/>
        </p:nvSpPr>
        <p:spPr>
          <a:xfrm>
            <a:off x="1912298" y="6510840"/>
            <a:ext cx="2659702" cy="307777"/>
          </a:xfrm>
          <a:prstGeom prst="rect">
            <a:avLst/>
          </a:prstGeom>
          <a:noFill/>
        </p:spPr>
        <p:txBody>
          <a:bodyPr wrap="none" rtlCol="0">
            <a:spAutoFit/>
          </a:bodyPr>
          <a:lstStyle/>
          <a:p>
            <a:r>
              <a:rPr lang="en-US" sz="1400" dirty="0">
                <a:solidFill>
                  <a:schemeClr val="tx2"/>
                </a:solidFill>
                <a:latin typeface="Cambria" pitchFamily="18" charset="0"/>
              </a:rPr>
              <a:t>http://nsstc.uah.edu/atmchem/</a:t>
            </a:r>
          </a:p>
        </p:txBody>
      </p:sp>
      <p:pic>
        <p:nvPicPr>
          <p:cNvPr id="10" name="Picture 9"/>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66799" y="6281941"/>
            <a:ext cx="756127" cy="558580"/>
          </a:xfrm>
          <a:prstGeom prst="rect">
            <a:avLst/>
          </a:prstGeom>
        </p:spPr>
      </p:pic>
      <p:pic>
        <p:nvPicPr>
          <p:cNvPr id="17" name="Picture 2" descr="C:\Documents and Settings\guerin\Desktop\saturn_v.jpg"/>
          <p:cNvPicPr>
            <a:picLocks noChangeAspect="1" noChangeArrowheads="1"/>
          </p:cNvPicPr>
          <p:nvPr/>
        </p:nvPicPr>
        <p:blipFill>
          <a:blip r:embed="rId5" cstate="print"/>
          <a:srcRect/>
          <a:stretch>
            <a:fillRect/>
          </a:stretch>
        </p:blipFill>
        <p:spPr bwMode="auto">
          <a:xfrm>
            <a:off x="0" y="1260475"/>
            <a:ext cx="1219200" cy="1355725"/>
          </a:xfrm>
          <a:prstGeom prst="rect">
            <a:avLst/>
          </a:prstGeom>
          <a:gradFill rotWithShape="0">
            <a:gsLst>
              <a:gs pos="0">
                <a:srgbClr val="EFDCA0">
                  <a:alpha val="0"/>
                </a:srgbClr>
              </a:gs>
              <a:gs pos="50000">
                <a:srgbClr val="F4E8C5">
                  <a:alpha val="50000"/>
                </a:srgbClr>
              </a:gs>
              <a:gs pos="100000">
                <a:srgbClr val="F9F3E2"/>
              </a:gs>
            </a:gsLst>
            <a:lin ang="5400000"/>
          </a:gradFill>
          <a:ln w="9525">
            <a:noFill/>
            <a:miter lim="800000"/>
            <a:headEnd/>
            <a:tailEnd/>
          </a:ln>
          <a:effectLst>
            <a:outerShdw dist="107763" dir="2700000" algn="ctr" rotWithShape="0">
              <a:srgbClr val="808080">
                <a:alpha val="50000"/>
              </a:srgbClr>
            </a:outerShdw>
          </a:effectLst>
        </p:spPr>
      </p:pic>
      <p:pic>
        <p:nvPicPr>
          <p:cNvPr id="18" name="Picture 15" descr="balloon"/>
          <p:cNvPicPr>
            <a:picLocks noChangeAspect="1" noChangeArrowheads="1"/>
          </p:cNvPicPr>
          <p:nvPr/>
        </p:nvPicPr>
        <p:blipFill>
          <a:blip r:embed="rId6" cstate="print"/>
          <a:srcRect/>
          <a:stretch>
            <a:fillRect/>
          </a:stretch>
        </p:blipFill>
        <p:spPr bwMode="auto">
          <a:xfrm>
            <a:off x="0" y="2743200"/>
            <a:ext cx="1219200" cy="1449388"/>
          </a:xfrm>
          <a:prstGeom prst="rect">
            <a:avLst/>
          </a:prstGeom>
          <a:noFill/>
          <a:effectLst>
            <a:outerShdw dist="107763" dir="2700000" algn="ctr" rotWithShape="0">
              <a:srgbClr val="808080">
                <a:alpha val="50000"/>
              </a:srgbClr>
            </a:outerShdw>
          </a:effectLst>
        </p:spPr>
      </p:pic>
      <p:pic>
        <p:nvPicPr>
          <p:cNvPr id="19" name="Picture 16" descr="homepage_photo"/>
          <p:cNvPicPr>
            <a:picLocks noChangeAspect="1" noChangeArrowheads="1"/>
          </p:cNvPicPr>
          <p:nvPr/>
        </p:nvPicPr>
        <p:blipFill>
          <a:blip r:embed="rId7" cstate="print"/>
          <a:srcRect t="12195" r="4878"/>
          <a:stretch>
            <a:fillRect/>
          </a:stretch>
        </p:blipFill>
        <p:spPr bwMode="auto">
          <a:xfrm>
            <a:off x="0" y="4343400"/>
            <a:ext cx="1227138" cy="1371600"/>
          </a:xfrm>
          <a:prstGeom prst="rect">
            <a:avLst/>
          </a:prstGeom>
          <a:noFill/>
          <a:effectLst>
            <a:outerShdw dist="107763" dir="2700000" algn="ctr" rotWithShape="0">
              <a:srgbClr val="808080">
                <a:alpha val="50000"/>
              </a:srgbClr>
            </a:outerShdw>
          </a:effectLst>
        </p:spPr>
      </p:pic>
      <p:sp>
        <p:nvSpPr>
          <p:cNvPr id="20" name="Subtitle 2"/>
          <p:cNvSpPr>
            <a:spLocks noGrp="1"/>
          </p:cNvSpPr>
          <p:nvPr>
            <p:ph type="subTitle" idx="1"/>
          </p:nvPr>
        </p:nvSpPr>
        <p:spPr>
          <a:xfrm>
            <a:off x="1649196" y="3893127"/>
            <a:ext cx="6885204" cy="1143000"/>
          </a:xfrm>
        </p:spPr>
        <p:txBody>
          <a:bodyPr>
            <a:normAutofit/>
          </a:bodyPr>
          <a:lstStyle/>
          <a:p>
            <a:pPr algn="just"/>
            <a:r>
              <a:rPr lang="en-US" sz="2000" dirty="0" smtClean="0">
                <a:solidFill>
                  <a:schemeClr val="tx1"/>
                </a:solidFill>
                <a:latin typeface="Cambria" pitchFamily="18" charset="0"/>
                <a:cs typeface="Arial" pitchFamily="34" charset="0"/>
              </a:rPr>
              <a:t>Shi </a:t>
            </a:r>
            <a:r>
              <a:rPr lang="en-US" sz="2000" dirty="0" smtClean="0">
                <a:solidFill>
                  <a:schemeClr val="tx1"/>
                </a:solidFill>
                <a:latin typeface="Cambria" pitchFamily="18" charset="0"/>
                <a:cs typeface="Arial" pitchFamily="34" charset="0"/>
              </a:rPr>
              <a:t>Kuang, </a:t>
            </a:r>
            <a:r>
              <a:rPr lang="en-US" sz="2000" dirty="0">
                <a:solidFill>
                  <a:schemeClr val="tx1"/>
                </a:solidFill>
                <a:latin typeface="Cambria" pitchFamily="18" charset="0"/>
                <a:cs typeface="Arial" pitchFamily="34" charset="0"/>
              </a:rPr>
              <a:t>Mike </a:t>
            </a:r>
            <a:r>
              <a:rPr lang="en-US" sz="2000" dirty="0" smtClean="0">
                <a:solidFill>
                  <a:schemeClr val="tx1"/>
                </a:solidFill>
                <a:latin typeface="Cambria" pitchFamily="18" charset="0"/>
                <a:cs typeface="Arial" pitchFamily="34" charset="0"/>
              </a:rPr>
              <a:t>Newchurch, </a:t>
            </a:r>
            <a:r>
              <a:rPr lang="en-US" sz="2000" dirty="0" smtClean="0">
                <a:solidFill>
                  <a:schemeClr val="tx1"/>
                </a:solidFill>
                <a:latin typeface="Cambria" pitchFamily="18" charset="0"/>
                <a:cs typeface="Arial" pitchFamily="34" charset="0"/>
              </a:rPr>
              <a:t>David </a:t>
            </a:r>
            <a:r>
              <a:rPr lang="en-US" sz="2000" dirty="0" smtClean="0">
                <a:solidFill>
                  <a:schemeClr val="tx1"/>
                </a:solidFill>
                <a:latin typeface="Cambria" pitchFamily="18" charset="0"/>
                <a:cs typeface="Arial" pitchFamily="34" charset="0"/>
              </a:rPr>
              <a:t>Bowdle, </a:t>
            </a:r>
            <a:r>
              <a:rPr lang="en-US" sz="2000" dirty="0" smtClean="0">
                <a:solidFill>
                  <a:schemeClr val="tx1"/>
                </a:solidFill>
                <a:latin typeface="Cambria" pitchFamily="18" charset="0"/>
                <a:cs typeface="Arial" pitchFamily="34" charset="0"/>
              </a:rPr>
              <a:t>Bo </a:t>
            </a:r>
            <a:r>
              <a:rPr lang="en-US" sz="2000" dirty="0" smtClean="0">
                <a:solidFill>
                  <a:schemeClr val="tx1"/>
                </a:solidFill>
                <a:latin typeface="Cambria" pitchFamily="18" charset="0"/>
                <a:cs typeface="Arial" pitchFamily="34" charset="0"/>
              </a:rPr>
              <a:t>Wang, </a:t>
            </a:r>
            <a:r>
              <a:rPr lang="en-US" sz="2000" dirty="0">
                <a:solidFill>
                  <a:schemeClr val="tx1"/>
                </a:solidFill>
                <a:latin typeface="Cambria" panose="02040503050406030204" pitchFamily="18" charset="0"/>
                <a:cs typeface="Arial" panose="020B0604020202020204" pitchFamily="34" charset="0"/>
              </a:rPr>
              <a:t>Paula </a:t>
            </a:r>
            <a:r>
              <a:rPr lang="en-US" sz="2000" dirty="0" smtClean="0">
                <a:solidFill>
                  <a:schemeClr val="tx1"/>
                </a:solidFill>
                <a:latin typeface="Cambria" panose="02040503050406030204" pitchFamily="18" charset="0"/>
                <a:cs typeface="Arial" panose="020B0604020202020204" pitchFamily="34" charset="0"/>
              </a:rPr>
              <a:t>Tucker, </a:t>
            </a:r>
            <a:r>
              <a:rPr lang="en-US" sz="2000" dirty="0">
                <a:solidFill>
                  <a:schemeClr val="tx1"/>
                </a:solidFill>
                <a:latin typeface="Cambria" panose="02040503050406030204" pitchFamily="18" charset="0"/>
                <a:cs typeface="Arial" panose="020B0604020202020204" pitchFamily="34" charset="0"/>
              </a:rPr>
              <a:t>Kristen </a:t>
            </a:r>
            <a:r>
              <a:rPr lang="en-US" sz="2000" dirty="0" smtClean="0">
                <a:solidFill>
                  <a:schemeClr val="tx1"/>
                </a:solidFill>
                <a:latin typeface="Cambria" panose="02040503050406030204" pitchFamily="18" charset="0"/>
                <a:cs typeface="Arial" panose="020B0604020202020204" pitchFamily="34" charset="0"/>
              </a:rPr>
              <a:t>Pozsonyi, </a:t>
            </a:r>
            <a:r>
              <a:rPr lang="en-US" sz="2000" dirty="0">
                <a:solidFill>
                  <a:schemeClr val="tx1"/>
                </a:solidFill>
                <a:latin typeface="Cambria" panose="02040503050406030204" pitchFamily="18" charset="0"/>
                <a:cs typeface="Arial" panose="020B0604020202020204" pitchFamily="34" charset="0"/>
              </a:rPr>
              <a:t>Ankur </a:t>
            </a:r>
            <a:r>
              <a:rPr lang="en-US" sz="2000" dirty="0" smtClean="0">
                <a:solidFill>
                  <a:schemeClr val="tx1"/>
                </a:solidFill>
                <a:latin typeface="Cambria" panose="02040503050406030204" pitchFamily="18" charset="0"/>
                <a:cs typeface="Arial" panose="020B0604020202020204" pitchFamily="34" charset="0"/>
              </a:rPr>
              <a:t>Shah, </a:t>
            </a:r>
            <a:r>
              <a:rPr lang="en-US" sz="2000" dirty="0">
                <a:solidFill>
                  <a:schemeClr val="tx1"/>
                </a:solidFill>
                <a:latin typeface="Cambria" panose="02040503050406030204" pitchFamily="18" charset="0"/>
                <a:cs typeface="Arial" panose="020B0604020202020204" pitchFamily="34" charset="0"/>
              </a:rPr>
              <a:t>David </a:t>
            </a:r>
            <a:r>
              <a:rPr lang="en-US" sz="2000" dirty="0" smtClean="0">
                <a:solidFill>
                  <a:schemeClr val="tx1"/>
                </a:solidFill>
                <a:latin typeface="Cambria" panose="02040503050406030204" pitchFamily="18" charset="0"/>
                <a:cs typeface="Arial" panose="020B0604020202020204" pitchFamily="34" charset="0"/>
              </a:rPr>
              <a:t>Mercier</a:t>
            </a:r>
            <a:endParaRPr lang="en-US" sz="2000" dirty="0">
              <a:solidFill>
                <a:schemeClr val="tx1"/>
              </a:solidFill>
              <a:latin typeface="Cambria" panose="02040503050406030204" pitchFamily="18" charset="0"/>
              <a:cs typeface="Arial" panose="020B0604020202020204" pitchFamily="34" charset="0"/>
            </a:endParaRPr>
          </a:p>
          <a:p>
            <a:r>
              <a:rPr lang="en-US" altLang="zh-CN" sz="2000" i="1" dirty="0" smtClean="0">
                <a:solidFill>
                  <a:schemeClr val="tx1"/>
                </a:solidFill>
                <a:latin typeface="Cambria" pitchFamily="18" charset="0"/>
                <a:ea typeface="宋体" pitchFamily="2" charset="-122"/>
              </a:rPr>
              <a:t>University </a:t>
            </a:r>
            <a:r>
              <a:rPr lang="en-US" altLang="zh-CN" sz="2000" i="1" dirty="0" smtClean="0">
                <a:solidFill>
                  <a:schemeClr val="tx1"/>
                </a:solidFill>
                <a:latin typeface="Cambria" pitchFamily="18" charset="0"/>
                <a:ea typeface="宋体" pitchFamily="2" charset="-122"/>
              </a:rPr>
              <a:t>of Alabama in Huntsville</a:t>
            </a:r>
            <a:endParaRPr lang="en-US" sz="2000" dirty="0">
              <a:solidFill>
                <a:schemeClr val="tx1"/>
              </a:solidFill>
              <a:latin typeface="Cambria" pitchFamily="18" charset="0"/>
            </a:endParaRPr>
          </a:p>
        </p:txBody>
      </p:sp>
      <p:pic>
        <p:nvPicPr>
          <p:cNvPr id="22" name="Picture 21" descr="aerialpptheader.jpg"/>
          <p:cNvPicPr>
            <a:picLocks noChangeAspect="1"/>
          </p:cNvPicPr>
          <p:nvPr/>
        </p:nvPicPr>
        <p:blipFill>
          <a:blip r:embed="rId8" cstate="print"/>
          <a:stretch>
            <a:fillRect/>
          </a:stretch>
        </p:blipFill>
        <p:spPr>
          <a:xfrm>
            <a:off x="0" y="0"/>
            <a:ext cx="9144000" cy="1219200"/>
          </a:xfrm>
          <a:prstGeom prst="rect">
            <a:avLst/>
          </a:prstGeom>
          <a:ln>
            <a:noFill/>
          </a:ln>
          <a:effectLst>
            <a:outerShdw blurRad="50800" dist="50800" dir="5400000" algn="ctr" rotWithShape="0">
              <a:srgbClr val="000000">
                <a:alpha val="25000"/>
              </a:srgbClr>
            </a:outerShdw>
          </a:effectLst>
        </p:spPr>
      </p:pic>
      <p:pic>
        <p:nvPicPr>
          <p:cNvPr id="1027" name="Picture 3"/>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4724400" y="6181159"/>
            <a:ext cx="4398818" cy="65936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71036465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1174486"/>
            <a:ext cx="5247968" cy="1754326"/>
          </a:xfrm>
          <a:prstGeom prst="rect">
            <a:avLst/>
          </a:prstGeom>
          <a:noFill/>
        </p:spPr>
        <p:txBody>
          <a:bodyPr wrap="square" rtlCol="0">
            <a:spAutoFit/>
          </a:bodyPr>
          <a:lstStyle/>
          <a:p>
            <a:pPr marL="342900" indent="-342900">
              <a:buAutoNum type="arabicPeriod"/>
            </a:pPr>
            <a:r>
              <a:rPr lang="en-US" dirty="0" smtClean="0"/>
              <a:t>SNRs further than 6km are not very good and also decay with time.</a:t>
            </a:r>
          </a:p>
          <a:p>
            <a:pPr marL="342900" indent="-342900">
              <a:buAutoNum type="arabicPeriod"/>
            </a:pPr>
            <a:r>
              <a:rPr lang="en-US" dirty="0" smtClean="0"/>
              <a:t>The daytime O3 gradients are smaller than 8/21.</a:t>
            </a:r>
          </a:p>
          <a:p>
            <a:pPr marL="342900" indent="-342900">
              <a:buAutoNum type="arabicPeriod"/>
            </a:pPr>
            <a:r>
              <a:rPr lang="en-US" dirty="0" smtClean="0"/>
              <a:t>Nighttime ozone is higher than EPA, likely because the </a:t>
            </a:r>
            <a:r>
              <a:rPr lang="en-US" dirty="0" err="1" smtClean="0"/>
              <a:t>lidar</a:t>
            </a:r>
            <a:r>
              <a:rPr lang="en-US" dirty="0" smtClean="0"/>
              <a:t> measured upper-air. </a:t>
            </a:r>
          </a:p>
          <a:p>
            <a:pPr marL="342900" indent="-342900">
              <a:buFontTx/>
              <a:buAutoNum type="arabicPeriod"/>
            </a:pPr>
            <a:r>
              <a:rPr lang="en-US" dirty="0"/>
              <a:t>Averagely, ozone gradients = 0.8±1.8 </a:t>
            </a:r>
            <a:r>
              <a:rPr lang="en-US" dirty="0" err="1"/>
              <a:t>ppbv</a:t>
            </a:r>
            <a:r>
              <a:rPr lang="en-US" dirty="0"/>
              <a:t>/km</a:t>
            </a:r>
            <a:r>
              <a:rPr lang="en-US" dirty="0" smtClean="0"/>
              <a:t>.</a:t>
            </a:r>
            <a:endParaRPr lang="en-US" dirty="0"/>
          </a:p>
        </p:txBody>
      </p:sp>
      <p:pic>
        <p:nvPicPr>
          <p:cNvPr id="4"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400260" y="1200329"/>
            <a:ext cx="3743740" cy="271635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09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3200400"/>
            <a:ext cx="7357896" cy="3657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TextBox 2"/>
          <p:cNvSpPr txBox="1"/>
          <p:nvPr/>
        </p:nvSpPr>
        <p:spPr>
          <a:xfrm>
            <a:off x="3124200" y="237977"/>
            <a:ext cx="3222870" cy="461665"/>
          </a:xfrm>
          <a:prstGeom prst="rect">
            <a:avLst/>
          </a:prstGeom>
          <a:noFill/>
        </p:spPr>
        <p:txBody>
          <a:bodyPr wrap="none" rtlCol="0">
            <a:spAutoFit/>
          </a:bodyPr>
          <a:lstStyle/>
          <a:p>
            <a:r>
              <a:rPr lang="en-US" sz="2400" b="1" dirty="0" smtClean="0"/>
              <a:t>10/26/2017, point to SE</a:t>
            </a:r>
            <a:endParaRPr lang="en-US" sz="2400" b="1" dirty="0"/>
          </a:p>
        </p:txBody>
      </p:sp>
      <p:sp>
        <p:nvSpPr>
          <p:cNvPr id="6" name="TextBox 5"/>
          <p:cNvSpPr txBox="1"/>
          <p:nvPr/>
        </p:nvSpPr>
        <p:spPr>
          <a:xfrm>
            <a:off x="7394767" y="4648200"/>
            <a:ext cx="1752600" cy="523220"/>
          </a:xfrm>
          <a:prstGeom prst="rect">
            <a:avLst/>
          </a:prstGeom>
          <a:noFill/>
        </p:spPr>
        <p:txBody>
          <a:bodyPr wrap="square" rtlCol="0">
            <a:spAutoFit/>
          </a:bodyPr>
          <a:lstStyle/>
          <a:p>
            <a:r>
              <a:rPr lang="en-US" sz="1400" dirty="0" smtClean="0"/>
              <a:t>UAH 10-m T from Prof. Kevin </a:t>
            </a:r>
            <a:r>
              <a:rPr lang="en-US" sz="1400" dirty="0" err="1" smtClean="0"/>
              <a:t>Knupp</a:t>
            </a:r>
            <a:endParaRPr lang="en-US" sz="1400" dirty="0"/>
          </a:p>
        </p:txBody>
      </p:sp>
    </p:spTree>
    <p:extLst>
      <p:ext uri="{BB962C8B-B14F-4D97-AF65-F5344CB8AC3E}">
        <p14:creationId xmlns:p14="http://schemas.microsoft.com/office/powerpoint/2010/main" val="96369235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Funding Sources</a:t>
            </a:r>
            <a:endParaRPr lang="en-US" dirty="0"/>
          </a:p>
        </p:txBody>
      </p:sp>
      <p:sp>
        <p:nvSpPr>
          <p:cNvPr id="3" name="Content Placeholder 2"/>
          <p:cNvSpPr>
            <a:spLocks noGrp="1"/>
          </p:cNvSpPr>
          <p:nvPr>
            <p:ph idx="1"/>
          </p:nvPr>
        </p:nvSpPr>
        <p:spPr/>
        <p:txBody>
          <a:bodyPr/>
          <a:lstStyle/>
          <a:p>
            <a:r>
              <a:rPr lang="en-US" dirty="0" smtClean="0"/>
              <a:t>Most from NASA HD </a:t>
            </a:r>
            <a:r>
              <a:rPr lang="en-US" dirty="0" err="1" smtClean="0"/>
              <a:t>TOLNet</a:t>
            </a:r>
            <a:r>
              <a:rPr lang="en-US" dirty="0"/>
              <a:t> </a:t>
            </a:r>
            <a:r>
              <a:rPr lang="en-US" dirty="0" smtClean="0"/>
              <a:t>program</a:t>
            </a:r>
          </a:p>
          <a:p>
            <a:r>
              <a:rPr lang="en-US" dirty="0" smtClean="0"/>
              <a:t>The </a:t>
            </a:r>
            <a:r>
              <a:rPr lang="en-US" dirty="0" smtClean="0"/>
              <a:t>mobile lab hardware mostly from UAH</a:t>
            </a:r>
            <a:endParaRPr lang="en-US" dirty="0"/>
          </a:p>
        </p:txBody>
      </p:sp>
    </p:spTree>
    <p:extLst>
      <p:ext uri="{BB962C8B-B14F-4D97-AF65-F5344CB8AC3E}">
        <p14:creationId xmlns:p14="http://schemas.microsoft.com/office/powerpoint/2010/main" val="963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5503" y="0"/>
            <a:ext cx="10515600" cy="1325563"/>
          </a:xfrm>
        </p:spPr>
        <p:txBody>
          <a:bodyPr>
            <a:normAutofit/>
          </a:bodyPr>
          <a:lstStyle/>
          <a:p>
            <a:pPr algn="ctr"/>
            <a:r>
              <a:rPr lang="en-US" sz="4000" b="1" dirty="0"/>
              <a:t>Future Plan</a:t>
            </a:r>
          </a:p>
        </p:txBody>
      </p:sp>
      <p:sp>
        <p:nvSpPr>
          <p:cNvPr id="4" name="Content Placeholder 3"/>
          <p:cNvSpPr>
            <a:spLocks noGrp="1"/>
          </p:cNvSpPr>
          <p:nvPr>
            <p:ph idx="1"/>
          </p:nvPr>
        </p:nvSpPr>
        <p:spPr>
          <a:xfrm>
            <a:off x="442452" y="1395873"/>
            <a:ext cx="8177981" cy="4351338"/>
          </a:xfrm>
        </p:spPr>
        <p:txBody>
          <a:bodyPr>
            <a:normAutofit/>
          </a:bodyPr>
          <a:lstStyle/>
          <a:p>
            <a:pPr marL="342900" indent="-342900">
              <a:buFont typeface="+mj-lt"/>
              <a:buAutoNum type="arabicPeriod"/>
            </a:pPr>
            <a:r>
              <a:rPr lang="en-US" sz="2400" dirty="0"/>
              <a:t>Transition </a:t>
            </a:r>
            <a:r>
              <a:rPr lang="en-US" sz="2400" dirty="0" smtClean="0"/>
              <a:t>from the zenith </a:t>
            </a:r>
            <a:r>
              <a:rPr lang="en-US" sz="2400" dirty="0" err="1" smtClean="0"/>
              <a:t>lidar</a:t>
            </a:r>
            <a:r>
              <a:rPr lang="en-US" sz="2400" dirty="0" smtClean="0"/>
              <a:t> system to </a:t>
            </a:r>
            <a:r>
              <a:rPr lang="en-US" sz="2400" dirty="0"/>
              <a:t>the mobile </a:t>
            </a:r>
            <a:r>
              <a:rPr lang="en-US" sz="2400" dirty="0" smtClean="0"/>
              <a:t>system.</a:t>
            </a:r>
          </a:p>
          <a:p>
            <a:pPr>
              <a:buFont typeface="+mj-lt"/>
              <a:buAutoNum type="arabicPeriod"/>
            </a:pPr>
            <a:r>
              <a:rPr lang="en-US" sz="2400" dirty="0"/>
              <a:t>Continue to provide data for TROPOMI validation</a:t>
            </a:r>
            <a:r>
              <a:rPr lang="en-US" sz="2400" dirty="0" smtClean="0"/>
              <a:t>.</a:t>
            </a:r>
          </a:p>
          <a:p>
            <a:pPr marL="342900" indent="-342900">
              <a:buFont typeface="+mj-lt"/>
              <a:buAutoNum type="arabicPeriod"/>
            </a:pPr>
            <a:r>
              <a:rPr lang="en-US" sz="2400" dirty="0" smtClean="0"/>
              <a:t>Scanning </a:t>
            </a:r>
            <a:r>
              <a:rPr lang="en-US" sz="2400" dirty="0" err="1" smtClean="0"/>
              <a:t>lidar</a:t>
            </a:r>
            <a:r>
              <a:rPr lang="en-US" sz="2400" dirty="0" smtClean="0"/>
              <a:t> validation.</a:t>
            </a:r>
          </a:p>
          <a:p>
            <a:pPr marL="342900" indent="-342900">
              <a:buFont typeface="+mj-lt"/>
              <a:buAutoNum type="arabicPeriod"/>
            </a:pPr>
            <a:r>
              <a:rPr lang="en-US" sz="2400" dirty="0" smtClean="0"/>
              <a:t>Continue studying the small-scale ozone gradients.</a:t>
            </a:r>
            <a:endParaRPr lang="en-US" sz="2400" dirty="0"/>
          </a:p>
          <a:p>
            <a:pPr marL="342900" indent="-342900">
              <a:buFont typeface="+mj-lt"/>
              <a:buAutoNum type="arabicPeriod"/>
            </a:pPr>
            <a:r>
              <a:rPr lang="en-US" sz="2400" dirty="0"/>
              <a:t>Study the chemical influence of the SEUS agriculture fire (smoke). </a:t>
            </a:r>
          </a:p>
          <a:p>
            <a:pPr marL="342900" indent="-342900">
              <a:buFont typeface="+mj-lt"/>
              <a:buAutoNum type="arabicPeriod"/>
            </a:pPr>
            <a:r>
              <a:rPr lang="en-US" sz="2400" dirty="0"/>
              <a:t>Study the health effect of air pollution</a:t>
            </a:r>
            <a:r>
              <a:rPr lang="en-US" sz="2400" dirty="0" smtClean="0"/>
              <a:t>.</a:t>
            </a:r>
          </a:p>
          <a:p>
            <a:pPr marL="0" indent="0">
              <a:buNone/>
            </a:pPr>
            <a:endParaRPr lang="en-US" sz="2400" dirty="0"/>
          </a:p>
          <a:p>
            <a:endParaRPr lang="en-US" sz="2400" dirty="0"/>
          </a:p>
        </p:txBody>
      </p:sp>
      <p:sp>
        <p:nvSpPr>
          <p:cNvPr id="3" name="TextBox 2"/>
          <p:cNvSpPr txBox="1"/>
          <p:nvPr/>
        </p:nvSpPr>
        <p:spPr>
          <a:xfrm>
            <a:off x="1219200" y="6019800"/>
            <a:ext cx="6425092" cy="369332"/>
          </a:xfrm>
          <a:prstGeom prst="rect">
            <a:avLst/>
          </a:prstGeom>
          <a:noFill/>
        </p:spPr>
        <p:txBody>
          <a:bodyPr wrap="none" rtlCol="0">
            <a:spAutoFit/>
          </a:bodyPr>
          <a:lstStyle/>
          <a:p>
            <a:r>
              <a:rPr lang="en-US" b="1" dirty="0" smtClean="0"/>
              <a:t>We thank the NDACC </a:t>
            </a:r>
            <a:r>
              <a:rPr lang="en-US" b="1" dirty="0" err="1" smtClean="0"/>
              <a:t>lidar</a:t>
            </a:r>
            <a:r>
              <a:rPr lang="en-US" b="1" dirty="0" smtClean="0"/>
              <a:t> community for their support and help!</a:t>
            </a:r>
            <a:endParaRPr lang="en-US" b="1" dirty="0"/>
          </a:p>
        </p:txBody>
      </p:sp>
    </p:spTree>
    <p:extLst>
      <p:ext uri="{BB962C8B-B14F-4D97-AF65-F5344CB8AC3E}">
        <p14:creationId xmlns:p14="http://schemas.microsoft.com/office/powerpoint/2010/main" val="373396713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Backup</a:t>
            </a:r>
            <a:endParaRPr lang="en-US" dirty="0"/>
          </a:p>
        </p:txBody>
      </p:sp>
    </p:spTree>
    <p:extLst>
      <p:ext uri="{BB962C8B-B14F-4D97-AF65-F5344CB8AC3E}">
        <p14:creationId xmlns:p14="http://schemas.microsoft.com/office/powerpoint/2010/main" val="104341446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2076368" y="2613652"/>
            <a:ext cx="5238831" cy="3977392"/>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mbria" pitchFamily="18" charset="0"/>
            </a:endParaRPr>
          </a:p>
        </p:txBody>
      </p:sp>
      <p:sp>
        <p:nvSpPr>
          <p:cNvPr id="2" name="AutoShape 116"/>
          <p:cNvSpPr>
            <a:spLocks noChangeArrowheads="1"/>
          </p:cNvSpPr>
          <p:nvPr/>
        </p:nvSpPr>
        <p:spPr bwMode="auto">
          <a:xfrm>
            <a:off x="3548978" y="2977517"/>
            <a:ext cx="857169" cy="1354109"/>
          </a:xfrm>
          <a:prstGeom prst="roundRect">
            <a:avLst>
              <a:gd name="adj" fmla="val 16667"/>
            </a:avLst>
          </a:prstGeom>
          <a:solidFill>
            <a:schemeClr val="tx2">
              <a:lumMod val="40000"/>
              <a:lumOff val="60000"/>
            </a:schemeClr>
          </a:solidFill>
          <a:ln w="9525">
            <a:noFill/>
            <a:round/>
            <a:headEnd/>
            <a:tailEnd/>
          </a:ln>
          <a:effectLst/>
        </p:spPr>
        <p:txBody>
          <a:bodyPr wrap="none" anchor="ctr"/>
          <a:lstStyle/>
          <a:p>
            <a:endParaRPr lang="en-US" sz="1400">
              <a:latin typeface="Cambria" pitchFamily="18" charset="0"/>
            </a:endParaRPr>
          </a:p>
        </p:txBody>
      </p:sp>
      <p:sp>
        <p:nvSpPr>
          <p:cNvPr id="4" name="Rectangle 3"/>
          <p:cNvSpPr/>
          <p:nvPr/>
        </p:nvSpPr>
        <p:spPr>
          <a:xfrm>
            <a:off x="4094059" y="3332852"/>
            <a:ext cx="302647" cy="64261"/>
          </a:xfrm>
          <a:prstGeom prst="rect">
            <a:avLst/>
          </a:prstGeom>
          <a:solidFill>
            <a:schemeClr val="tx1"/>
          </a:solidFill>
          <a:ln w="31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latin typeface="Cambria" pitchFamily="18" charset="0"/>
            </a:endParaRPr>
          </a:p>
        </p:txBody>
      </p:sp>
      <p:sp>
        <p:nvSpPr>
          <p:cNvPr id="6" name="Chord 5"/>
          <p:cNvSpPr/>
          <p:nvPr/>
        </p:nvSpPr>
        <p:spPr>
          <a:xfrm rot="16200000">
            <a:off x="3884961" y="2942489"/>
            <a:ext cx="151891" cy="221943"/>
          </a:xfrm>
          <a:prstGeom prst="chord">
            <a:avLst>
              <a:gd name="adj1" fmla="val 5260678"/>
              <a:gd name="adj2" fmla="val 16200000"/>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solidFill>
                <a:schemeClr val="bg1">
                  <a:lumMod val="85000"/>
                </a:schemeClr>
              </a:solidFill>
              <a:latin typeface="Cambria" pitchFamily="18" charset="0"/>
            </a:endParaRPr>
          </a:p>
        </p:txBody>
      </p:sp>
      <p:sp>
        <p:nvSpPr>
          <p:cNvPr id="9" name="Chord 8"/>
          <p:cNvSpPr/>
          <p:nvPr/>
        </p:nvSpPr>
        <p:spPr>
          <a:xfrm rot="5400000">
            <a:off x="2805299" y="-119591"/>
            <a:ext cx="3780961" cy="5238831"/>
          </a:xfrm>
          <a:prstGeom prst="chord">
            <a:avLst>
              <a:gd name="adj1" fmla="val 5404812"/>
              <a:gd name="adj2" fmla="val 16200000"/>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mbria" pitchFamily="18" charset="0"/>
            </a:endParaRPr>
          </a:p>
        </p:txBody>
      </p:sp>
      <p:sp>
        <p:nvSpPr>
          <p:cNvPr id="10" name="Rectangle 9"/>
          <p:cNvSpPr/>
          <p:nvPr/>
        </p:nvSpPr>
        <p:spPr>
          <a:xfrm rot="19289775">
            <a:off x="3340047" y="1546157"/>
            <a:ext cx="1170156" cy="154496"/>
          </a:xfrm>
          <a:prstGeom prst="rect">
            <a:avLst/>
          </a:prstGeom>
          <a:solidFill>
            <a:schemeClr val="tx1"/>
          </a:solidFill>
          <a:ln w="31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latin typeface="Cambria" pitchFamily="18" charset="0"/>
            </a:endParaRPr>
          </a:p>
        </p:txBody>
      </p:sp>
      <p:cxnSp>
        <p:nvCxnSpPr>
          <p:cNvPr id="12" name="Straight Connector 11"/>
          <p:cNvCxnSpPr/>
          <p:nvPr/>
        </p:nvCxnSpPr>
        <p:spPr>
          <a:xfrm flipH="1" flipV="1">
            <a:off x="3599631" y="1916172"/>
            <a:ext cx="1" cy="1433308"/>
          </a:xfrm>
          <a:prstGeom prst="line">
            <a:avLst/>
          </a:prstGeom>
          <a:ln>
            <a:solidFill>
              <a:schemeClr val="tx1"/>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flipV="1">
            <a:off x="4352841" y="1295404"/>
            <a:ext cx="0" cy="2060778"/>
          </a:xfrm>
          <a:prstGeom prst="line">
            <a:avLst/>
          </a:prstGeom>
          <a:ln>
            <a:solidFill>
              <a:schemeClr val="tx1"/>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cxnSp>
      <p:sp>
        <p:nvSpPr>
          <p:cNvPr id="18" name="Rectangle 17"/>
          <p:cNvSpPr/>
          <p:nvPr/>
        </p:nvSpPr>
        <p:spPr>
          <a:xfrm>
            <a:off x="3548979" y="3337759"/>
            <a:ext cx="302647" cy="64261"/>
          </a:xfrm>
          <a:prstGeom prst="rect">
            <a:avLst/>
          </a:prstGeom>
          <a:solidFill>
            <a:schemeClr val="tx1"/>
          </a:solidFill>
          <a:ln w="31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latin typeface="Cambria" pitchFamily="18" charset="0"/>
            </a:endParaRPr>
          </a:p>
        </p:txBody>
      </p:sp>
      <p:cxnSp>
        <p:nvCxnSpPr>
          <p:cNvPr id="27" name="Straight Connector 26"/>
          <p:cNvCxnSpPr/>
          <p:nvPr/>
        </p:nvCxnSpPr>
        <p:spPr>
          <a:xfrm flipV="1">
            <a:off x="4352841" y="1371600"/>
            <a:ext cx="1374749" cy="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0" name="Straight Connector 29"/>
          <p:cNvCxnSpPr/>
          <p:nvPr/>
        </p:nvCxnSpPr>
        <p:spPr>
          <a:xfrm flipV="1">
            <a:off x="3599631" y="1981200"/>
            <a:ext cx="1374749" cy="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p:nvCxnSpPr>
        <p:spPr>
          <a:xfrm flipV="1">
            <a:off x="5716217" y="304800"/>
            <a:ext cx="0" cy="1066800"/>
          </a:xfrm>
          <a:prstGeom prst="line">
            <a:avLst/>
          </a:prstGeom>
          <a:ln>
            <a:solidFill>
              <a:schemeClr val="tx1"/>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p:nvCxnSpPr>
        <p:spPr>
          <a:xfrm flipV="1">
            <a:off x="4974380" y="304800"/>
            <a:ext cx="0" cy="1676402"/>
          </a:xfrm>
          <a:prstGeom prst="line">
            <a:avLst/>
          </a:prstGeom>
          <a:ln>
            <a:solidFill>
              <a:schemeClr val="tx1"/>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flipH="1">
            <a:off x="3599631" y="3129406"/>
            <a:ext cx="325493" cy="220074"/>
          </a:xfrm>
          <a:prstGeom prst="line">
            <a:avLst/>
          </a:prstGeom>
          <a:ln>
            <a:solidFill>
              <a:schemeClr val="tx1"/>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42" name="Straight Connector 41"/>
          <p:cNvCxnSpPr/>
          <p:nvPr/>
        </p:nvCxnSpPr>
        <p:spPr>
          <a:xfrm>
            <a:off x="4021069" y="3118779"/>
            <a:ext cx="329115" cy="230701"/>
          </a:xfrm>
          <a:prstGeom prst="line">
            <a:avLst/>
          </a:prstGeom>
          <a:ln>
            <a:solidFill>
              <a:schemeClr val="tx1"/>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44" name="Straight Connector 43"/>
          <p:cNvCxnSpPr>
            <a:stCxn id="2" idx="2"/>
          </p:cNvCxnSpPr>
          <p:nvPr/>
        </p:nvCxnSpPr>
        <p:spPr>
          <a:xfrm flipV="1">
            <a:off x="3977563" y="3118780"/>
            <a:ext cx="43506" cy="1212846"/>
          </a:xfrm>
          <a:prstGeom prst="line">
            <a:avLst/>
          </a:prstGeom>
          <a:ln>
            <a:solidFill>
              <a:schemeClr val="tx1"/>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48" name="Straight Connector 47"/>
          <p:cNvCxnSpPr>
            <a:stCxn id="2" idx="2"/>
          </p:cNvCxnSpPr>
          <p:nvPr/>
        </p:nvCxnSpPr>
        <p:spPr>
          <a:xfrm flipH="1" flipV="1">
            <a:off x="3925125" y="3129408"/>
            <a:ext cx="52438" cy="1202218"/>
          </a:xfrm>
          <a:prstGeom prst="line">
            <a:avLst/>
          </a:prstGeom>
          <a:ln>
            <a:solidFill>
              <a:schemeClr val="tx1"/>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cxnSp>
      <p:sp>
        <p:nvSpPr>
          <p:cNvPr id="55" name="Rectangle 54"/>
          <p:cNvSpPr/>
          <p:nvPr/>
        </p:nvSpPr>
        <p:spPr>
          <a:xfrm rot="2971300">
            <a:off x="3764175" y="4695295"/>
            <a:ext cx="334250" cy="44975"/>
          </a:xfrm>
          <a:prstGeom prst="rect">
            <a:avLst/>
          </a:prstGeom>
          <a:solidFill>
            <a:schemeClr val="bg2">
              <a:lumMod val="75000"/>
            </a:schemeClr>
          </a:solidFill>
          <a:ln w="31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latin typeface="Cambria" pitchFamily="18" charset="0"/>
            </a:endParaRPr>
          </a:p>
        </p:txBody>
      </p:sp>
      <p:sp>
        <p:nvSpPr>
          <p:cNvPr id="65" name="Rectangle 97"/>
          <p:cNvSpPr>
            <a:spLocks noChangeArrowheads="1"/>
          </p:cNvSpPr>
          <p:nvPr/>
        </p:nvSpPr>
        <p:spPr bwMode="auto">
          <a:xfrm>
            <a:off x="5259350" y="4622948"/>
            <a:ext cx="329033" cy="181828"/>
          </a:xfrm>
          <a:prstGeom prst="rect">
            <a:avLst/>
          </a:prstGeom>
          <a:solidFill>
            <a:schemeClr val="bg1">
              <a:lumMod val="75000"/>
            </a:schemeClr>
          </a:solidFill>
          <a:ln w="12700">
            <a:solidFill>
              <a:schemeClr val="tx1"/>
            </a:solidFill>
            <a:miter lim="800000"/>
            <a:headEnd/>
            <a:tailEnd/>
          </a:ln>
          <a:effectLst/>
        </p:spPr>
        <p:txBody>
          <a:bodyPr wrap="none" anchor="ctr"/>
          <a:lstStyle/>
          <a:p>
            <a:pPr algn="ctr" eaLnBrk="1" hangingPunct="1"/>
            <a:r>
              <a:rPr lang="en-US" altLang="zh-CN" sz="1100" dirty="0" smtClean="0">
                <a:latin typeface="Cambria" pitchFamily="18" charset="0"/>
                <a:ea typeface="宋体" pitchFamily="2" charset="-122"/>
              </a:rPr>
              <a:t>PMT</a:t>
            </a:r>
            <a:endParaRPr lang="en-US" altLang="zh-CN" sz="1100" dirty="0">
              <a:latin typeface="Cambria" pitchFamily="18" charset="0"/>
              <a:ea typeface="宋体" pitchFamily="2" charset="-122"/>
            </a:endParaRPr>
          </a:p>
        </p:txBody>
      </p:sp>
      <p:sp>
        <p:nvSpPr>
          <p:cNvPr id="69" name="TextBox 68"/>
          <p:cNvSpPr txBox="1"/>
          <p:nvPr/>
        </p:nvSpPr>
        <p:spPr>
          <a:xfrm>
            <a:off x="5181600" y="2121949"/>
            <a:ext cx="2046907" cy="369332"/>
          </a:xfrm>
          <a:prstGeom prst="rect">
            <a:avLst/>
          </a:prstGeom>
          <a:noFill/>
        </p:spPr>
        <p:txBody>
          <a:bodyPr wrap="none" rtlCol="0">
            <a:spAutoFit/>
          </a:bodyPr>
          <a:lstStyle/>
          <a:p>
            <a:r>
              <a:rPr lang="en-US" dirty="0" smtClean="0">
                <a:latin typeface="Cambria" pitchFamily="18" charset="0"/>
              </a:rPr>
              <a:t>Beam steering unit</a:t>
            </a:r>
            <a:endParaRPr lang="en-US" dirty="0">
              <a:latin typeface="Cambria" pitchFamily="18" charset="0"/>
            </a:endParaRPr>
          </a:p>
        </p:txBody>
      </p:sp>
      <p:sp>
        <p:nvSpPr>
          <p:cNvPr id="70" name="Rectangle 69"/>
          <p:cNvSpPr/>
          <p:nvPr/>
        </p:nvSpPr>
        <p:spPr>
          <a:xfrm rot="18945415">
            <a:off x="3788215" y="2713936"/>
            <a:ext cx="167125" cy="45719"/>
          </a:xfrm>
          <a:prstGeom prst="rect">
            <a:avLst/>
          </a:prstGeom>
          <a:solidFill>
            <a:schemeClr val="tx1"/>
          </a:solidFill>
          <a:ln w="31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latin typeface="Cambria" pitchFamily="18" charset="0"/>
            </a:endParaRPr>
          </a:p>
        </p:txBody>
      </p:sp>
      <p:sp>
        <p:nvSpPr>
          <p:cNvPr id="72" name="Rectangle 71"/>
          <p:cNvSpPr/>
          <p:nvPr/>
        </p:nvSpPr>
        <p:spPr>
          <a:xfrm rot="18945415">
            <a:off x="3894001" y="2850309"/>
            <a:ext cx="167125" cy="45719"/>
          </a:xfrm>
          <a:prstGeom prst="rect">
            <a:avLst/>
          </a:prstGeom>
          <a:solidFill>
            <a:schemeClr val="tx1"/>
          </a:solidFill>
          <a:ln w="31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latin typeface="Cambria" pitchFamily="18" charset="0"/>
            </a:endParaRPr>
          </a:p>
        </p:txBody>
      </p:sp>
      <p:cxnSp>
        <p:nvCxnSpPr>
          <p:cNvPr id="82" name="Straight Arrow Connector 81"/>
          <p:cNvCxnSpPr/>
          <p:nvPr/>
        </p:nvCxnSpPr>
        <p:spPr>
          <a:xfrm>
            <a:off x="3851626" y="1752600"/>
            <a:ext cx="1406174" cy="0"/>
          </a:xfrm>
          <a:prstGeom prst="straightConnector1">
            <a:avLst/>
          </a:prstGeom>
          <a:ln w="28575">
            <a:solidFill>
              <a:schemeClr val="accent4">
                <a:lumMod val="60000"/>
                <a:lumOff val="40000"/>
              </a:schemeClr>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93" name="Rectangle 92"/>
          <p:cNvSpPr/>
          <p:nvPr/>
        </p:nvSpPr>
        <p:spPr>
          <a:xfrm rot="19289775">
            <a:off x="4861360" y="1619999"/>
            <a:ext cx="1170156" cy="154496"/>
          </a:xfrm>
          <a:prstGeom prst="rect">
            <a:avLst/>
          </a:prstGeom>
          <a:solidFill>
            <a:schemeClr val="tx1"/>
          </a:solidFill>
          <a:ln w="31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latin typeface="Cambria" pitchFamily="18" charset="0"/>
            </a:endParaRPr>
          </a:p>
        </p:txBody>
      </p:sp>
      <p:cxnSp>
        <p:nvCxnSpPr>
          <p:cNvPr id="100" name="Straight Arrow Connector 99"/>
          <p:cNvCxnSpPr/>
          <p:nvPr/>
        </p:nvCxnSpPr>
        <p:spPr>
          <a:xfrm flipV="1">
            <a:off x="5345373" y="297343"/>
            <a:ext cx="0" cy="1375915"/>
          </a:xfrm>
          <a:prstGeom prst="straightConnector1">
            <a:avLst/>
          </a:prstGeom>
          <a:ln w="28575">
            <a:solidFill>
              <a:schemeClr val="accent4">
                <a:lumMod val="75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06" name="Straight Arrow Connector 105"/>
          <p:cNvCxnSpPr/>
          <p:nvPr/>
        </p:nvCxnSpPr>
        <p:spPr>
          <a:xfrm>
            <a:off x="2907604" y="2847553"/>
            <a:ext cx="1091712" cy="0"/>
          </a:xfrm>
          <a:prstGeom prst="straightConnector1">
            <a:avLst/>
          </a:prstGeom>
          <a:ln w="28575">
            <a:solidFill>
              <a:schemeClr val="accent4">
                <a:lumMod val="75000"/>
              </a:schemeClr>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07" name="Straight Arrow Connector 106"/>
          <p:cNvCxnSpPr/>
          <p:nvPr/>
        </p:nvCxnSpPr>
        <p:spPr>
          <a:xfrm>
            <a:off x="2665788" y="2732136"/>
            <a:ext cx="1220861" cy="0"/>
          </a:xfrm>
          <a:prstGeom prst="straightConnector1">
            <a:avLst/>
          </a:prstGeom>
          <a:ln w="28575">
            <a:solidFill>
              <a:schemeClr val="accent4">
                <a:lumMod val="60000"/>
                <a:lumOff val="40000"/>
              </a:schemeClr>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113" name="Curved Left Arrow 112"/>
          <p:cNvSpPr/>
          <p:nvPr/>
        </p:nvSpPr>
        <p:spPr>
          <a:xfrm>
            <a:off x="3513704" y="912964"/>
            <a:ext cx="552364" cy="457198"/>
          </a:xfrm>
          <a:prstGeom prst="curvedLeftArrow">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mbria" pitchFamily="18" charset="0"/>
            </a:endParaRPr>
          </a:p>
        </p:txBody>
      </p:sp>
      <p:sp>
        <p:nvSpPr>
          <p:cNvPr id="114" name="Curved Left Arrow 113"/>
          <p:cNvSpPr/>
          <p:nvPr/>
        </p:nvSpPr>
        <p:spPr>
          <a:xfrm rot="16200000">
            <a:off x="5904810" y="1417745"/>
            <a:ext cx="552364" cy="457198"/>
          </a:xfrm>
          <a:prstGeom prst="curvedLeftArrow">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mbria" pitchFamily="18" charset="0"/>
            </a:endParaRPr>
          </a:p>
        </p:txBody>
      </p:sp>
      <p:sp>
        <p:nvSpPr>
          <p:cNvPr id="121" name="TextBox 120"/>
          <p:cNvSpPr txBox="1"/>
          <p:nvPr/>
        </p:nvSpPr>
        <p:spPr>
          <a:xfrm>
            <a:off x="4350184" y="2886152"/>
            <a:ext cx="1311128" cy="369332"/>
          </a:xfrm>
          <a:prstGeom prst="rect">
            <a:avLst/>
          </a:prstGeom>
          <a:noFill/>
        </p:spPr>
        <p:txBody>
          <a:bodyPr wrap="none" rtlCol="0">
            <a:spAutoFit/>
          </a:bodyPr>
          <a:lstStyle/>
          <a:p>
            <a:r>
              <a:rPr lang="en-US" dirty="0" smtClean="0">
                <a:latin typeface="Cambria" pitchFamily="18" charset="0"/>
              </a:rPr>
              <a:t>8’’ Receiver</a:t>
            </a:r>
            <a:endParaRPr lang="en-US" dirty="0">
              <a:latin typeface="Cambria" pitchFamily="18" charset="0"/>
            </a:endParaRPr>
          </a:p>
        </p:txBody>
      </p:sp>
      <p:sp>
        <p:nvSpPr>
          <p:cNvPr id="122" name="TextBox 121"/>
          <p:cNvSpPr txBox="1"/>
          <p:nvPr/>
        </p:nvSpPr>
        <p:spPr>
          <a:xfrm>
            <a:off x="5473120" y="4096017"/>
            <a:ext cx="1378904" cy="261610"/>
          </a:xfrm>
          <a:prstGeom prst="rect">
            <a:avLst/>
          </a:prstGeom>
          <a:noFill/>
        </p:spPr>
        <p:txBody>
          <a:bodyPr wrap="none" rtlCol="0">
            <a:spAutoFit/>
          </a:bodyPr>
          <a:lstStyle/>
          <a:p>
            <a:r>
              <a:rPr lang="en-US" sz="1100" dirty="0" smtClean="0">
                <a:latin typeface="Cambria" pitchFamily="18" charset="0"/>
              </a:rPr>
              <a:t>10/90 </a:t>
            </a:r>
            <a:r>
              <a:rPr lang="en-US" sz="1100" dirty="0" err="1" smtClean="0">
                <a:latin typeface="Cambria" pitchFamily="18" charset="0"/>
              </a:rPr>
              <a:t>Beamsplitter</a:t>
            </a:r>
            <a:endParaRPr lang="en-US" sz="1100" dirty="0">
              <a:latin typeface="Cambria" pitchFamily="18" charset="0"/>
            </a:endParaRPr>
          </a:p>
        </p:txBody>
      </p:sp>
      <p:cxnSp>
        <p:nvCxnSpPr>
          <p:cNvPr id="127" name="Straight Arrow Connector 126"/>
          <p:cNvCxnSpPr/>
          <p:nvPr/>
        </p:nvCxnSpPr>
        <p:spPr>
          <a:xfrm>
            <a:off x="4340165" y="5891635"/>
            <a:ext cx="0" cy="190311"/>
          </a:xfrm>
          <a:prstGeom prst="straightConnector1">
            <a:avLst/>
          </a:prstGeom>
          <a:ln>
            <a:solidFill>
              <a:schemeClr val="tx1"/>
            </a:solidFill>
            <a:headEnd type="arrow" w="med" len="med"/>
            <a:tailEnd type="none" w="med" len="med"/>
          </a:ln>
        </p:spPr>
        <p:style>
          <a:lnRef idx="1">
            <a:schemeClr val="accent1"/>
          </a:lnRef>
          <a:fillRef idx="0">
            <a:schemeClr val="accent1"/>
          </a:fillRef>
          <a:effectRef idx="0">
            <a:schemeClr val="accent1"/>
          </a:effectRef>
          <a:fontRef idx="minor">
            <a:schemeClr val="tx1"/>
          </a:fontRef>
        </p:style>
      </p:cxnSp>
      <p:sp>
        <p:nvSpPr>
          <p:cNvPr id="132" name="TextBox 131"/>
          <p:cNvSpPr txBox="1"/>
          <p:nvPr/>
        </p:nvSpPr>
        <p:spPr>
          <a:xfrm>
            <a:off x="4874486" y="5058434"/>
            <a:ext cx="879023" cy="276999"/>
          </a:xfrm>
          <a:prstGeom prst="rect">
            <a:avLst/>
          </a:prstGeom>
          <a:noFill/>
        </p:spPr>
        <p:txBody>
          <a:bodyPr wrap="none" rtlCol="0">
            <a:spAutoFit/>
          </a:bodyPr>
          <a:lstStyle/>
          <a:p>
            <a:r>
              <a:rPr lang="en-US" sz="1200" dirty="0" smtClean="0">
                <a:latin typeface="Cambria" pitchFamily="18" charset="0"/>
              </a:rPr>
              <a:t>Solar filter</a:t>
            </a:r>
            <a:endParaRPr lang="en-US" sz="1200" dirty="0">
              <a:latin typeface="Cambria" pitchFamily="18" charset="0"/>
            </a:endParaRPr>
          </a:p>
        </p:txBody>
      </p:sp>
      <p:sp>
        <p:nvSpPr>
          <p:cNvPr id="141" name="Rectangle 140"/>
          <p:cNvSpPr/>
          <p:nvPr/>
        </p:nvSpPr>
        <p:spPr>
          <a:xfrm rot="18945415">
            <a:off x="2601477" y="2707396"/>
            <a:ext cx="167125" cy="45719"/>
          </a:xfrm>
          <a:prstGeom prst="rect">
            <a:avLst/>
          </a:prstGeom>
          <a:solidFill>
            <a:schemeClr val="tx1"/>
          </a:solidFill>
          <a:ln w="31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latin typeface="Cambria" pitchFamily="18" charset="0"/>
            </a:endParaRPr>
          </a:p>
        </p:txBody>
      </p:sp>
      <p:sp>
        <p:nvSpPr>
          <p:cNvPr id="147" name="Rectangle 146"/>
          <p:cNvSpPr/>
          <p:nvPr/>
        </p:nvSpPr>
        <p:spPr>
          <a:xfrm rot="18945415">
            <a:off x="2824042" y="2824692"/>
            <a:ext cx="167125" cy="45719"/>
          </a:xfrm>
          <a:prstGeom prst="rect">
            <a:avLst/>
          </a:prstGeom>
          <a:solidFill>
            <a:schemeClr val="tx1"/>
          </a:solidFill>
          <a:ln w="31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latin typeface="Cambria" pitchFamily="18" charset="0"/>
            </a:endParaRPr>
          </a:p>
        </p:txBody>
      </p:sp>
      <p:cxnSp>
        <p:nvCxnSpPr>
          <p:cNvPr id="151" name="Straight Arrow Connector 150"/>
          <p:cNvCxnSpPr/>
          <p:nvPr/>
        </p:nvCxnSpPr>
        <p:spPr>
          <a:xfrm>
            <a:off x="2688650" y="2730255"/>
            <a:ext cx="0" cy="1231512"/>
          </a:xfrm>
          <a:prstGeom prst="straightConnector1">
            <a:avLst/>
          </a:prstGeom>
          <a:ln w="28575">
            <a:solidFill>
              <a:schemeClr val="accent4">
                <a:lumMod val="60000"/>
                <a:lumOff val="40000"/>
              </a:schemeClr>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53" name="Straight Arrow Connector 152"/>
          <p:cNvCxnSpPr/>
          <p:nvPr/>
        </p:nvCxnSpPr>
        <p:spPr>
          <a:xfrm flipH="1">
            <a:off x="2910880" y="2847551"/>
            <a:ext cx="3276" cy="1458458"/>
          </a:xfrm>
          <a:prstGeom prst="straightConnector1">
            <a:avLst/>
          </a:prstGeom>
          <a:ln w="28575">
            <a:solidFill>
              <a:schemeClr val="accent4">
                <a:lumMod val="75000"/>
              </a:schemeClr>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cxnSp>
      <p:sp>
        <p:nvSpPr>
          <p:cNvPr id="155" name="Rectangle 154"/>
          <p:cNvSpPr/>
          <p:nvPr/>
        </p:nvSpPr>
        <p:spPr>
          <a:xfrm>
            <a:off x="6096000" y="5563342"/>
            <a:ext cx="990600" cy="328293"/>
          </a:xfrm>
          <a:prstGeom prst="rect">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err="1" smtClean="0">
                <a:solidFill>
                  <a:schemeClr val="tx1"/>
                </a:solidFill>
                <a:latin typeface="Cambria" pitchFamily="18" charset="0"/>
              </a:rPr>
              <a:t>Licel</a:t>
            </a:r>
            <a:r>
              <a:rPr lang="en-US" sz="1200" dirty="0" smtClean="0">
                <a:solidFill>
                  <a:schemeClr val="tx1"/>
                </a:solidFill>
                <a:latin typeface="Cambria" pitchFamily="18" charset="0"/>
              </a:rPr>
              <a:t> TR</a:t>
            </a:r>
            <a:endParaRPr lang="en-US" sz="1200" dirty="0">
              <a:solidFill>
                <a:schemeClr val="tx1"/>
              </a:solidFill>
              <a:latin typeface="Cambria" pitchFamily="18" charset="0"/>
            </a:endParaRPr>
          </a:p>
        </p:txBody>
      </p:sp>
      <p:sp>
        <p:nvSpPr>
          <p:cNvPr id="156" name="laptop"/>
          <p:cNvSpPr>
            <a:spLocks noEditPoints="1" noChangeArrowheads="1"/>
          </p:cNvSpPr>
          <p:nvPr/>
        </p:nvSpPr>
        <p:spPr bwMode="auto">
          <a:xfrm>
            <a:off x="6237293" y="4700946"/>
            <a:ext cx="708014" cy="501843"/>
          </a:xfrm>
          <a:custGeom>
            <a:avLst/>
            <a:gdLst>
              <a:gd name="T0" fmla="*/ 3362 w 21600"/>
              <a:gd name="T1" fmla="*/ 0 h 21600"/>
              <a:gd name="T2" fmla="*/ 3362 w 21600"/>
              <a:gd name="T3" fmla="*/ 7173 h 21600"/>
              <a:gd name="T4" fmla="*/ 18327 w 21600"/>
              <a:gd name="T5" fmla="*/ 0 h 21600"/>
              <a:gd name="T6" fmla="*/ 18327 w 21600"/>
              <a:gd name="T7" fmla="*/ 7173 h 21600"/>
              <a:gd name="T8" fmla="*/ 10800 w 21600"/>
              <a:gd name="T9" fmla="*/ 0 h 21600"/>
              <a:gd name="T10" fmla="*/ 10800 w 21600"/>
              <a:gd name="T11" fmla="*/ 21600 h 21600"/>
              <a:gd name="T12" fmla="*/ 0 w 21600"/>
              <a:gd name="T13" fmla="*/ 21600 h 21600"/>
              <a:gd name="T14" fmla="*/ 21600 w 21600"/>
              <a:gd name="T15" fmla="*/ 21600 h 21600"/>
              <a:gd name="T16" fmla="*/ 4445 w 21600"/>
              <a:gd name="T17" fmla="*/ 1858 h 21600"/>
              <a:gd name="T18" fmla="*/ 17311 w 21600"/>
              <a:gd name="T19" fmla="*/ 12323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extrusionOk="0">
                <a:moveTo>
                  <a:pt x="3362" y="0"/>
                </a:moveTo>
                <a:lnTo>
                  <a:pt x="18327" y="0"/>
                </a:lnTo>
                <a:lnTo>
                  <a:pt x="18327" y="14347"/>
                </a:lnTo>
                <a:lnTo>
                  <a:pt x="3362" y="14347"/>
                </a:lnTo>
                <a:lnTo>
                  <a:pt x="3362" y="0"/>
                </a:lnTo>
                <a:close/>
              </a:path>
              <a:path w="21600" h="21600" extrusionOk="0">
                <a:moveTo>
                  <a:pt x="3340" y="15068"/>
                </a:moveTo>
                <a:lnTo>
                  <a:pt x="0" y="19877"/>
                </a:lnTo>
                <a:lnTo>
                  <a:pt x="21600" y="19877"/>
                </a:lnTo>
                <a:lnTo>
                  <a:pt x="18327" y="15068"/>
                </a:lnTo>
                <a:lnTo>
                  <a:pt x="3340" y="15068"/>
                </a:lnTo>
                <a:close/>
              </a:path>
              <a:path w="21600" h="21600" extrusionOk="0">
                <a:moveTo>
                  <a:pt x="0" y="19877"/>
                </a:moveTo>
                <a:lnTo>
                  <a:pt x="0" y="21600"/>
                </a:lnTo>
                <a:lnTo>
                  <a:pt x="21600" y="21600"/>
                </a:lnTo>
                <a:lnTo>
                  <a:pt x="21600" y="19877"/>
                </a:lnTo>
                <a:lnTo>
                  <a:pt x="0" y="19877"/>
                </a:lnTo>
                <a:close/>
              </a:path>
              <a:path w="21600" h="21600" extrusionOk="0">
                <a:moveTo>
                  <a:pt x="4186" y="1523"/>
                </a:moveTo>
                <a:lnTo>
                  <a:pt x="17547" y="1523"/>
                </a:lnTo>
                <a:lnTo>
                  <a:pt x="17547" y="12744"/>
                </a:lnTo>
                <a:lnTo>
                  <a:pt x="4186" y="12744"/>
                </a:lnTo>
                <a:lnTo>
                  <a:pt x="4186" y="1523"/>
                </a:lnTo>
                <a:close/>
              </a:path>
              <a:path w="21600" h="21600" extrusionOk="0">
                <a:moveTo>
                  <a:pt x="3318" y="15549"/>
                </a:moveTo>
                <a:lnTo>
                  <a:pt x="2917" y="16110"/>
                </a:lnTo>
                <a:lnTo>
                  <a:pt x="18727" y="16110"/>
                </a:lnTo>
                <a:lnTo>
                  <a:pt x="18327" y="15549"/>
                </a:lnTo>
                <a:lnTo>
                  <a:pt x="3318" y="15549"/>
                </a:lnTo>
                <a:close/>
              </a:path>
              <a:path w="21600" h="21600" extrusionOk="0">
                <a:moveTo>
                  <a:pt x="6213" y="18314"/>
                </a:moveTo>
                <a:lnTo>
                  <a:pt x="5946" y="18875"/>
                </a:lnTo>
                <a:lnTo>
                  <a:pt x="15766" y="18875"/>
                </a:lnTo>
                <a:lnTo>
                  <a:pt x="15499" y="18314"/>
                </a:lnTo>
                <a:lnTo>
                  <a:pt x="6213" y="18314"/>
                </a:lnTo>
                <a:close/>
              </a:path>
              <a:path w="21600" h="21600" extrusionOk="0">
                <a:moveTo>
                  <a:pt x="2828" y="16471"/>
                </a:moveTo>
                <a:lnTo>
                  <a:pt x="2405" y="17072"/>
                </a:lnTo>
                <a:lnTo>
                  <a:pt x="19284" y="17072"/>
                </a:lnTo>
                <a:lnTo>
                  <a:pt x="18839" y="16471"/>
                </a:lnTo>
                <a:lnTo>
                  <a:pt x="2828" y="16471"/>
                </a:lnTo>
                <a:close/>
              </a:path>
              <a:path w="21600" h="21600" extrusionOk="0">
                <a:moveTo>
                  <a:pt x="2316" y="17352"/>
                </a:moveTo>
                <a:lnTo>
                  <a:pt x="1871" y="17953"/>
                </a:lnTo>
                <a:lnTo>
                  <a:pt x="19863" y="17953"/>
                </a:lnTo>
                <a:lnTo>
                  <a:pt x="19395" y="17352"/>
                </a:lnTo>
                <a:lnTo>
                  <a:pt x="2316" y="17352"/>
                </a:lnTo>
                <a:close/>
              </a:path>
            </a:pathLst>
          </a:custGeom>
          <a:solidFill>
            <a:srgbClr val="C0C0C0"/>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US"/>
          </a:p>
        </p:txBody>
      </p:sp>
      <p:cxnSp>
        <p:nvCxnSpPr>
          <p:cNvPr id="177" name="Straight Arrow Connector 176"/>
          <p:cNvCxnSpPr/>
          <p:nvPr/>
        </p:nvCxnSpPr>
        <p:spPr>
          <a:xfrm flipH="1" flipV="1">
            <a:off x="4479391" y="4952230"/>
            <a:ext cx="486009" cy="18895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63" name="Rectangle 162"/>
          <p:cNvSpPr/>
          <p:nvPr/>
        </p:nvSpPr>
        <p:spPr>
          <a:xfrm>
            <a:off x="4897114" y="5891635"/>
            <a:ext cx="1055279" cy="482173"/>
          </a:xfrm>
          <a:prstGeom prst="rect">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smtClean="0">
                <a:solidFill>
                  <a:schemeClr val="tx1"/>
                </a:solidFill>
                <a:latin typeface="Cambria" pitchFamily="18" charset="0"/>
              </a:rPr>
              <a:t>Function generator</a:t>
            </a:r>
            <a:endParaRPr lang="en-US" sz="1200" dirty="0">
              <a:solidFill>
                <a:schemeClr val="tx1"/>
              </a:solidFill>
              <a:latin typeface="Cambria" pitchFamily="18" charset="0"/>
            </a:endParaRPr>
          </a:p>
        </p:txBody>
      </p:sp>
      <p:sp>
        <p:nvSpPr>
          <p:cNvPr id="185" name="TextBox 184"/>
          <p:cNvSpPr txBox="1"/>
          <p:nvPr/>
        </p:nvSpPr>
        <p:spPr>
          <a:xfrm>
            <a:off x="4445625" y="5855985"/>
            <a:ext cx="457176" cy="261610"/>
          </a:xfrm>
          <a:prstGeom prst="rect">
            <a:avLst/>
          </a:prstGeom>
          <a:noFill/>
        </p:spPr>
        <p:txBody>
          <a:bodyPr wrap="none" rtlCol="0">
            <a:spAutoFit/>
          </a:bodyPr>
          <a:lstStyle/>
          <a:p>
            <a:r>
              <a:rPr lang="en-US" sz="1100" dirty="0" smtClean="0">
                <a:latin typeface="Cambria" pitchFamily="18" charset="0"/>
              </a:rPr>
              <a:t>Gate</a:t>
            </a:r>
            <a:endParaRPr lang="en-US" sz="1100" dirty="0">
              <a:latin typeface="Cambria" pitchFamily="18" charset="0"/>
            </a:endParaRPr>
          </a:p>
        </p:txBody>
      </p:sp>
      <p:sp>
        <p:nvSpPr>
          <p:cNvPr id="186" name="TextBox 185"/>
          <p:cNvSpPr txBox="1"/>
          <p:nvPr/>
        </p:nvSpPr>
        <p:spPr>
          <a:xfrm>
            <a:off x="3221237" y="5972830"/>
            <a:ext cx="628698" cy="261610"/>
          </a:xfrm>
          <a:prstGeom prst="rect">
            <a:avLst/>
          </a:prstGeom>
          <a:noFill/>
        </p:spPr>
        <p:txBody>
          <a:bodyPr wrap="none" rtlCol="0">
            <a:spAutoFit/>
          </a:bodyPr>
          <a:lstStyle/>
          <a:p>
            <a:r>
              <a:rPr lang="en-US" sz="1100" dirty="0" smtClean="0">
                <a:latin typeface="Cambria" pitchFamily="18" charset="0"/>
              </a:rPr>
              <a:t>Trigger</a:t>
            </a:r>
            <a:endParaRPr lang="en-US" sz="1100" dirty="0">
              <a:latin typeface="Cambria" pitchFamily="18" charset="0"/>
            </a:endParaRPr>
          </a:p>
        </p:txBody>
      </p:sp>
      <p:cxnSp>
        <p:nvCxnSpPr>
          <p:cNvPr id="227" name="Straight Arrow Connector 226"/>
          <p:cNvCxnSpPr>
            <a:endCxn id="10" idx="2"/>
          </p:cNvCxnSpPr>
          <p:nvPr/>
        </p:nvCxnSpPr>
        <p:spPr>
          <a:xfrm flipH="1" flipV="1">
            <a:off x="3973217" y="1683857"/>
            <a:ext cx="4347" cy="1163695"/>
          </a:xfrm>
          <a:prstGeom prst="straightConnector1">
            <a:avLst/>
          </a:prstGeom>
          <a:ln w="28575">
            <a:solidFill>
              <a:schemeClr val="accent4">
                <a:lumMod val="75000"/>
              </a:schemeClr>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228" name="Straight Arrow Connector 227"/>
          <p:cNvCxnSpPr/>
          <p:nvPr/>
        </p:nvCxnSpPr>
        <p:spPr>
          <a:xfrm flipV="1">
            <a:off x="3871778" y="1752601"/>
            <a:ext cx="1792" cy="979535"/>
          </a:xfrm>
          <a:prstGeom prst="straightConnector1">
            <a:avLst/>
          </a:prstGeom>
          <a:ln w="28575">
            <a:solidFill>
              <a:schemeClr val="accent4">
                <a:lumMod val="60000"/>
                <a:lumOff val="40000"/>
              </a:schemeClr>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238" name="Straight Arrow Connector 237"/>
          <p:cNvCxnSpPr/>
          <p:nvPr/>
        </p:nvCxnSpPr>
        <p:spPr>
          <a:xfrm>
            <a:off x="3950521" y="1673257"/>
            <a:ext cx="1406174" cy="0"/>
          </a:xfrm>
          <a:prstGeom prst="straightConnector1">
            <a:avLst/>
          </a:prstGeom>
          <a:ln w="28575">
            <a:solidFill>
              <a:schemeClr val="accent4">
                <a:lumMod val="75000"/>
              </a:schemeClr>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243" name="Straight Arrow Connector 242"/>
          <p:cNvCxnSpPr/>
          <p:nvPr/>
        </p:nvCxnSpPr>
        <p:spPr>
          <a:xfrm flipV="1">
            <a:off x="5248559" y="297343"/>
            <a:ext cx="0" cy="1455257"/>
          </a:xfrm>
          <a:prstGeom prst="straightConnector1">
            <a:avLst/>
          </a:prstGeom>
          <a:ln w="28575">
            <a:solidFill>
              <a:schemeClr val="accent4">
                <a:lumMod val="60000"/>
                <a:lumOff val="40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117" name="TextBox 116"/>
          <p:cNvSpPr txBox="1"/>
          <p:nvPr/>
        </p:nvSpPr>
        <p:spPr>
          <a:xfrm>
            <a:off x="4163003" y="3464494"/>
            <a:ext cx="1015159" cy="430887"/>
          </a:xfrm>
          <a:prstGeom prst="rect">
            <a:avLst/>
          </a:prstGeom>
          <a:noFill/>
        </p:spPr>
        <p:txBody>
          <a:bodyPr wrap="square" rtlCol="0">
            <a:spAutoFit/>
          </a:bodyPr>
          <a:lstStyle/>
          <a:p>
            <a:r>
              <a:rPr lang="en-US" sz="1100" dirty="0" smtClean="0">
                <a:latin typeface="Cambria" pitchFamily="18" charset="0"/>
              </a:rPr>
              <a:t>Dichroic </a:t>
            </a:r>
            <a:r>
              <a:rPr lang="en-US" sz="1100" dirty="0" err="1" smtClean="0">
                <a:latin typeface="Cambria" pitchFamily="18" charset="0"/>
              </a:rPr>
              <a:t>Beamsplitter</a:t>
            </a:r>
            <a:endParaRPr lang="en-US" sz="1100" dirty="0">
              <a:latin typeface="Cambria" pitchFamily="18" charset="0"/>
            </a:endParaRPr>
          </a:p>
        </p:txBody>
      </p:sp>
      <p:sp>
        <p:nvSpPr>
          <p:cNvPr id="124" name="TextBox 123"/>
          <p:cNvSpPr txBox="1"/>
          <p:nvPr/>
        </p:nvSpPr>
        <p:spPr>
          <a:xfrm>
            <a:off x="5040215" y="4308736"/>
            <a:ext cx="377026" cy="230832"/>
          </a:xfrm>
          <a:prstGeom prst="rect">
            <a:avLst/>
          </a:prstGeom>
          <a:noFill/>
        </p:spPr>
        <p:txBody>
          <a:bodyPr wrap="none" rtlCol="0">
            <a:spAutoFit/>
          </a:bodyPr>
          <a:lstStyle/>
          <a:p>
            <a:r>
              <a:rPr lang="en-US" sz="900" dirty="0" smtClean="0">
                <a:latin typeface="Cambria" pitchFamily="18" charset="0"/>
              </a:rPr>
              <a:t>299</a:t>
            </a:r>
            <a:endParaRPr lang="en-US" sz="900" dirty="0">
              <a:latin typeface="Cambria" pitchFamily="18" charset="0"/>
            </a:endParaRPr>
          </a:p>
        </p:txBody>
      </p:sp>
      <p:sp>
        <p:nvSpPr>
          <p:cNvPr id="125" name="TextBox 124"/>
          <p:cNvSpPr txBox="1"/>
          <p:nvPr/>
        </p:nvSpPr>
        <p:spPr>
          <a:xfrm>
            <a:off x="3773871" y="5447926"/>
            <a:ext cx="377026" cy="230832"/>
          </a:xfrm>
          <a:prstGeom prst="rect">
            <a:avLst/>
          </a:prstGeom>
          <a:noFill/>
        </p:spPr>
        <p:txBody>
          <a:bodyPr wrap="none" rtlCol="0">
            <a:spAutoFit/>
          </a:bodyPr>
          <a:lstStyle/>
          <a:p>
            <a:r>
              <a:rPr lang="en-US" sz="900" dirty="0" smtClean="0">
                <a:latin typeface="Cambria" pitchFamily="18" charset="0"/>
              </a:rPr>
              <a:t>289</a:t>
            </a:r>
            <a:endParaRPr lang="en-US" sz="900" dirty="0">
              <a:latin typeface="Cambria" pitchFamily="18" charset="0"/>
            </a:endParaRPr>
          </a:p>
        </p:txBody>
      </p:sp>
      <p:cxnSp>
        <p:nvCxnSpPr>
          <p:cNvPr id="133" name="Straight Arrow Connector 132"/>
          <p:cNvCxnSpPr/>
          <p:nvPr/>
        </p:nvCxnSpPr>
        <p:spPr>
          <a:xfrm>
            <a:off x="4590194" y="4859505"/>
            <a:ext cx="415554" cy="281674"/>
          </a:xfrm>
          <a:prstGeom prst="straightConnector1">
            <a:avLst/>
          </a:prstGeom>
          <a:ln>
            <a:solidFill>
              <a:schemeClr val="tx1"/>
            </a:solidFill>
            <a:headEnd type="arrow" w="med" len="med"/>
            <a:tailEnd type="none" w="med" len="med"/>
          </a:ln>
        </p:spPr>
        <p:style>
          <a:lnRef idx="1">
            <a:schemeClr val="accent1"/>
          </a:lnRef>
          <a:fillRef idx="0">
            <a:schemeClr val="accent1"/>
          </a:fillRef>
          <a:effectRef idx="0">
            <a:schemeClr val="accent1"/>
          </a:effectRef>
          <a:fontRef idx="minor">
            <a:schemeClr val="tx1"/>
          </a:fontRef>
        </p:style>
      </p:cxnSp>
      <p:sp>
        <p:nvSpPr>
          <p:cNvPr id="229" name="Rectangle 228"/>
          <p:cNvSpPr/>
          <p:nvPr/>
        </p:nvSpPr>
        <p:spPr>
          <a:xfrm>
            <a:off x="2607994" y="3961767"/>
            <a:ext cx="152400" cy="1244942"/>
          </a:xfrm>
          <a:prstGeom prst="rect">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299</a:t>
            </a:r>
            <a:endParaRPr lang="en-US" dirty="0"/>
          </a:p>
        </p:txBody>
      </p:sp>
      <p:sp>
        <p:nvSpPr>
          <p:cNvPr id="110" name="Rectangle 109"/>
          <p:cNvSpPr/>
          <p:nvPr/>
        </p:nvSpPr>
        <p:spPr>
          <a:xfrm>
            <a:off x="2836594" y="4110272"/>
            <a:ext cx="152400" cy="1244942"/>
          </a:xfrm>
          <a:prstGeom prst="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289</a:t>
            </a:r>
            <a:endParaRPr lang="en-US" dirty="0"/>
          </a:p>
        </p:txBody>
      </p:sp>
      <p:sp>
        <p:nvSpPr>
          <p:cNvPr id="233" name="Rectangle 232"/>
          <p:cNvSpPr/>
          <p:nvPr/>
        </p:nvSpPr>
        <p:spPr>
          <a:xfrm>
            <a:off x="3917783" y="4331626"/>
            <a:ext cx="119558" cy="234776"/>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4" name="Rectangle 233"/>
          <p:cNvSpPr/>
          <p:nvPr/>
        </p:nvSpPr>
        <p:spPr>
          <a:xfrm>
            <a:off x="3806755" y="4574076"/>
            <a:ext cx="1452595" cy="287414"/>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 name="Rectangle 115"/>
          <p:cNvSpPr/>
          <p:nvPr/>
        </p:nvSpPr>
        <p:spPr>
          <a:xfrm>
            <a:off x="4184783" y="4865191"/>
            <a:ext cx="306889" cy="697410"/>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0" name="Oval 119"/>
          <p:cNvSpPr/>
          <p:nvPr/>
        </p:nvSpPr>
        <p:spPr>
          <a:xfrm>
            <a:off x="4105178" y="4579018"/>
            <a:ext cx="45719" cy="272813"/>
          </a:xfrm>
          <a:prstGeom prst="ellipse">
            <a:avLst/>
          </a:prstGeom>
          <a:solidFill>
            <a:schemeClr val="bg2">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8" name="Rectangle 127"/>
          <p:cNvSpPr/>
          <p:nvPr/>
        </p:nvSpPr>
        <p:spPr>
          <a:xfrm rot="3047283">
            <a:off x="4197111" y="4691003"/>
            <a:ext cx="310764" cy="45719"/>
          </a:xfrm>
          <a:prstGeom prst="rect">
            <a:avLst/>
          </a:prstGeom>
          <a:solidFill>
            <a:schemeClr val="bg2">
              <a:lumMod val="75000"/>
            </a:schemeClr>
          </a:solidFill>
          <a:ln w="31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latin typeface="Cambria" pitchFamily="18" charset="0"/>
            </a:endParaRPr>
          </a:p>
        </p:txBody>
      </p:sp>
      <p:sp>
        <p:nvSpPr>
          <p:cNvPr id="129" name="Rectangle 128"/>
          <p:cNvSpPr/>
          <p:nvPr/>
        </p:nvSpPr>
        <p:spPr>
          <a:xfrm rot="5400000">
            <a:off x="4473427" y="4694924"/>
            <a:ext cx="233534" cy="45719"/>
          </a:xfrm>
          <a:prstGeom prst="rect">
            <a:avLst/>
          </a:prstGeom>
          <a:solidFill>
            <a:schemeClr val="bg2">
              <a:lumMod val="75000"/>
            </a:schemeClr>
          </a:solidFill>
          <a:ln w="31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latin typeface="Cambria" pitchFamily="18" charset="0"/>
            </a:endParaRPr>
          </a:p>
        </p:txBody>
      </p:sp>
      <p:sp>
        <p:nvSpPr>
          <p:cNvPr id="130" name="Oval 129"/>
          <p:cNvSpPr/>
          <p:nvPr/>
        </p:nvSpPr>
        <p:spPr>
          <a:xfrm>
            <a:off x="4639194" y="4581376"/>
            <a:ext cx="45719" cy="272813"/>
          </a:xfrm>
          <a:prstGeom prst="ellipse">
            <a:avLst/>
          </a:prstGeom>
          <a:solidFill>
            <a:schemeClr val="bg2">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4" name="Rectangle 133"/>
          <p:cNvSpPr/>
          <p:nvPr/>
        </p:nvSpPr>
        <p:spPr>
          <a:xfrm rot="7867840">
            <a:off x="4741732" y="4696899"/>
            <a:ext cx="310764" cy="45719"/>
          </a:xfrm>
          <a:prstGeom prst="rect">
            <a:avLst/>
          </a:prstGeom>
          <a:solidFill>
            <a:schemeClr val="bg2">
              <a:lumMod val="75000"/>
            </a:schemeClr>
          </a:solidFill>
          <a:ln w="31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latin typeface="Cambria" pitchFamily="18" charset="0"/>
            </a:endParaRPr>
          </a:p>
        </p:txBody>
      </p:sp>
      <p:cxnSp>
        <p:nvCxnSpPr>
          <p:cNvPr id="135" name="Straight Arrow Connector 134"/>
          <p:cNvCxnSpPr/>
          <p:nvPr/>
        </p:nvCxnSpPr>
        <p:spPr>
          <a:xfrm flipV="1">
            <a:off x="3977564" y="4329346"/>
            <a:ext cx="0" cy="403397"/>
          </a:xfrm>
          <a:prstGeom prst="straightConnector1">
            <a:avLst/>
          </a:prstGeom>
          <a:ln w="19050">
            <a:solidFill>
              <a:schemeClr val="tx1"/>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36" name="Straight Arrow Connector 135"/>
          <p:cNvCxnSpPr/>
          <p:nvPr/>
        </p:nvCxnSpPr>
        <p:spPr>
          <a:xfrm flipH="1">
            <a:off x="3973218" y="4724417"/>
            <a:ext cx="1284582" cy="0"/>
          </a:xfrm>
          <a:prstGeom prst="straightConnector1">
            <a:avLst/>
          </a:prstGeom>
          <a:ln w="19050">
            <a:solidFill>
              <a:schemeClr val="tx1"/>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cxnSp>
      <p:sp>
        <p:nvSpPr>
          <p:cNvPr id="138" name="Rectangle 137"/>
          <p:cNvSpPr/>
          <p:nvPr/>
        </p:nvSpPr>
        <p:spPr>
          <a:xfrm rot="10800000">
            <a:off x="4221460" y="4929370"/>
            <a:ext cx="233534" cy="45719"/>
          </a:xfrm>
          <a:prstGeom prst="rect">
            <a:avLst/>
          </a:prstGeom>
          <a:solidFill>
            <a:schemeClr val="bg2">
              <a:lumMod val="75000"/>
            </a:schemeClr>
          </a:solidFill>
          <a:ln w="31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latin typeface="Cambria" pitchFamily="18" charset="0"/>
            </a:endParaRPr>
          </a:p>
        </p:txBody>
      </p:sp>
      <p:sp>
        <p:nvSpPr>
          <p:cNvPr id="139" name="Oval 138"/>
          <p:cNvSpPr/>
          <p:nvPr/>
        </p:nvSpPr>
        <p:spPr>
          <a:xfrm rot="5400000">
            <a:off x="4312434" y="4896234"/>
            <a:ext cx="51586" cy="272813"/>
          </a:xfrm>
          <a:prstGeom prst="ellipse">
            <a:avLst/>
          </a:prstGeom>
          <a:solidFill>
            <a:schemeClr val="bg2">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0" name="Rectangle 139"/>
          <p:cNvSpPr/>
          <p:nvPr/>
        </p:nvSpPr>
        <p:spPr>
          <a:xfrm rot="8118971">
            <a:off x="4197458" y="5243837"/>
            <a:ext cx="310764" cy="45719"/>
          </a:xfrm>
          <a:prstGeom prst="rect">
            <a:avLst/>
          </a:prstGeom>
          <a:solidFill>
            <a:schemeClr val="bg2">
              <a:lumMod val="75000"/>
            </a:schemeClr>
          </a:solidFill>
          <a:ln w="31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latin typeface="Cambria" pitchFamily="18" charset="0"/>
            </a:endParaRPr>
          </a:p>
        </p:txBody>
      </p:sp>
      <p:cxnSp>
        <p:nvCxnSpPr>
          <p:cNvPr id="137" name="Straight Arrow Connector 136"/>
          <p:cNvCxnSpPr>
            <a:stCxn id="116" idx="2"/>
          </p:cNvCxnSpPr>
          <p:nvPr/>
        </p:nvCxnSpPr>
        <p:spPr>
          <a:xfrm flipV="1">
            <a:off x="4338228" y="4719758"/>
            <a:ext cx="0" cy="842843"/>
          </a:xfrm>
          <a:prstGeom prst="straightConnector1">
            <a:avLst/>
          </a:prstGeom>
          <a:ln w="19050">
            <a:solidFill>
              <a:schemeClr val="tx1"/>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cxnSp>
      <p:sp>
        <p:nvSpPr>
          <p:cNvPr id="142" name="Rectangle 141"/>
          <p:cNvSpPr/>
          <p:nvPr/>
        </p:nvSpPr>
        <p:spPr>
          <a:xfrm>
            <a:off x="3877894" y="5123297"/>
            <a:ext cx="306889" cy="269005"/>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3" name="Rectangle 142"/>
          <p:cNvSpPr/>
          <p:nvPr/>
        </p:nvSpPr>
        <p:spPr>
          <a:xfrm>
            <a:off x="4743223" y="4267200"/>
            <a:ext cx="262525" cy="306875"/>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44" name="Straight Arrow Connector 143"/>
          <p:cNvCxnSpPr>
            <a:stCxn id="143" idx="0"/>
          </p:cNvCxnSpPr>
          <p:nvPr/>
        </p:nvCxnSpPr>
        <p:spPr>
          <a:xfrm flipH="1">
            <a:off x="4872350" y="4267200"/>
            <a:ext cx="2136" cy="457217"/>
          </a:xfrm>
          <a:prstGeom prst="straightConnector1">
            <a:avLst/>
          </a:prstGeom>
          <a:ln w="19050">
            <a:solidFill>
              <a:schemeClr val="tx1"/>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46" name="Straight Arrow Connector 145"/>
          <p:cNvCxnSpPr/>
          <p:nvPr/>
        </p:nvCxnSpPr>
        <p:spPr>
          <a:xfrm>
            <a:off x="3873570" y="5257800"/>
            <a:ext cx="464658" cy="0"/>
          </a:xfrm>
          <a:prstGeom prst="straightConnector1">
            <a:avLst/>
          </a:prstGeom>
          <a:ln w="19050">
            <a:solidFill>
              <a:schemeClr val="tx1"/>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cxnSp>
      <p:sp>
        <p:nvSpPr>
          <p:cNvPr id="150" name="Rectangle 97"/>
          <p:cNvSpPr>
            <a:spLocks noChangeArrowheads="1"/>
          </p:cNvSpPr>
          <p:nvPr/>
        </p:nvSpPr>
        <p:spPr bwMode="auto">
          <a:xfrm>
            <a:off x="3542744" y="5175782"/>
            <a:ext cx="329033" cy="181828"/>
          </a:xfrm>
          <a:prstGeom prst="rect">
            <a:avLst/>
          </a:prstGeom>
          <a:solidFill>
            <a:schemeClr val="bg1">
              <a:lumMod val="75000"/>
            </a:schemeClr>
          </a:solidFill>
          <a:ln w="12700">
            <a:solidFill>
              <a:schemeClr val="tx1"/>
            </a:solidFill>
            <a:miter lim="800000"/>
            <a:headEnd/>
            <a:tailEnd/>
          </a:ln>
          <a:effectLst/>
        </p:spPr>
        <p:txBody>
          <a:bodyPr wrap="none" anchor="ctr"/>
          <a:lstStyle/>
          <a:p>
            <a:pPr algn="ctr" eaLnBrk="1" hangingPunct="1"/>
            <a:r>
              <a:rPr lang="en-US" altLang="zh-CN" sz="1100" dirty="0" smtClean="0">
                <a:latin typeface="Cambria" pitchFamily="18" charset="0"/>
                <a:ea typeface="宋体" pitchFamily="2" charset="-122"/>
              </a:rPr>
              <a:t>PMT</a:t>
            </a:r>
            <a:endParaRPr lang="en-US" altLang="zh-CN" sz="1100" dirty="0">
              <a:latin typeface="Cambria" pitchFamily="18" charset="0"/>
              <a:ea typeface="宋体" pitchFamily="2" charset="-122"/>
            </a:endParaRPr>
          </a:p>
        </p:txBody>
      </p:sp>
      <p:sp>
        <p:nvSpPr>
          <p:cNvPr id="152" name="Rectangle 97"/>
          <p:cNvSpPr>
            <a:spLocks noChangeArrowheads="1"/>
          </p:cNvSpPr>
          <p:nvPr/>
        </p:nvSpPr>
        <p:spPr bwMode="auto">
          <a:xfrm rot="5400000">
            <a:off x="4175649" y="5636204"/>
            <a:ext cx="329033" cy="181828"/>
          </a:xfrm>
          <a:prstGeom prst="rect">
            <a:avLst/>
          </a:prstGeom>
          <a:solidFill>
            <a:schemeClr val="bg1">
              <a:lumMod val="75000"/>
            </a:schemeClr>
          </a:solidFill>
          <a:ln w="12700">
            <a:solidFill>
              <a:schemeClr val="tx1"/>
            </a:solidFill>
            <a:miter lim="800000"/>
            <a:headEnd/>
            <a:tailEnd/>
          </a:ln>
          <a:effectLst/>
        </p:spPr>
        <p:txBody>
          <a:bodyPr wrap="none" anchor="ctr"/>
          <a:lstStyle/>
          <a:p>
            <a:pPr algn="ctr" eaLnBrk="1" hangingPunct="1"/>
            <a:r>
              <a:rPr lang="en-US" altLang="zh-CN" sz="1100" dirty="0" smtClean="0">
                <a:latin typeface="Cambria" pitchFamily="18" charset="0"/>
                <a:ea typeface="宋体" pitchFamily="2" charset="-122"/>
              </a:rPr>
              <a:t>PMT</a:t>
            </a:r>
            <a:endParaRPr lang="en-US" altLang="zh-CN" sz="1100" dirty="0">
              <a:latin typeface="Cambria" pitchFamily="18" charset="0"/>
              <a:ea typeface="宋体" pitchFamily="2" charset="-122"/>
            </a:endParaRPr>
          </a:p>
        </p:txBody>
      </p:sp>
      <p:sp>
        <p:nvSpPr>
          <p:cNvPr id="154" name="Rectangle 97"/>
          <p:cNvSpPr>
            <a:spLocks noChangeArrowheads="1"/>
          </p:cNvSpPr>
          <p:nvPr/>
        </p:nvSpPr>
        <p:spPr bwMode="auto">
          <a:xfrm rot="5400000">
            <a:off x="4709969" y="4005103"/>
            <a:ext cx="329033" cy="181828"/>
          </a:xfrm>
          <a:prstGeom prst="rect">
            <a:avLst/>
          </a:prstGeom>
          <a:solidFill>
            <a:schemeClr val="bg1">
              <a:lumMod val="75000"/>
            </a:schemeClr>
          </a:solidFill>
          <a:ln w="12700">
            <a:solidFill>
              <a:schemeClr val="tx1"/>
            </a:solidFill>
            <a:miter lim="800000"/>
            <a:headEnd/>
            <a:tailEnd/>
          </a:ln>
          <a:effectLst/>
        </p:spPr>
        <p:txBody>
          <a:bodyPr wrap="none" anchor="ctr"/>
          <a:lstStyle/>
          <a:p>
            <a:pPr algn="ctr" eaLnBrk="1" hangingPunct="1"/>
            <a:r>
              <a:rPr lang="en-US" altLang="zh-CN" sz="1100" dirty="0" smtClean="0">
                <a:latin typeface="Cambria" pitchFamily="18" charset="0"/>
                <a:ea typeface="宋体" pitchFamily="2" charset="-122"/>
              </a:rPr>
              <a:t>PMT</a:t>
            </a:r>
            <a:endParaRPr lang="en-US" altLang="zh-CN" sz="1100" dirty="0">
              <a:latin typeface="Cambria" pitchFamily="18" charset="0"/>
              <a:ea typeface="宋体" pitchFamily="2" charset="-122"/>
            </a:endParaRPr>
          </a:p>
        </p:txBody>
      </p:sp>
      <p:cxnSp>
        <p:nvCxnSpPr>
          <p:cNvPr id="157" name="Straight Arrow Connector 156"/>
          <p:cNvCxnSpPr>
            <a:endCxn id="128" idx="0"/>
          </p:cNvCxnSpPr>
          <p:nvPr/>
        </p:nvCxnSpPr>
        <p:spPr>
          <a:xfrm flipH="1">
            <a:off x="4370205" y="3868500"/>
            <a:ext cx="84789" cy="830911"/>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59" name="Straight Arrow Connector 158"/>
          <p:cNvCxnSpPr>
            <a:endCxn id="134" idx="1"/>
          </p:cNvCxnSpPr>
          <p:nvPr/>
        </p:nvCxnSpPr>
        <p:spPr>
          <a:xfrm flipH="1">
            <a:off x="4999321" y="4322237"/>
            <a:ext cx="661991" cy="280486"/>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61" name="Straight Arrow Connector 160"/>
          <p:cNvCxnSpPr/>
          <p:nvPr/>
        </p:nvCxnSpPr>
        <p:spPr>
          <a:xfrm>
            <a:off x="3229624" y="4114800"/>
            <a:ext cx="1" cy="2087173"/>
          </a:xfrm>
          <a:prstGeom prst="straightConnector1">
            <a:avLst/>
          </a:prstGeom>
          <a:ln>
            <a:solidFill>
              <a:schemeClr val="tx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62" name="Straight Arrow Connector 161"/>
          <p:cNvCxnSpPr/>
          <p:nvPr/>
        </p:nvCxnSpPr>
        <p:spPr>
          <a:xfrm>
            <a:off x="3229335" y="6201973"/>
            <a:ext cx="1673466" cy="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74" name="Rectangle 173"/>
          <p:cNvSpPr/>
          <p:nvPr/>
        </p:nvSpPr>
        <p:spPr>
          <a:xfrm>
            <a:off x="3044163" y="3864291"/>
            <a:ext cx="370921" cy="258970"/>
          </a:xfrm>
          <a:prstGeom prst="rect">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smtClean="0">
                <a:solidFill>
                  <a:schemeClr val="tx1"/>
                </a:solidFill>
                <a:latin typeface="Cambria" pitchFamily="18" charset="0"/>
              </a:rPr>
              <a:t>PD</a:t>
            </a:r>
            <a:endParaRPr lang="en-US" sz="1000" dirty="0">
              <a:solidFill>
                <a:schemeClr val="tx1"/>
              </a:solidFill>
              <a:latin typeface="Cambria" pitchFamily="18" charset="0"/>
            </a:endParaRPr>
          </a:p>
        </p:txBody>
      </p:sp>
      <p:cxnSp>
        <p:nvCxnSpPr>
          <p:cNvPr id="53" name="Straight Connector 52"/>
          <p:cNvCxnSpPr/>
          <p:nvPr/>
        </p:nvCxnSpPr>
        <p:spPr>
          <a:xfrm>
            <a:off x="4340165" y="6081946"/>
            <a:ext cx="556949"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5" name="Straight Arrow Connector 174"/>
          <p:cNvCxnSpPr/>
          <p:nvPr/>
        </p:nvCxnSpPr>
        <p:spPr>
          <a:xfrm>
            <a:off x="4431080" y="5727118"/>
            <a:ext cx="1673466" cy="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78" name="Straight Connector 177"/>
          <p:cNvCxnSpPr>
            <a:endCxn id="156" idx="5"/>
          </p:cNvCxnSpPr>
          <p:nvPr/>
        </p:nvCxnSpPr>
        <p:spPr>
          <a:xfrm flipV="1">
            <a:off x="6591300" y="5202789"/>
            <a:ext cx="0" cy="353577"/>
          </a:xfrm>
          <a:prstGeom prst="line">
            <a:avLst/>
          </a:prstGeom>
          <a:ln>
            <a:solidFill>
              <a:schemeClr val="tx1"/>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sp>
        <p:nvSpPr>
          <p:cNvPr id="62" name="TextBox 61"/>
          <p:cNvSpPr txBox="1"/>
          <p:nvPr/>
        </p:nvSpPr>
        <p:spPr>
          <a:xfrm>
            <a:off x="2048015" y="5170548"/>
            <a:ext cx="764184" cy="369332"/>
          </a:xfrm>
          <a:prstGeom prst="rect">
            <a:avLst/>
          </a:prstGeom>
          <a:noFill/>
        </p:spPr>
        <p:txBody>
          <a:bodyPr wrap="none" rtlCol="0">
            <a:spAutoFit/>
          </a:bodyPr>
          <a:lstStyle/>
          <a:p>
            <a:r>
              <a:rPr lang="en-US" dirty="0" smtClean="0">
                <a:solidFill>
                  <a:schemeClr val="accent4">
                    <a:lumMod val="75000"/>
                  </a:schemeClr>
                </a:solidFill>
              </a:rPr>
              <a:t>Lasers</a:t>
            </a:r>
            <a:endParaRPr lang="en-US" dirty="0">
              <a:solidFill>
                <a:schemeClr val="accent4">
                  <a:lumMod val="75000"/>
                </a:schemeClr>
              </a:solidFill>
            </a:endParaRPr>
          </a:p>
        </p:txBody>
      </p:sp>
      <p:sp>
        <p:nvSpPr>
          <p:cNvPr id="63" name="TextBox 62"/>
          <p:cNvSpPr txBox="1"/>
          <p:nvPr/>
        </p:nvSpPr>
        <p:spPr>
          <a:xfrm>
            <a:off x="20080" y="73967"/>
            <a:ext cx="4229171" cy="461665"/>
          </a:xfrm>
          <a:prstGeom prst="rect">
            <a:avLst/>
          </a:prstGeom>
          <a:noFill/>
        </p:spPr>
        <p:txBody>
          <a:bodyPr wrap="none" rtlCol="0">
            <a:spAutoFit/>
          </a:bodyPr>
          <a:lstStyle/>
          <a:p>
            <a:r>
              <a:rPr lang="en-US" sz="2400" b="1" dirty="0" smtClean="0"/>
              <a:t>Schematic of the Scanning Lidar</a:t>
            </a:r>
            <a:endParaRPr lang="en-US" sz="2400" b="1" dirty="0"/>
          </a:p>
        </p:txBody>
      </p:sp>
      <p:sp>
        <p:nvSpPr>
          <p:cNvPr id="3" name="TextBox 2"/>
          <p:cNvSpPr txBox="1"/>
          <p:nvPr/>
        </p:nvSpPr>
        <p:spPr>
          <a:xfrm>
            <a:off x="-51450" y="1804039"/>
            <a:ext cx="2291957" cy="1384995"/>
          </a:xfrm>
          <a:prstGeom prst="rect">
            <a:avLst/>
          </a:prstGeom>
          <a:noFill/>
        </p:spPr>
        <p:txBody>
          <a:bodyPr wrap="square" rtlCol="0">
            <a:spAutoFit/>
          </a:bodyPr>
          <a:lstStyle/>
          <a:p>
            <a:pPr marL="285750" indent="-285750">
              <a:buFont typeface="Arial" panose="020B0604020202020204" pitchFamily="34" charset="0"/>
              <a:buChar char="•"/>
            </a:pPr>
            <a:r>
              <a:rPr lang="en-US" sz="1400" dirty="0" smtClean="0"/>
              <a:t>Share the transmitter with the vertical system</a:t>
            </a:r>
          </a:p>
          <a:p>
            <a:pPr marL="285750" indent="-285750">
              <a:buFont typeface="Arial" panose="020B0604020202020204" pitchFamily="34" charset="0"/>
              <a:buChar char="•"/>
            </a:pPr>
            <a:r>
              <a:rPr lang="en-US" sz="1400" dirty="0" smtClean="0"/>
              <a:t>Wide-band solar filter for 289 and 283 and narrow band filter for 299</a:t>
            </a:r>
            <a:endParaRPr lang="en-US" sz="1400" dirty="0"/>
          </a:p>
        </p:txBody>
      </p:sp>
    </p:spTree>
    <p:extLst>
      <p:ext uri="{BB962C8B-B14F-4D97-AF65-F5344CB8AC3E}">
        <p14:creationId xmlns:p14="http://schemas.microsoft.com/office/powerpoint/2010/main" val="170898427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152400"/>
            <a:ext cx="8229600" cy="605051"/>
          </a:xfrm>
        </p:spPr>
        <p:txBody>
          <a:bodyPr>
            <a:noAutofit/>
          </a:bodyPr>
          <a:lstStyle/>
          <a:p>
            <a:r>
              <a:rPr lang="en-US" sz="3200" dirty="0"/>
              <a:t>Characteristics of the </a:t>
            </a:r>
            <a:r>
              <a:rPr lang="en-US" sz="3200" dirty="0" smtClean="0"/>
              <a:t>Huntsville </a:t>
            </a:r>
            <a:r>
              <a:rPr lang="en-US" sz="3200" dirty="0"/>
              <a:t>Ozone Lidar</a:t>
            </a:r>
          </a:p>
        </p:txBody>
      </p:sp>
      <p:graphicFrame>
        <p:nvGraphicFramePr>
          <p:cNvPr id="3" name="Table 2"/>
          <p:cNvGraphicFramePr>
            <a:graphicFrameLocks noGrp="1"/>
          </p:cNvGraphicFramePr>
          <p:nvPr>
            <p:extLst>
              <p:ext uri="{D42A27DB-BD31-4B8C-83A1-F6EECF244321}">
                <p14:modId xmlns:p14="http://schemas.microsoft.com/office/powerpoint/2010/main" val="1403761280"/>
              </p:ext>
            </p:extLst>
          </p:nvPr>
        </p:nvGraphicFramePr>
        <p:xfrm>
          <a:off x="34160" y="914400"/>
          <a:ext cx="9109840" cy="5747534"/>
        </p:xfrm>
        <a:graphic>
          <a:graphicData uri="http://schemas.openxmlformats.org/drawingml/2006/table">
            <a:tbl>
              <a:tblPr firstRow="1" firstCol="1" bandRow="1">
                <a:tableStyleId>{5C22544A-7EE6-4342-B048-85BDC9FD1C3A}</a:tableStyleId>
              </a:tblPr>
              <a:tblGrid>
                <a:gridCol w="2596534">
                  <a:extLst>
                    <a:ext uri="{9D8B030D-6E8A-4147-A177-3AD203B41FA5}">
                      <a16:colId xmlns:a16="http://schemas.microsoft.com/office/drawing/2014/main" val="20000"/>
                    </a:ext>
                  </a:extLst>
                </a:gridCol>
                <a:gridCol w="1501748">
                  <a:extLst>
                    <a:ext uri="{9D8B030D-6E8A-4147-A177-3AD203B41FA5}">
                      <a16:colId xmlns:a16="http://schemas.microsoft.com/office/drawing/2014/main" val="20001"/>
                    </a:ext>
                  </a:extLst>
                </a:gridCol>
                <a:gridCol w="1641222">
                  <a:extLst>
                    <a:ext uri="{9D8B030D-6E8A-4147-A177-3AD203B41FA5}">
                      <a16:colId xmlns:a16="http://schemas.microsoft.com/office/drawing/2014/main" val="20002"/>
                    </a:ext>
                  </a:extLst>
                </a:gridCol>
                <a:gridCol w="1539962">
                  <a:extLst>
                    <a:ext uri="{9D8B030D-6E8A-4147-A177-3AD203B41FA5}">
                      <a16:colId xmlns:a16="http://schemas.microsoft.com/office/drawing/2014/main" val="20003"/>
                    </a:ext>
                  </a:extLst>
                </a:gridCol>
                <a:gridCol w="1830374">
                  <a:extLst>
                    <a:ext uri="{9D8B030D-6E8A-4147-A177-3AD203B41FA5}">
                      <a16:colId xmlns:a16="http://schemas.microsoft.com/office/drawing/2014/main" val="20004"/>
                    </a:ext>
                  </a:extLst>
                </a:gridCol>
              </a:tblGrid>
              <a:tr h="175198">
                <a:tc>
                  <a:txBody>
                    <a:bodyPr/>
                    <a:lstStyle/>
                    <a:p>
                      <a:pPr marL="0" marR="0">
                        <a:lnSpc>
                          <a:spcPct val="115000"/>
                        </a:lnSpc>
                        <a:spcBef>
                          <a:spcPts val="0"/>
                        </a:spcBef>
                        <a:spcAft>
                          <a:spcPts val="0"/>
                        </a:spcAft>
                      </a:pPr>
                      <a:r>
                        <a:rPr lang="en-US" sz="1200" dirty="0">
                          <a:effectLst/>
                        </a:rPr>
                        <a:t> </a:t>
                      </a:r>
                      <a:endParaRPr lang="en-US" sz="1200" dirty="0">
                        <a:effectLst/>
                        <a:latin typeface="Calibri"/>
                        <a:ea typeface="宋体"/>
                        <a:cs typeface="Times New Roman"/>
                      </a:endParaRPr>
                    </a:p>
                  </a:txBody>
                  <a:tcPr marL="52089" marR="52089" marT="0" marB="0"/>
                </a:tc>
                <a:tc gridSpan="4">
                  <a:txBody>
                    <a:bodyPr/>
                    <a:lstStyle/>
                    <a:p>
                      <a:pPr marL="0" marR="0" algn="ctr">
                        <a:lnSpc>
                          <a:spcPct val="115000"/>
                        </a:lnSpc>
                        <a:spcBef>
                          <a:spcPts val="0"/>
                        </a:spcBef>
                        <a:spcAft>
                          <a:spcPts val="0"/>
                        </a:spcAft>
                      </a:pPr>
                      <a:r>
                        <a:rPr lang="en-US" sz="1200">
                          <a:effectLst/>
                        </a:rPr>
                        <a:t>Specification</a:t>
                      </a:r>
                      <a:endParaRPr lang="en-US" sz="1200">
                        <a:effectLst/>
                        <a:latin typeface="Calibri"/>
                        <a:ea typeface="宋体"/>
                        <a:cs typeface="Times New Roman"/>
                      </a:endParaRPr>
                    </a:p>
                  </a:txBody>
                  <a:tcPr marL="52089" marR="52089" marT="0" marB="0"/>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0"/>
                  </a:ext>
                </a:extLst>
              </a:tr>
              <a:tr h="175198">
                <a:tc>
                  <a:txBody>
                    <a:bodyPr/>
                    <a:lstStyle/>
                    <a:p>
                      <a:pPr marL="0" marR="0">
                        <a:lnSpc>
                          <a:spcPct val="115000"/>
                        </a:lnSpc>
                        <a:spcBef>
                          <a:spcPts val="0"/>
                        </a:spcBef>
                        <a:spcAft>
                          <a:spcPts val="0"/>
                        </a:spcAft>
                      </a:pPr>
                      <a:r>
                        <a:rPr lang="en-US" sz="1200">
                          <a:effectLst/>
                        </a:rPr>
                        <a:t>Transmitter</a:t>
                      </a:r>
                      <a:endParaRPr lang="en-US" sz="1200">
                        <a:effectLst/>
                        <a:latin typeface="Calibri"/>
                        <a:ea typeface="宋体"/>
                        <a:cs typeface="Times New Roman"/>
                      </a:endParaRPr>
                    </a:p>
                  </a:txBody>
                  <a:tcPr marL="52089" marR="52089" marT="0" marB="0"/>
                </a:tc>
                <a:tc gridSpan="4">
                  <a:txBody>
                    <a:bodyPr/>
                    <a:lstStyle/>
                    <a:p>
                      <a:pPr marL="0" marR="0" algn="ctr">
                        <a:lnSpc>
                          <a:spcPct val="115000"/>
                        </a:lnSpc>
                        <a:spcBef>
                          <a:spcPts val="0"/>
                        </a:spcBef>
                        <a:spcAft>
                          <a:spcPts val="0"/>
                        </a:spcAft>
                      </a:pPr>
                      <a:r>
                        <a:rPr lang="en-US" sz="1200">
                          <a:effectLst/>
                        </a:rPr>
                        <a:t> </a:t>
                      </a:r>
                      <a:endParaRPr lang="en-US" sz="1200">
                        <a:effectLst/>
                        <a:latin typeface="Calibri"/>
                        <a:ea typeface="宋体"/>
                        <a:cs typeface="Times New Roman"/>
                      </a:endParaRPr>
                    </a:p>
                  </a:txBody>
                  <a:tcPr marL="52089" marR="52089" marT="0" marB="0"/>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1"/>
                  </a:ext>
                </a:extLst>
              </a:tr>
              <a:tr h="175198">
                <a:tc>
                  <a:txBody>
                    <a:bodyPr/>
                    <a:lstStyle/>
                    <a:p>
                      <a:pPr marL="0" marR="0">
                        <a:lnSpc>
                          <a:spcPct val="115000"/>
                        </a:lnSpc>
                        <a:spcBef>
                          <a:spcPts val="0"/>
                        </a:spcBef>
                        <a:spcAft>
                          <a:spcPts val="0"/>
                        </a:spcAft>
                      </a:pPr>
                      <a:r>
                        <a:rPr lang="en-US" sz="1200">
                          <a:effectLst/>
                        </a:rPr>
                        <a:t>Pump lasers</a:t>
                      </a:r>
                      <a:endParaRPr lang="en-US" sz="1200">
                        <a:effectLst/>
                        <a:latin typeface="Calibri"/>
                        <a:ea typeface="宋体"/>
                        <a:cs typeface="Times New Roman"/>
                      </a:endParaRPr>
                    </a:p>
                  </a:txBody>
                  <a:tcPr marL="52089" marR="52089" marT="0" marB="0"/>
                </a:tc>
                <a:tc gridSpan="4">
                  <a:txBody>
                    <a:bodyPr/>
                    <a:lstStyle/>
                    <a:p>
                      <a:pPr marL="0" marR="0">
                        <a:lnSpc>
                          <a:spcPct val="115000"/>
                        </a:lnSpc>
                        <a:spcBef>
                          <a:spcPts val="0"/>
                        </a:spcBef>
                        <a:spcAft>
                          <a:spcPts val="0"/>
                        </a:spcAft>
                      </a:pPr>
                      <a:r>
                        <a:rPr lang="en-US" sz="1200" dirty="0" err="1">
                          <a:effectLst/>
                        </a:rPr>
                        <a:t>Nd:YAG</a:t>
                      </a:r>
                      <a:r>
                        <a:rPr lang="en-US" sz="1200" dirty="0">
                          <a:effectLst/>
                        </a:rPr>
                        <a:t>, 30-Hz repetition rate, </a:t>
                      </a:r>
                      <a:r>
                        <a:rPr lang="en-US" sz="1200" dirty="0" smtClean="0">
                          <a:effectLst/>
                        </a:rPr>
                        <a:t>25-30mJ·pulse</a:t>
                      </a:r>
                      <a:r>
                        <a:rPr lang="en-US" sz="1200" baseline="30000" dirty="0" smtClean="0">
                          <a:effectLst/>
                        </a:rPr>
                        <a:t>-1</a:t>
                      </a:r>
                      <a:r>
                        <a:rPr lang="en-US" sz="1200" dirty="0" smtClean="0">
                          <a:effectLst/>
                        </a:rPr>
                        <a:t> </a:t>
                      </a:r>
                      <a:r>
                        <a:rPr lang="en-US" sz="1200" dirty="0">
                          <a:effectLst/>
                        </a:rPr>
                        <a:t>at </a:t>
                      </a:r>
                      <a:r>
                        <a:rPr lang="en-US" sz="1200" dirty="0" smtClean="0">
                          <a:effectLst/>
                        </a:rPr>
                        <a:t>266 </a:t>
                      </a:r>
                      <a:r>
                        <a:rPr lang="en-US" sz="1200" dirty="0">
                          <a:effectLst/>
                        </a:rPr>
                        <a:t>nm</a:t>
                      </a:r>
                      <a:endParaRPr lang="en-US" sz="1200" dirty="0">
                        <a:effectLst/>
                        <a:latin typeface="Calibri"/>
                        <a:ea typeface="宋体"/>
                        <a:cs typeface="Times New Roman"/>
                      </a:endParaRPr>
                    </a:p>
                  </a:txBody>
                  <a:tcPr marL="52089" marR="52089" marT="0" marB="0"/>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2"/>
                  </a:ext>
                </a:extLst>
              </a:tr>
              <a:tr h="175198">
                <a:tc>
                  <a:txBody>
                    <a:bodyPr/>
                    <a:lstStyle/>
                    <a:p>
                      <a:pPr marL="0" marR="0">
                        <a:lnSpc>
                          <a:spcPct val="115000"/>
                        </a:lnSpc>
                        <a:spcBef>
                          <a:spcPts val="0"/>
                        </a:spcBef>
                        <a:spcAft>
                          <a:spcPts val="0"/>
                        </a:spcAft>
                      </a:pPr>
                      <a:r>
                        <a:rPr lang="en-US" sz="1200" dirty="0" smtClean="0">
                          <a:effectLst/>
                        </a:rPr>
                        <a:t>Raman cells</a:t>
                      </a:r>
                      <a:endParaRPr lang="en-US" sz="1200" dirty="0">
                        <a:effectLst/>
                        <a:latin typeface="Calibri"/>
                        <a:ea typeface="宋体"/>
                        <a:cs typeface="Times New Roman"/>
                      </a:endParaRPr>
                    </a:p>
                  </a:txBody>
                  <a:tcPr marL="52089" marR="52089" marT="0" marB="0"/>
                </a:tc>
                <a:tc gridSpan="4">
                  <a:txBody>
                    <a:bodyPr/>
                    <a:lstStyle/>
                    <a:p>
                      <a:pPr marL="0" marR="0">
                        <a:lnSpc>
                          <a:spcPct val="115000"/>
                        </a:lnSpc>
                        <a:spcBef>
                          <a:spcPts val="0"/>
                        </a:spcBef>
                        <a:spcAft>
                          <a:spcPts val="0"/>
                        </a:spcAft>
                      </a:pPr>
                      <a:r>
                        <a:rPr lang="en-US" sz="1200" dirty="0" smtClean="0">
                          <a:effectLst/>
                        </a:rPr>
                        <a:t>D2 and He for 289, H2 and </a:t>
                      </a:r>
                      <a:r>
                        <a:rPr lang="en-US" sz="1200" dirty="0" err="1" smtClean="0">
                          <a:effectLst/>
                        </a:rPr>
                        <a:t>Ar</a:t>
                      </a:r>
                      <a:r>
                        <a:rPr lang="en-US" sz="1200" dirty="0" smtClean="0">
                          <a:effectLst/>
                        </a:rPr>
                        <a:t> for 299, 1.8m long, 2m FL</a:t>
                      </a:r>
                      <a:endParaRPr lang="en-US" sz="1200" dirty="0">
                        <a:effectLst/>
                        <a:latin typeface="Calibri"/>
                        <a:ea typeface="宋体"/>
                        <a:cs typeface="Times New Roman"/>
                      </a:endParaRPr>
                    </a:p>
                  </a:txBody>
                  <a:tcPr marL="52089" marR="52089" marT="0" marB="0"/>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3"/>
                  </a:ext>
                </a:extLst>
              </a:tr>
              <a:tr h="213608">
                <a:tc>
                  <a:txBody>
                    <a:bodyPr/>
                    <a:lstStyle/>
                    <a:p>
                      <a:pPr marL="0" marR="0">
                        <a:lnSpc>
                          <a:spcPct val="115000"/>
                        </a:lnSpc>
                        <a:spcBef>
                          <a:spcPts val="0"/>
                        </a:spcBef>
                        <a:spcAft>
                          <a:spcPts val="0"/>
                        </a:spcAft>
                      </a:pPr>
                      <a:r>
                        <a:rPr lang="en-US" sz="1200">
                          <a:effectLst/>
                        </a:rPr>
                        <a:t>Emitted UV lasers</a:t>
                      </a:r>
                      <a:endParaRPr lang="en-US" sz="1200">
                        <a:effectLst/>
                        <a:latin typeface="Calibri"/>
                        <a:ea typeface="宋体"/>
                        <a:cs typeface="Times New Roman"/>
                      </a:endParaRPr>
                    </a:p>
                  </a:txBody>
                  <a:tcPr marL="52089" marR="52089" marT="0" marB="0"/>
                </a:tc>
                <a:tc gridSpan="4">
                  <a:txBody>
                    <a:bodyPr/>
                    <a:lstStyle/>
                    <a:p>
                      <a:pPr marL="0" marR="0">
                        <a:lnSpc>
                          <a:spcPct val="115000"/>
                        </a:lnSpc>
                        <a:spcBef>
                          <a:spcPts val="0"/>
                        </a:spcBef>
                        <a:spcAft>
                          <a:spcPts val="0"/>
                        </a:spcAft>
                      </a:pPr>
                      <a:r>
                        <a:rPr lang="en-US" sz="1200" dirty="0">
                          <a:effectLst/>
                        </a:rPr>
                        <a:t>7 </a:t>
                      </a:r>
                      <a:r>
                        <a:rPr lang="en-US" sz="1200" dirty="0" smtClean="0">
                          <a:effectLst/>
                        </a:rPr>
                        <a:t>mJ·pulse</a:t>
                      </a:r>
                      <a:r>
                        <a:rPr lang="en-US" sz="1200" baseline="30000" dirty="0" smtClean="0">
                          <a:effectLst/>
                        </a:rPr>
                        <a:t>-1</a:t>
                      </a:r>
                      <a:r>
                        <a:rPr lang="en-US" sz="1200" dirty="0" smtClean="0">
                          <a:effectLst/>
                        </a:rPr>
                        <a:t>; 0.6-cm </a:t>
                      </a:r>
                      <a:r>
                        <a:rPr lang="en-US" sz="1200" dirty="0">
                          <a:effectLst/>
                        </a:rPr>
                        <a:t>near-field beam diameter, 7-ns pulse length and divergence&lt;1 </a:t>
                      </a:r>
                      <a:r>
                        <a:rPr lang="en-US" sz="1200" dirty="0" err="1">
                          <a:effectLst/>
                        </a:rPr>
                        <a:t>mrad</a:t>
                      </a:r>
                      <a:r>
                        <a:rPr lang="en-US" sz="1200" dirty="0">
                          <a:effectLst/>
                        </a:rPr>
                        <a:t> for both lasers</a:t>
                      </a:r>
                      <a:endParaRPr lang="en-US" sz="1200" dirty="0">
                        <a:effectLst/>
                        <a:latin typeface="Calibri"/>
                        <a:ea typeface="宋体"/>
                        <a:cs typeface="Times New Roman"/>
                      </a:endParaRPr>
                    </a:p>
                  </a:txBody>
                  <a:tcPr marL="52089" marR="52089" marT="0" marB="0"/>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4"/>
                  </a:ext>
                </a:extLst>
              </a:tr>
              <a:tr h="175198">
                <a:tc gridSpan="5">
                  <a:txBody>
                    <a:bodyPr/>
                    <a:lstStyle/>
                    <a:p>
                      <a:pPr marL="0" marR="0" algn="ctr">
                        <a:lnSpc>
                          <a:spcPct val="115000"/>
                        </a:lnSpc>
                        <a:spcBef>
                          <a:spcPts val="0"/>
                        </a:spcBef>
                        <a:spcAft>
                          <a:spcPts val="0"/>
                        </a:spcAft>
                      </a:pPr>
                      <a:r>
                        <a:rPr lang="en-US" sz="1200">
                          <a:effectLst/>
                        </a:rPr>
                        <a:t> </a:t>
                      </a:r>
                      <a:endParaRPr lang="en-US" sz="1200">
                        <a:effectLst/>
                        <a:latin typeface="Calibri"/>
                        <a:ea typeface="宋体"/>
                        <a:cs typeface="Times New Roman"/>
                      </a:endParaRPr>
                    </a:p>
                  </a:txBody>
                  <a:tcPr marL="52089" marR="52089" marT="0" marB="0"/>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5"/>
                  </a:ext>
                </a:extLst>
              </a:tr>
              <a:tr h="175198">
                <a:tc>
                  <a:txBody>
                    <a:bodyPr/>
                    <a:lstStyle/>
                    <a:p>
                      <a:pPr marL="0" marR="0">
                        <a:lnSpc>
                          <a:spcPct val="115000"/>
                        </a:lnSpc>
                        <a:spcBef>
                          <a:spcPts val="0"/>
                        </a:spcBef>
                        <a:spcAft>
                          <a:spcPts val="0"/>
                        </a:spcAft>
                      </a:pPr>
                      <a:r>
                        <a:rPr lang="en-US" sz="1200">
                          <a:effectLst/>
                        </a:rPr>
                        <a:t>Receiver</a:t>
                      </a:r>
                      <a:endParaRPr lang="en-US" sz="1200">
                        <a:effectLst/>
                        <a:latin typeface="Calibri"/>
                        <a:ea typeface="宋体"/>
                        <a:cs typeface="Times New Roman"/>
                      </a:endParaRPr>
                    </a:p>
                  </a:txBody>
                  <a:tcPr marL="52089" marR="52089" marT="0" marB="0"/>
                </a:tc>
                <a:tc>
                  <a:txBody>
                    <a:bodyPr/>
                    <a:lstStyle/>
                    <a:p>
                      <a:pPr marL="0" marR="0" algn="ctr">
                        <a:lnSpc>
                          <a:spcPct val="115000"/>
                        </a:lnSpc>
                        <a:spcBef>
                          <a:spcPts val="0"/>
                        </a:spcBef>
                        <a:spcAft>
                          <a:spcPts val="0"/>
                        </a:spcAft>
                      </a:pPr>
                      <a:r>
                        <a:rPr lang="en-US" sz="1200">
                          <a:effectLst/>
                        </a:rPr>
                        <a:t>Channel 1</a:t>
                      </a:r>
                      <a:endParaRPr lang="en-US" sz="1200">
                        <a:effectLst/>
                        <a:latin typeface="Calibri"/>
                        <a:ea typeface="宋体"/>
                        <a:cs typeface="Times New Roman"/>
                      </a:endParaRPr>
                    </a:p>
                  </a:txBody>
                  <a:tcPr marL="52089" marR="52089" marT="0" marB="0"/>
                </a:tc>
                <a:tc>
                  <a:txBody>
                    <a:bodyPr/>
                    <a:lstStyle/>
                    <a:p>
                      <a:pPr marL="0" marR="0" algn="ctr">
                        <a:lnSpc>
                          <a:spcPct val="115000"/>
                        </a:lnSpc>
                        <a:spcBef>
                          <a:spcPts val="0"/>
                        </a:spcBef>
                        <a:spcAft>
                          <a:spcPts val="0"/>
                        </a:spcAft>
                      </a:pPr>
                      <a:r>
                        <a:rPr lang="en-US" sz="1200">
                          <a:effectLst/>
                        </a:rPr>
                        <a:t>Channel 2</a:t>
                      </a:r>
                      <a:endParaRPr lang="en-US" sz="1200">
                        <a:effectLst/>
                        <a:latin typeface="Calibri"/>
                        <a:ea typeface="宋体"/>
                        <a:cs typeface="Times New Roman"/>
                      </a:endParaRPr>
                    </a:p>
                  </a:txBody>
                  <a:tcPr marL="52089" marR="52089" marT="0" marB="0"/>
                </a:tc>
                <a:tc>
                  <a:txBody>
                    <a:bodyPr/>
                    <a:lstStyle/>
                    <a:p>
                      <a:pPr marL="0" marR="0" algn="ctr">
                        <a:lnSpc>
                          <a:spcPct val="115000"/>
                        </a:lnSpc>
                        <a:spcBef>
                          <a:spcPts val="0"/>
                        </a:spcBef>
                        <a:spcAft>
                          <a:spcPts val="0"/>
                        </a:spcAft>
                      </a:pPr>
                      <a:r>
                        <a:rPr lang="en-US" sz="1200">
                          <a:effectLst/>
                        </a:rPr>
                        <a:t>Channel 3</a:t>
                      </a:r>
                      <a:endParaRPr lang="en-US" sz="1200">
                        <a:effectLst/>
                        <a:latin typeface="Calibri"/>
                        <a:ea typeface="宋体"/>
                        <a:cs typeface="Times New Roman"/>
                      </a:endParaRPr>
                    </a:p>
                  </a:txBody>
                  <a:tcPr marL="52089" marR="52089" marT="0" marB="0"/>
                </a:tc>
                <a:tc>
                  <a:txBody>
                    <a:bodyPr/>
                    <a:lstStyle/>
                    <a:p>
                      <a:pPr marL="0" marR="0" algn="ctr">
                        <a:lnSpc>
                          <a:spcPct val="115000"/>
                        </a:lnSpc>
                        <a:spcBef>
                          <a:spcPts val="0"/>
                        </a:spcBef>
                        <a:spcAft>
                          <a:spcPts val="0"/>
                        </a:spcAft>
                      </a:pPr>
                      <a:r>
                        <a:rPr lang="en-US" sz="1200">
                          <a:effectLst/>
                        </a:rPr>
                        <a:t>Channel 4</a:t>
                      </a:r>
                      <a:endParaRPr lang="en-US" sz="1200">
                        <a:effectLst/>
                        <a:latin typeface="Calibri"/>
                        <a:ea typeface="宋体"/>
                        <a:cs typeface="Times New Roman"/>
                      </a:endParaRPr>
                    </a:p>
                  </a:txBody>
                  <a:tcPr marL="52089" marR="52089" marT="0" marB="0"/>
                </a:tc>
                <a:extLst>
                  <a:ext uri="{0D108BD9-81ED-4DB2-BD59-A6C34878D82A}">
                    <a16:rowId xmlns:a16="http://schemas.microsoft.com/office/drawing/2014/main" val="10006"/>
                  </a:ext>
                </a:extLst>
              </a:tr>
              <a:tr h="175198">
                <a:tc>
                  <a:txBody>
                    <a:bodyPr/>
                    <a:lstStyle/>
                    <a:p>
                      <a:pPr marL="0" marR="0">
                        <a:lnSpc>
                          <a:spcPct val="115000"/>
                        </a:lnSpc>
                        <a:spcBef>
                          <a:spcPts val="0"/>
                        </a:spcBef>
                        <a:spcAft>
                          <a:spcPts val="0"/>
                        </a:spcAft>
                      </a:pPr>
                      <a:r>
                        <a:rPr lang="en-US" sz="1200">
                          <a:effectLst/>
                        </a:rPr>
                        <a:t>Diameter (cm)</a:t>
                      </a:r>
                      <a:endParaRPr lang="en-US" sz="1200">
                        <a:effectLst/>
                        <a:latin typeface="Calibri"/>
                        <a:ea typeface="宋体"/>
                        <a:cs typeface="Times New Roman"/>
                      </a:endParaRPr>
                    </a:p>
                  </a:txBody>
                  <a:tcPr marL="52089" marR="52089" marT="0" marB="0"/>
                </a:tc>
                <a:tc>
                  <a:txBody>
                    <a:bodyPr/>
                    <a:lstStyle/>
                    <a:p>
                      <a:pPr marL="0" marR="0" algn="ctr">
                        <a:lnSpc>
                          <a:spcPct val="115000"/>
                        </a:lnSpc>
                        <a:spcBef>
                          <a:spcPts val="0"/>
                        </a:spcBef>
                        <a:spcAft>
                          <a:spcPts val="0"/>
                        </a:spcAft>
                      </a:pPr>
                      <a:r>
                        <a:rPr lang="en-US" sz="1200">
                          <a:effectLst/>
                        </a:rPr>
                        <a:t>2.5</a:t>
                      </a:r>
                      <a:endParaRPr lang="en-US" sz="1200">
                        <a:effectLst/>
                        <a:latin typeface="Calibri"/>
                        <a:ea typeface="宋体"/>
                        <a:cs typeface="Times New Roman"/>
                      </a:endParaRPr>
                    </a:p>
                  </a:txBody>
                  <a:tcPr marL="52089" marR="52089" marT="0" marB="0"/>
                </a:tc>
                <a:tc>
                  <a:txBody>
                    <a:bodyPr/>
                    <a:lstStyle/>
                    <a:p>
                      <a:pPr marL="0" marR="0" algn="ctr">
                        <a:lnSpc>
                          <a:spcPct val="115000"/>
                        </a:lnSpc>
                        <a:spcBef>
                          <a:spcPts val="0"/>
                        </a:spcBef>
                        <a:spcAft>
                          <a:spcPts val="0"/>
                        </a:spcAft>
                      </a:pPr>
                      <a:r>
                        <a:rPr lang="en-US" sz="1200">
                          <a:effectLst/>
                        </a:rPr>
                        <a:t>10</a:t>
                      </a:r>
                      <a:endParaRPr lang="en-US" sz="1200">
                        <a:effectLst/>
                        <a:latin typeface="Calibri"/>
                        <a:ea typeface="宋体"/>
                        <a:cs typeface="Times New Roman"/>
                      </a:endParaRPr>
                    </a:p>
                  </a:txBody>
                  <a:tcPr marL="52089" marR="52089" marT="0" marB="0"/>
                </a:tc>
                <a:tc>
                  <a:txBody>
                    <a:bodyPr/>
                    <a:lstStyle/>
                    <a:p>
                      <a:pPr marL="0" marR="0" algn="ctr">
                        <a:lnSpc>
                          <a:spcPct val="115000"/>
                        </a:lnSpc>
                        <a:spcBef>
                          <a:spcPts val="0"/>
                        </a:spcBef>
                        <a:spcAft>
                          <a:spcPts val="0"/>
                        </a:spcAft>
                      </a:pPr>
                      <a:r>
                        <a:rPr lang="en-US" sz="1200">
                          <a:effectLst/>
                        </a:rPr>
                        <a:t>10</a:t>
                      </a:r>
                      <a:endParaRPr lang="en-US" sz="1200">
                        <a:effectLst/>
                        <a:latin typeface="Calibri"/>
                        <a:ea typeface="宋体"/>
                        <a:cs typeface="Times New Roman"/>
                      </a:endParaRPr>
                    </a:p>
                  </a:txBody>
                  <a:tcPr marL="52089" marR="52089" marT="0" marB="0"/>
                </a:tc>
                <a:tc>
                  <a:txBody>
                    <a:bodyPr/>
                    <a:lstStyle/>
                    <a:p>
                      <a:pPr marL="0" marR="0" algn="ctr">
                        <a:lnSpc>
                          <a:spcPct val="115000"/>
                        </a:lnSpc>
                        <a:spcBef>
                          <a:spcPts val="0"/>
                        </a:spcBef>
                        <a:spcAft>
                          <a:spcPts val="0"/>
                        </a:spcAft>
                      </a:pPr>
                      <a:r>
                        <a:rPr lang="en-US" sz="1200">
                          <a:effectLst/>
                        </a:rPr>
                        <a:t>40</a:t>
                      </a:r>
                      <a:endParaRPr lang="en-US" sz="1200">
                        <a:effectLst/>
                        <a:latin typeface="Calibri"/>
                        <a:ea typeface="宋体"/>
                        <a:cs typeface="Times New Roman"/>
                      </a:endParaRPr>
                    </a:p>
                  </a:txBody>
                  <a:tcPr marL="52089" marR="52089" marT="0" marB="0"/>
                </a:tc>
                <a:extLst>
                  <a:ext uri="{0D108BD9-81ED-4DB2-BD59-A6C34878D82A}">
                    <a16:rowId xmlns:a16="http://schemas.microsoft.com/office/drawing/2014/main" val="10007"/>
                  </a:ext>
                </a:extLst>
              </a:tr>
              <a:tr h="175198">
                <a:tc>
                  <a:txBody>
                    <a:bodyPr/>
                    <a:lstStyle/>
                    <a:p>
                      <a:pPr marL="0" marR="0">
                        <a:lnSpc>
                          <a:spcPct val="115000"/>
                        </a:lnSpc>
                        <a:spcBef>
                          <a:spcPts val="0"/>
                        </a:spcBef>
                        <a:spcAft>
                          <a:spcPts val="0"/>
                        </a:spcAft>
                      </a:pPr>
                      <a:r>
                        <a:rPr lang="en-US" sz="1200">
                          <a:effectLst/>
                        </a:rPr>
                        <a:t>Focal length (m)</a:t>
                      </a:r>
                      <a:endParaRPr lang="en-US" sz="1200">
                        <a:effectLst/>
                        <a:latin typeface="Calibri"/>
                        <a:ea typeface="宋体"/>
                        <a:cs typeface="Times New Roman"/>
                      </a:endParaRPr>
                    </a:p>
                  </a:txBody>
                  <a:tcPr marL="52089" marR="52089" marT="0" marB="0"/>
                </a:tc>
                <a:tc>
                  <a:txBody>
                    <a:bodyPr/>
                    <a:lstStyle/>
                    <a:p>
                      <a:pPr marL="0" marR="0" algn="ctr">
                        <a:lnSpc>
                          <a:spcPct val="115000"/>
                        </a:lnSpc>
                        <a:spcBef>
                          <a:spcPts val="0"/>
                        </a:spcBef>
                        <a:spcAft>
                          <a:spcPts val="0"/>
                        </a:spcAft>
                      </a:pPr>
                      <a:r>
                        <a:rPr lang="en-US" sz="1200">
                          <a:effectLst/>
                        </a:rPr>
                        <a:t>0.1</a:t>
                      </a:r>
                      <a:endParaRPr lang="en-US" sz="1200">
                        <a:effectLst/>
                        <a:latin typeface="Calibri"/>
                        <a:ea typeface="宋体"/>
                        <a:cs typeface="Times New Roman"/>
                      </a:endParaRPr>
                    </a:p>
                  </a:txBody>
                  <a:tcPr marL="52089" marR="52089" marT="0" marB="0"/>
                </a:tc>
                <a:tc>
                  <a:txBody>
                    <a:bodyPr/>
                    <a:lstStyle/>
                    <a:p>
                      <a:pPr marL="0" marR="0" algn="ctr">
                        <a:lnSpc>
                          <a:spcPct val="115000"/>
                        </a:lnSpc>
                        <a:spcBef>
                          <a:spcPts val="0"/>
                        </a:spcBef>
                        <a:spcAft>
                          <a:spcPts val="0"/>
                        </a:spcAft>
                      </a:pPr>
                      <a:r>
                        <a:rPr lang="en-US" sz="1200">
                          <a:effectLst/>
                        </a:rPr>
                        <a:t>2.3</a:t>
                      </a:r>
                      <a:endParaRPr lang="en-US" sz="1200">
                        <a:effectLst/>
                        <a:latin typeface="Calibri"/>
                        <a:ea typeface="宋体"/>
                        <a:cs typeface="Times New Roman"/>
                      </a:endParaRPr>
                    </a:p>
                  </a:txBody>
                  <a:tcPr marL="52089" marR="52089" marT="0" marB="0"/>
                </a:tc>
                <a:tc>
                  <a:txBody>
                    <a:bodyPr/>
                    <a:lstStyle/>
                    <a:p>
                      <a:pPr marL="0" marR="0" algn="ctr">
                        <a:lnSpc>
                          <a:spcPct val="115000"/>
                        </a:lnSpc>
                        <a:spcBef>
                          <a:spcPts val="0"/>
                        </a:spcBef>
                        <a:spcAft>
                          <a:spcPts val="0"/>
                        </a:spcAft>
                      </a:pPr>
                      <a:r>
                        <a:rPr lang="en-US" sz="1200">
                          <a:effectLst/>
                        </a:rPr>
                        <a:t>2.3</a:t>
                      </a:r>
                      <a:endParaRPr lang="en-US" sz="1200">
                        <a:effectLst/>
                        <a:latin typeface="Calibri"/>
                        <a:ea typeface="宋体"/>
                        <a:cs typeface="Times New Roman"/>
                      </a:endParaRPr>
                    </a:p>
                  </a:txBody>
                  <a:tcPr marL="52089" marR="52089" marT="0" marB="0"/>
                </a:tc>
                <a:tc>
                  <a:txBody>
                    <a:bodyPr/>
                    <a:lstStyle/>
                    <a:p>
                      <a:pPr marL="0" marR="0" algn="ctr">
                        <a:lnSpc>
                          <a:spcPct val="115000"/>
                        </a:lnSpc>
                        <a:spcBef>
                          <a:spcPts val="0"/>
                        </a:spcBef>
                        <a:spcAft>
                          <a:spcPts val="0"/>
                        </a:spcAft>
                      </a:pPr>
                      <a:r>
                        <a:rPr lang="en-US" sz="1200">
                          <a:effectLst/>
                        </a:rPr>
                        <a:t>4.5</a:t>
                      </a:r>
                      <a:endParaRPr lang="en-US" sz="1200">
                        <a:effectLst/>
                        <a:latin typeface="Calibri"/>
                        <a:ea typeface="宋体"/>
                        <a:cs typeface="Times New Roman"/>
                      </a:endParaRPr>
                    </a:p>
                  </a:txBody>
                  <a:tcPr marL="52089" marR="52089" marT="0" marB="0"/>
                </a:tc>
                <a:extLst>
                  <a:ext uri="{0D108BD9-81ED-4DB2-BD59-A6C34878D82A}">
                    <a16:rowId xmlns:a16="http://schemas.microsoft.com/office/drawing/2014/main" val="10008"/>
                  </a:ext>
                </a:extLst>
              </a:tr>
              <a:tr h="149104">
                <a:tc>
                  <a:txBody>
                    <a:bodyPr/>
                    <a:lstStyle/>
                    <a:p>
                      <a:pPr marL="0" marR="0">
                        <a:lnSpc>
                          <a:spcPct val="115000"/>
                        </a:lnSpc>
                        <a:spcBef>
                          <a:spcPts val="0"/>
                        </a:spcBef>
                        <a:spcAft>
                          <a:spcPts val="0"/>
                        </a:spcAft>
                      </a:pPr>
                      <a:r>
                        <a:rPr lang="en-US" sz="1200">
                          <a:effectLst/>
                        </a:rPr>
                        <a:t>Separation from the laser beams (cm)</a:t>
                      </a:r>
                      <a:endParaRPr lang="en-US" sz="1200">
                        <a:effectLst/>
                        <a:latin typeface="Calibri"/>
                        <a:ea typeface="宋体"/>
                        <a:cs typeface="Times New Roman"/>
                      </a:endParaRPr>
                    </a:p>
                  </a:txBody>
                  <a:tcPr marL="52089" marR="52089" marT="0" marB="0"/>
                </a:tc>
                <a:tc>
                  <a:txBody>
                    <a:bodyPr/>
                    <a:lstStyle/>
                    <a:p>
                      <a:pPr marL="0" marR="0" algn="ctr">
                        <a:lnSpc>
                          <a:spcPct val="115000"/>
                        </a:lnSpc>
                        <a:spcBef>
                          <a:spcPts val="0"/>
                        </a:spcBef>
                        <a:spcAft>
                          <a:spcPts val="0"/>
                        </a:spcAft>
                      </a:pPr>
                      <a:r>
                        <a:rPr lang="en-US" sz="1200">
                          <a:effectLst/>
                        </a:rPr>
                        <a:t>10</a:t>
                      </a:r>
                      <a:endParaRPr lang="en-US" sz="1200">
                        <a:effectLst/>
                        <a:latin typeface="Calibri"/>
                        <a:ea typeface="宋体"/>
                        <a:cs typeface="Times New Roman"/>
                      </a:endParaRPr>
                    </a:p>
                  </a:txBody>
                  <a:tcPr marL="52089" marR="52089" marT="0" marB="0"/>
                </a:tc>
                <a:tc>
                  <a:txBody>
                    <a:bodyPr/>
                    <a:lstStyle/>
                    <a:p>
                      <a:pPr marL="0" marR="0" algn="ctr">
                        <a:lnSpc>
                          <a:spcPct val="115000"/>
                        </a:lnSpc>
                        <a:spcBef>
                          <a:spcPts val="0"/>
                        </a:spcBef>
                        <a:spcAft>
                          <a:spcPts val="0"/>
                        </a:spcAft>
                      </a:pPr>
                      <a:r>
                        <a:rPr lang="en-US" sz="1200">
                          <a:effectLst/>
                        </a:rPr>
                        <a:t>20</a:t>
                      </a:r>
                      <a:endParaRPr lang="en-US" sz="1200">
                        <a:effectLst/>
                        <a:latin typeface="Calibri"/>
                        <a:ea typeface="宋体"/>
                        <a:cs typeface="Times New Roman"/>
                      </a:endParaRPr>
                    </a:p>
                  </a:txBody>
                  <a:tcPr marL="52089" marR="52089" marT="0" marB="0"/>
                </a:tc>
                <a:tc>
                  <a:txBody>
                    <a:bodyPr/>
                    <a:lstStyle/>
                    <a:p>
                      <a:pPr marL="0" marR="0" algn="ctr">
                        <a:lnSpc>
                          <a:spcPct val="115000"/>
                        </a:lnSpc>
                        <a:spcBef>
                          <a:spcPts val="0"/>
                        </a:spcBef>
                        <a:spcAft>
                          <a:spcPts val="0"/>
                        </a:spcAft>
                      </a:pPr>
                      <a:r>
                        <a:rPr lang="en-US" sz="1200">
                          <a:effectLst/>
                        </a:rPr>
                        <a:t>20</a:t>
                      </a:r>
                      <a:endParaRPr lang="en-US" sz="1200">
                        <a:effectLst/>
                        <a:latin typeface="Calibri"/>
                        <a:ea typeface="宋体"/>
                        <a:cs typeface="Times New Roman"/>
                      </a:endParaRPr>
                    </a:p>
                  </a:txBody>
                  <a:tcPr marL="52089" marR="52089" marT="0" marB="0"/>
                </a:tc>
                <a:tc>
                  <a:txBody>
                    <a:bodyPr/>
                    <a:lstStyle/>
                    <a:p>
                      <a:pPr marL="0" marR="0" algn="ctr">
                        <a:lnSpc>
                          <a:spcPct val="115000"/>
                        </a:lnSpc>
                        <a:spcBef>
                          <a:spcPts val="0"/>
                        </a:spcBef>
                        <a:spcAft>
                          <a:spcPts val="0"/>
                        </a:spcAft>
                      </a:pPr>
                      <a:r>
                        <a:rPr lang="en-US" sz="1200" dirty="0">
                          <a:effectLst/>
                        </a:rPr>
                        <a:t>50</a:t>
                      </a:r>
                      <a:endParaRPr lang="en-US" sz="1200" dirty="0">
                        <a:effectLst/>
                        <a:latin typeface="Calibri"/>
                        <a:ea typeface="宋体"/>
                        <a:cs typeface="Times New Roman"/>
                      </a:endParaRPr>
                    </a:p>
                  </a:txBody>
                  <a:tcPr marL="52089" marR="52089" marT="0" marB="0"/>
                </a:tc>
                <a:extLst>
                  <a:ext uri="{0D108BD9-81ED-4DB2-BD59-A6C34878D82A}">
                    <a16:rowId xmlns:a16="http://schemas.microsoft.com/office/drawing/2014/main" val="10009"/>
                  </a:ext>
                </a:extLst>
              </a:tr>
              <a:tr h="175198">
                <a:tc>
                  <a:txBody>
                    <a:bodyPr/>
                    <a:lstStyle/>
                    <a:p>
                      <a:pPr marL="0" marR="0">
                        <a:lnSpc>
                          <a:spcPct val="115000"/>
                        </a:lnSpc>
                        <a:spcBef>
                          <a:spcPts val="0"/>
                        </a:spcBef>
                        <a:spcAft>
                          <a:spcPts val="0"/>
                        </a:spcAft>
                      </a:pPr>
                      <a:r>
                        <a:rPr lang="en-US" sz="1200">
                          <a:effectLst/>
                        </a:rPr>
                        <a:t>FOV (mrad)</a:t>
                      </a:r>
                      <a:endParaRPr lang="en-US" sz="1200">
                        <a:effectLst/>
                        <a:latin typeface="Calibri"/>
                        <a:ea typeface="宋体"/>
                        <a:cs typeface="Times New Roman"/>
                      </a:endParaRPr>
                    </a:p>
                  </a:txBody>
                  <a:tcPr marL="52089" marR="52089" marT="0" marB="0"/>
                </a:tc>
                <a:tc>
                  <a:txBody>
                    <a:bodyPr/>
                    <a:lstStyle/>
                    <a:p>
                      <a:pPr marL="0" marR="0" algn="ctr">
                        <a:lnSpc>
                          <a:spcPct val="115000"/>
                        </a:lnSpc>
                        <a:spcBef>
                          <a:spcPts val="0"/>
                        </a:spcBef>
                        <a:spcAft>
                          <a:spcPts val="0"/>
                        </a:spcAft>
                      </a:pPr>
                      <a:r>
                        <a:rPr lang="en-US" sz="1200">
                          <a:effectLst/>
                        </a:rPr>
                        <a:t>10</a:t>
                      </a:r>
                      <a:endParaRPr lang="en-US" sz="1200">
                        <a:effectLst/>
                        <a:latin typeface="Calibri"/>
                        <a:ea typeface="宋体"/>
                        <a:cs typeface="Times New Roman"/>
                      </a:endParaRPr>
                    </a:p>
                  </a:txBody>
                  <a:tcPr marL="52089" marR="52089" marT="0" marB="0"/>
                </a:tc>
                <a:tc>
                  <a:txBody>
                    <a:bodyPr/>
                    <a:lstStyle/>
                    <a:p>
                      <a:pPr marL="0" marR="0" algn="ctr">
                        <a:lnSpc>
                          <a:spcPct val="115000"/>
                        </a:lnSpc>
                        <a:spcBef>
                          <a:spcPts val="0"/>
                        </a:spcBef>
                        <a:spcAft>
                          <a:spcPts val="0"/>
                        </a:spcAft>
                      </a:pPr>
                      <a:r>
                        <a:rPr lang="en-US" sz="1200">
                          <a:effectLst/>
                        </a:rPr>
                        <a:t>4.3</a:t>
                      </a:r>
                      <a:endParaRPr lang="en-US" sz="1200">
                        <a:effectLst/>
                        <a:latin typeface="Calibri"/>
                        <a:ea typeface="宋体"/>
                        <a:cs typeface="Times New Roman"/>
                      </a:endParaRPr>
                    </a:p>
                  </a:txBody>
                  <a:tcPr marL="52089" marR="52089" marT="0" marB="0"/>
                </a:tc>
                <a:tc>
                  <a:txBody>
                    <a:bodyPr/>
                    <a:lstStyle/>
                    <a:p>
                      <a:pPr marL="0" marR="0" algn="ctr">
                        <a:lnSpc>
                          <a:spcPct val="115000"/>
                        </a:lnSpc>
                        <a:spcBef>
                          <a:spcPts val="0"/>
                        </a:spcBef>
                        <a:spcAft>
                          <a:spcPts val="0"/>
                        </a:spcAft>
                      </a:pPr>
                      <a:r>
                        <a:rPr lang="en-US" sz="1200">
                          <a:effectLst/>
                        </a:rPr>
                        <a:t>4.3</a:t>
                      </a:r>
                      <a:endParaRPr lang="en-US" sz="1200">
                        <a:effectLst/>
                        <a:latin typeface="Calibri"/>
                        <a:ea typeface="宋体"/>
                        <a:cs typeface="Times New Roman"/>
                      </a:endParaRPr>
                    </a:p>
                  </a:txBody>
                  <a:tcPr marL="52089" marR="52089" marT="0" marB="0"/>
                </a:tc>
                <a:tc>
                  <a:txBody>
                    <a:bodyPr/>
                    <a:lstStyle/>
                    <a:p>
                      <a:pPr marL="0" marR="0" algn="ctr">
                        <a:lnSpc>
                          <a:spcPct val="115000"/>
                        </a:lnSpc>
                        <a:spcBef>
                          <a:spcPts val="0"/>
                        </a:spcBef>
                        <a:spcAft>
                          <a:spcPts val="0"/>
                        </a:spcAft>
                      </a:pPr>
                      <a:r>
                        <a:rPr lang="en-US" sz="1200">
                          <a:effectLst/>
                        </a:rPr>
                        <a:t>1.5</a:t>
                      </a:r>
                      <a:endParaRPr lang="en-US" sz="1200">
                        <a:effectLst/>
                        <a:latin typeface="Calibri"/>
                        <a:ea typeface="宋体"/>
                        <a:cs typeface="Times New Roman"/>
                      </a:endParaRPr>
                    </a:p>
                  </a:txBody>
                  <a:tcPr marL="52089" marR="52089" marT="0" marB="0"/>
                </a:tc>
                <a:extLst>
                  <a:ext uri="{0D108BD9-81ED-4DB2-BD59-A6C34878D82A}">
                    <a16:rowId xmlns:a16="http://schemas.microsoft.com/office/drawing/2014/main" val="10010"/>
                  </a:ext>
                </a:extLst>
              </a:tr>
              <a:tr h="358281">
                <a:tc>
                  <a:txBody>
                    <a:bodyPr/>
                    <a:lstStyle/>
                    <a:p>
                      <a:pPr marL="0" marR="0">
                        <a:lnSpc>
                          <a:spcPct val="115000"/>
                        </a:lnSpc>
                        <a:spcBef>
                          <a:spcPts val="0"/>
                        </a:spcBef>
                        <a:spcAft>
                          <a:spcPts val="0"/>
                        </a:spcAft>
                      </a:pPr>
                      <a:r>
                        <a:rPr lang="en-US" sz="1200">
                          <a:effectLst/>
                        </a:rPr>
                        <a:t>Full overlap height (m above the laboratory)</a:t>
                      </a:r>
                      <a:endParaRPr lang="en-US" sz="1200">
                        <a:effectLst/>
                        <a:latin typeface="Calibri"/>
                        <a:ea typeface="宋体"/>
                        <a:cs typeface="Times New Roman"/>
                      </a:endParaRPr>
                    </a:p>
                  </a:txBody>
                  <a:tcPr marL="52089" marR="52089" marT="0" marB="0"/>
                </a:tc>
                <a:tc>
                  <a:txBody>
                    <a:bodyPr/>
                    <a:lstStyle/>
                    <a:p>
                      <a:pPr marL="0" marR="0" algn="ctr">
                        <a:lnSpc>
                          <a:spcPct val="115000"/>
                        </a:lnSpc>
                        <a:spcBef>
                          <a:spcPts val="0"/>
                        </a:spcBef>
                        <a:spcAft>
                          <a:spcPts val="0"/>
                        </a:spcAft>
                      </a:pPr>
                      <a:r>
                        <a:rPr lang="en-US" sz="1200">
                          <a:effectLst/>
                        </a:rPr>
                        <a:t>20</a:t>
                      </a:r>
                      <a:endParaRPr lang="en-US" sz="1200">
                        <a:effectLst/>
                        <a:latin typeface="Calibri"/>
                        <a:ea typeface="宋体"/>
                        <a:cs typeface="Times New Roman"/>
                      </a:endParaRPr>
                    </a:p>
                  </a:txBody>
                  <a:tcPr marL="52089" marR="52089" marT="0" marB="0"/>
                </a:tc>
                <a:tc>
                  <a:txBody>
                    <a:bodyPr/>
                    <a:lstStyle/>
                    <a:p>
                      <a:pPr marL="0" marR="0" algn="ctr">
                        <a:lnSpc>
                          <a:spcPct val="115000"/>
                        </a:lnSpc>
                        <a:spcBef>
                          <a:spcPts val="0"/>
                        </a:spcBef>
                        <a:spcAft>
                          <a:spcPts val="0"/>
                        </a:spcAft>
                      </a:pPr>
                      <a:r>
                        <a:rPr lang="en-US" sz="1200">
                          <a:effectLst/>
                        </a:rPr>
                        <a:t>90</a:t>
                      </a:r>
                      <a:endParaRPr lang="en-US" sz="1200">
                        <a:effectLst/>
                        <a:latin typeface="Calibri"/>
                        <a:ea typeface="宋体"/>
                        <a:cs typeface="Times New Roman"/>
                      </a:endParaRPr>
                    </a:p>
                  </a:txBody>
                  <a:tcPr marL="52089" marR="52089" marT="0" marB="0"/>
                </a:tc>
                <a:tc>
                  <a:txBody>
                    <a:bodyPr/>
                    <a:lstStyle/>
                    <a:p>
                      <a:pPr marL="0" marR="0" algn="ctr">
                        <a:lnSpc>
                          <a:spcPct val="115000"/>
                        </a:lnSpc>
                        <a:spcBef>
                          <a:spcPts val="0"/>
                        </a:spcBef>
                        <a:spcAft>
                          <a:spcPts val="0"/>
                        </a:spcAft>
                      </a:pPr>
                      <a:r>
                        <a:rPr lang="en-US" sz="1200">
                          <a:effectLst/>
                        </a:rPr>
                        <a:t>90</a:t>
                      </a:r>
                      <a:endParaRPr lang="en-US" sz="1200">
                        <a:effectLst/>
                        <a:latin typeface="Calibri"/>
                        <a:ea typeface="宋体"/>
                        <a:cs typeface="Times New Roman"/>
                      </a:endParaRPr>
                    </a:p>
                  </a:txBody>
                  <a:tcPr marL="52089" marR="52089" marT="0" marB="0"/>
                </a:tc>
                <a:tc>
                  <a:txBody>
                    <a:bodyPr/>
                    <a:lstStyle/>
                    <a:p>
                      <a:pPr marL="0" marR="0" algn="ctr">
                        <a:lnSpc>
                          <a:spcPct val="115000"/>
                        </a:lnSpc>
                        <a:spcBef>
                          <a:spcPts val="0"/>
                        </a:spcBef>
                        <a:spcAft>
                          <a:spcPts val="0"/>
                        </a:spcAft>
                      </a:pPr>
                      <a:r>
                        <a:rPr lang="en-US" sz="1200" dirty="0">
                          <a:effectLst/>
                        </a:rPr>
                        <a:t>1200</a:t>
                      </a:r>
                      <a:endParaRPr lang="en-US" sz="1200" dirty="0">
                        <a:effectLst/>
                        <a:latin typeface="Calibri"/>
                        <a:ea typeface="宋体"/>
                        <a:cs typeface="Times New Roman"/>
                      </a:endParaRPr>
                    </a:p>
                  </a:txBody>
                  <a:tcPr marL="52089" marR="52089" marT="0" marB="0"/>
                </a:tc>
                <a:extLst>
                  <a:ext uri="{0D108BD9-81ED-4DB2-BD59-A6C34878D82A}">
                    <a16:rowId xmlns:a16="http://schemas.microsoft.com/office/drawing/2014/main" val="10011"/>
                  </a:ext>
                </a:extLst>
              </a:tr>
              <a:tr h="175198">
                <a:tc>
                  <a:txBody>
                    <a:bodyPr/>
                    <a:lstStyle/>
                    <a:p>
                      <a:pPr marL="0" marR="0">
                        <a:lnSpc>
                          <a:spcPct val="115000"/>
                        </a:lnSpc>
                        <a:spcBef>
                          <a:spcPts val="0"/>
                        </a:spcBef>
                        <a:spcAft>
                          <a:spcPts val="0"/>
                        </a:spcAft>
                      </a:pPr>
                      <a:r>
                        <a:rPr lang="en-US" sz="1200">
                          <a:effectLst/>
                        </a:rPr>
                        <a:t>Light split percentage (%)</a:t>
                      </a:r>
                      <a:endParaRPr lang="en-US" sz="1200">
                        <a:effectLst/>
                        <a:latin typeface="Calibri"/>
                        <a:ea typeface="宋体"/>
                        <a:cs typeface="Times New Roman"/>
                      </a:endParaRPr>
                    </a:p>
                  </a:txBody>
                  <a:tcPr marL="52089" marR="52089" marT="0" marB="0"/>
                </a:tc>
                <a:tc>
                  <a:txBody>
                    <a:bodyPr/>
                    <a:lstStyle/>
                    <a:p>
                      <a:pPr marL="0" marR="0" algn="ctr">
                        <a:lnSpc>
                          <a:spcPct val="115000"/>
                        </a:lnSpc>
                        <a:spcBef>
                          <a:spcPts val="0"/>
                        </a:spcBef>
                        <a:spcAft>
                          <a:spcPts val="0"/>
                        </a:spcAft>
                      </a:pPr>
                      <a:r>
                        <a:rPr lang="en-US" sz="1200">
                          <a:effectLst/>
                        </a:rPr>
                        <a:t>100</a:t>
                      </a:r>
                      <a:endParaRPr lang="en-US" sz="1200">
                        <a:effectLst/>
                        <a:latin typeface="Calibri"/>
                        <a:ea typeface="宋体"/>
                        <a:cs typeface="Times New Roman"/>
                      </a:endParaRPr>
                    </a:p>
                  </a:txBody>
                  <a:tcPr marL="52089" marR="52089" marT="0" marB="0"/>
                </a:tc>
                <a:tc>
                  <a:txBody>
                    <a:bodyPr/>
                    <a:lstStyle/>
                    <a:p>
                      <a:pPr marL="0" marR="0" algn="ctr">
                        <a:lnSpc>
                          <a:spcPct val="115000"/>
                        </a:lnSpc>
                        <a:spcBef>
                          <a:spcPts val="0"/>
                        </a:spcBef>
                        <a:spcAft>
                          <a:spcPts val="0"/>
                        </a:spcAft>
                      </a:pPr>
                      <a:r>
                        <a:rPr lang="en-US" sz="1200">
                          <a:effectLst/>
                        </a:rPr>
                        <a:t>10</a:t>
                      </a:r>
                      <a:endParaRPr lang="en-US" sz="1200">
                        <a:effectLst/>
                        <a:latin typeface="Calibri"/>
                        <a:ea typeface="宋体"/>
                        <a:cs typeface="Times New Roman"/>
                      </a:endParaRPr>
                    </a:p>
                  </a:txBody>
                  <a:tcPr marL="52089" marR="52089" marT="0" marB="0"/>
                </a:tc>
                <a:tc>
                  <a:txBody>
                    <a:bodyPr/>
                    <a:lstStyle/>
                    <a:p>
                      <a:pPr marL="0" marR="0" algn="ctr">
                        <a:lnSpc>
                          <a:spcPct val="115000"/>
                        </a:lnSpc>
                        <a:spcBef>
                          <a:spcPts val="0"/>
                        </a:spcBef>
                        <a:spcAft>
                          <a:spcPts val="0"/>
                        </a:spcAft>
                      </a:pPr>
                      <a:r>
                        <a:rPr lang="en-US" sz="1200">
                          <a:effectLst/>
                        </a:rPr>
                        <a:t>90</a:t>
                      </a:r>
                      <a:endParaRPr lang="en-US" sz="1200">
                        <a:effectLst/>
                        <a:latin typeface="Calibri"/>
                        <a:ea typeface="宋体"/>
                        <a:cs typeface="Times New Roman"/>
                      </a:endParaRPr>
                    </a:p>
                  </a:txBody>
                  <a:tcPr marL="52089" marR="52089" marT="0" marB="0"/>
                </a:tc>
                <a:tc>
                  <a:txBody>
                    <a:bodyPr/>
                    <a:lstStyle/>
                    <a:p>
                      <a:pPr marL="0" marR="0" algn="ctr">
                        <a:lnSpc>
                          <a:spcPct val="115000"/>
                        </a:lnSpc>
                        <a:spcBef>
                          <a:spcPts val="0"/>
                        </a:spcBef>
                        <a:spcAft>
                          <a:spcPts val="0"/>
                        </a:spcAft>
                      </a:pPr>
                      <a:r>
                        <a:rPr lang="en-US" sz="1200" dirty="0">
                          <a:effectLst/>
                        </a:rPr>
                        <a:t>100</a:t>
                      </a:r>
                      <a:endParaRPr lang="en-US" sz="1200" dirty="0">
                        <a:effectLst/>
                        <a:latin typeface="Calibri"/>
                        <a:ea typeface="宋体"/>
                        <a:cs typeface="Times New Roman"/>
                      </a:endParaRPr>
                    </a:p>
                  </a:txBody>
                  <a:tcPr marL="52089" marR="52089" marT="0" marB="0"/>
                </a:tc>
                <a:extLst>
                  <a:ext uri="{0D108BD9-81ED-4DB2-BD59-A6C34878D82A}">
                    <a16:rowId xmlns:a16="http://schemas.microsoft.com/office/drawing/2014/main" val="10012"/>
                  </a:ext>
                </a:extLst>
              </a:tr>
              <a:tr h="210812">
                <a:tc>
                  <a:txBody>
                    <a:bodyPr/>
                    <a:lstStyle/>
                    <a:p>
                      <a:pPr marL="0" marR="0">
                        <a:lnSpc>
                          <a:spcPct val="115000"/>
                        </a:lnSpc>
                        <a:spcBef>
                          <a:spcPts val="0"/>
                        </a:spcBef>
                        <a:spcAft>
                          <a:spcPts val="0"/>
                        </a:spcAft>
                      </a:pPr>
                      <a:r>
                        <a:rPr lang="en-US" sz="1200">
                          <a:effectLst/>
                        </a:rPr>
                        <a:t>Solar blind filter </a:t>
                      </a:r>
                      <a:endParaRPr lang="en-US" sz="1200">
                        <a:effectLst/>
                        <a:latin typeface="Calibri"/>
                        <a:ea typeface="宋体"/>
                        <a:cs typeface="Times New Roman"/>
                      </a:endParaRPr>
                    </a:p>
                  </a:txBody>
                  <a:tcPr marL="52089" marR="52089" marT="0" marB="0"/>
                </a:tc>
                <a:tc gridSpan="3">
                  <a:txBody>
                    <a:bodyPr/>
                    <a:lstStyle/>
                    <a:p>
                      <a:pPr marL="0" marR="0">
                        <a:lnSpc>
                          <a:spcPct val="115000"/>
                        </a:lnSpc>
                        <a:spcBef>
                          <a:spcPts val="0"/>
                        </a:spcBef>
                        <a:spcAft>
                          <a:spcPts val="0"/>
                        </a:spcAft>
                      </a:pPr>
                      <a:r>
                        <a:rPr lang="en-US" sz="1200" dirty="0" smtClean="0">
                          <a:effectLst/>
                          <a:latin typeface="Calibri"/>
                          <a:ea typeface="宋体"/>
                          <a:cs typeface="Times New Roman"/>
                        </a:rPr>
                        <a:t>Edge filter @ 300nm</a:t>
                      </a:r>
                      <a:endParaRPr lang="en-US" sz="1200" dirty="0">
                        <a:effectLst/>
                        <a:latin typeface="Calibri"/>
                        <a:ea typeface="宋体"/>
                        <a:cs typeface="Times New Roman"/>
                      </a:endParaRPr>
                    </a:p>
                  </a:txBody>
                  <a:tcPr marL="52089" marR="52089" marT="0" marB="0"/>
                </a:tc>
                <a:tc hMerge="1">
                  <a:txBody>
                    <a:bodyPr/>
                    <a:lstStyle/>
                    <a:p>
                      <a:endParaRPr lang="en-US"/>
                    </a:p>
                  </a:txBody>
                  <a:tcPr/>
                </a:tc>
                <a:tc hMerge="1">
                  <a:txBody>
                    <a:bodyPr/>
                    <a:lstStyle/>
                    <a:p>
                      <a:endParaRPr lang="en-US"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smtClean="0">
                          <a:effectLst/>
                        </a:rPr>
                        <a:t> NB filter at 289 and 299 (BW</a:t>
                      </a:r>
                      <a:r>
                        <a:rPr lang="en-US" sz="1200" baseline="0" dirty="0" smtClean="0">
                          <a:effectLst/>
                        </a:rPr>
                        <a:t>=1nm) </a:t>
                      </a:r>
                      <a:endParaRPr lang="en-US" sz="1200" dirty="0" smtClean="0">
                        <a:effectLst/>
                        <a:latin typeface="+mn-lt"/>
                        <a:ea typeface="宋体"/>
                        <a:cs typeface="Times New Roman"/>
                      </a:endParaRPr>
                    </a:p>
                  </a:txBody>
                  <a:tcPr marL="52089" marR="52089" marT="0" marB="0"/>
                </a:tc>
                <a:extLst>
                  <a:ext uri="{0D108BD9-81ED-4DB2-BD59-A6C34878D82A}">
                    <a16:rowId xmlns:a16="http://schemas.microsoft.com/office/drawing/2014/main" val="10013"/>
                  </a:ext>
                </a:extLst>
              </a:tr>
              <a:tr h="358281">
                <a:tc>
                  <a:txBody>
                    <a:bodyPr/>
                    <a:lstStyle/>
                    <a:p>
                      <a:pPr marL="0" marR="0">
                        <a:lnSpc>
                          <a:spcPct val="115000"/>
                        </a:lnSpc>
                        <a:spcBef>
                          <a:spcPts val="0"/>
                        </a:spcBef>
                        <a:spcAft>
                          <a:spcPts val="0"/>
                        </a:spcAft>
                      </a:pPr>
                      <a:r>
                        <a:rPr lang="en-US" sz="1200" dirty="0">
                          <a:effectLst/>
                        </a:rPr>
                        <a:t>PMT type</a:t>
                      </a:r>
                      <a:endParaRPr lang="en-US" sz="1200" dirty="0">
                        <a:effectLst/>
                        <a:latin typeface="Calibri"/>
                        <a:ea typeface="宋体"/>
                        <a:cs typeface="Times New Roman"/>
                      </a:endParaRPr>
                    </a:p>
                  </a:txBody>
                  <a:tcPr marL="52089" marR="52089" marT="0" marB="0"/>
                </a:tc>
                <a:tc>
                  <a:txBody>
                    <a:bodyPr/>
                    <a:lstStyle/>
                    <a:p>
                      <a:pPr marL="0" marR="0" algn="ctr">
                        <a:lnSpc>
                          <a:spcPct val="115000"/>
                        </a:lnSpc>
                        <a:spcBef>
                          <a:spcPts val="0"/>
                        </a:spcBef>
                        <a:spcAft>
                          <a:spcPts val="0"/>
                        </a:spcAft>
                      </a:pPr>
                      <a:r>
                        <a:rPr lang="en-US" sz="1200" dirty="0">
                          <a:effectLst/>
                        </a:rPr>
                        <a:t>Hamamatsu R9880U</a:t>
                      </a:r>
                      <a:endParaRPr lang="en-US" sz="1200" dirty="0">
                        <a:effectLst/>
                        <a:latin typeface="Calibri"/>
                        <a:ea typeface="宋体"/>
                        <a:cs typeface="Times New Roman"/>
                      </a:endParaRPr>
                    </a:p>
                  </a:txBody>
                  <a:tcPr marL="52089" marR="52089" marT="0" marB="0"/>
                </a:tc>
                <a:tc>
                  <a:txBody>
                    <a:bodyPr/>
                    <a:lstStyle/>
                    <a:p>
                      <a:pPr marL="0" marR="0" algn="ctr">
                        <a:lnSpc>
                          <a:spcPct val="115000"/>
                        </a:lnSpc>
                        <a:spcBef>
                          <a:spcPts val="0"/>
                        </a:spcBef>
                        <a:spcAft>
                          <a:spcPts val="0"/>
                        </a:spcAft>
                      </a:pPr>
                      <a:r>
                        <a:rPr lang="en-US" sz="1200">
                          <a:effectLst/>
                        </a:rPr>
                        <a:t>Hamamatsu R7400U</a:t>
                      </a:r>
                      <a:endParaRPr lang="en-US" sz="1200">
                        <a:effectLst/>
                        <a:latin typeface="Calibri"/>
                        <a:ea typeface="宋体"/>
                        <a:cs typeface="Times New Roman"/>
                      </a:endParaRPr>
                    </a:p>
                  </a:txBody>
                  <a:tcPr marL="52089" marR="52089" marT="0" marB="0"/>
                </a:tc>
                <a:tc>
                  <a:txBody>
                    <a:bodyPr/>
                    <a:lstStyle/>
                    <a:p>
                      <a:pPr marL="0" marR="0" algn="ctr">
                        <a:lnSpc>
                          <a:spcPct val="115000"/>
                        </a:lnSpc>
                        <a:spcBef>
                          <a:spcPts val="0"/>
                        </a:spcBef>
                        <a:spcAft>
                          <a:spcPts val="0"/>
                        </a:spcAft>
                      </a:pPr>
                      <a:r>
                        <a:rPr lang="en-US" sz="1200">
                          <a:effectLst/>
                        </a:rPr>
                        <a:t>Hamamatsu R7400U</a:t>
                      </a:r>
                      <a:endParaRPr lang="en-US" sz="1200">
                        <a:effectLst/>
                        <a:latin typeface="Calibri"/>
                        <a:ea typeface="宋体"/>
                        <a:cs typeface="Times New Roman"/>
                      </a:endParaRPr>
                    </a:p>
                  </a:txBody>
                  <a:tcPr marL="52089" marR="52089" marT="0" marB="0"/>
                </a:tc>
                <a:tc>
                  <a:txBody>
                    <a:bodyPr/>
                    <a:lstStyle/>
                    <a:p>
                      <a:pPr marL="0" marR="0" algn="ctr">
                        <a:lnSpc>
                          <a:spcPct val="115000"/>
                        </a:lnSpc>
                        <a:spcBef>
                          <a:spcPts val="0"/>
                        </a:spcBef>
                        <a:spcAft>
                          <a:spcPts val="0"/>
                        </a:spcAft>
                      </a:pPr>
                      <a:r>
                        <a:rPr lang="en-US" sz="1200" dirty="0" smtClean="0">
                          <a:effectLst/>
                        </a:rPr>
                        <a:t>Hamamatsu R9880U</a:t>
                      </a:r>
                      <a:endParaRPr lang="en-US" sz="1200" dirty="0">
                        <a:effectLst/>
                        <a:latin typeface="+mn-lt"/>
                        <a:ea typeface="宋体"/>
                        <a:cs typeface="Times New Roman"/>
                      </a:endParaRPr>
                    </a:p>
                  </a:txBody>
                  <a:tcPr marL="52089" marR="52089" marT="0" marB="0"/>
                </a:tc>
                <a:extLst>
                  <a:ext uri="{0D108BD9-81ED-4DB2-BD59-A6C34878D82A}">
                    <a16:rowId xmlns:a16="http://schemas.microsoft.com/office/drawing/2014/main" val="10014"/>
                  </a:ext>
                </a:extLst>
              </a:tr>
              <a:tr h="175198">
                <a:tc>
                  <a:txBody>
                    <a:bodyPr/>
                    <a:lstStyle/>
                    <a:p>
                      <a:pPr marL="0" marR="0">
                        <a:lnSpc>
                          <a:spcPct val="115000"/>
                        </a:lnSpc>
                        <a:spcBef>
                          <a:spcPts val="0"/>
                        </a:spcBef>
                        <a:spcAft>
                          <a:spcPts val="0"/>
                        </a:spcAft>
                      </a:pPr>
                      <a:r>
                        <a:rPr lang="en-US" sz="1200">
                          <a:effectLst/>
                        </a:rPr>
                        <a:t>Gated PMT delay (μs)</a:t>
                      </a:r>
                      <a:endParaRPr lang="en-US" sz="1200">
                        <a:effectLst/>
                        <a:latin typeface="Calibri"/>
                        <a:ea typeface="宋体"/>
                        <a:cs typeface="Times New Roman"/>
                      </a:endParaRPr>
                    </a:p>
                  </a:txBody>
                  <a:tcPr marL="52089" marR="52089" marT="0" marB="0"/>
                </a:tc>
                <a:tc>
                  <a:txBody>
                    <a:bodyPr/>
                    <a:lstStyle/>
                    <a:p>
                      <a:pPr marL="0" marR="0" algn="ctr">
                        <a:lnSpc>
                          <a:spcPct val="115000"/>
                        </a:lnSpc>
                        <a:spcBef>
                          <a:spcPts val="0"/>
                        </a:spcBef>
                        <a:spcAft>
                          <a:spcPts val="0"/>
                        </a:spcAft>
                      </a:pPr>
                      <a:r>
                        <a:rPr lang="en-US" sz="1200">
                          <a:effectLst/>
                        </a:rPr>
                        <a:t>0</a:t>
                      </a:r>
                      <a:endParaRPr lang="en-US" sz="1200">
                        <a:effectLst/>
                        <a:latin typeface="Calibri"/>
                        <a:ea typeface="宋体"/>
                        <a:cs typeface="Times New Roman"/>
                      </a:endParaRPr>
                    </a:p>
                  </a:txBody>
                  <a:tcPr marL="52089" marR="52089" marT="0" marB="0"/>
                </a:tc>
                <a:tc>
                  <a:txBody>
                    <a:bodyPr/>
                    <a:lstStyle/>
                    <a:p>
                      <a:pPr marL="0" marR="0" algn="ctr">
                        <a:lnSpc>
                          <a:spcPct val="115000"/>
                        </a:lnSpc>
                        <a:spcBef>
                          <a:spcPts val="0"/>
                        </a:spcBef>
                        <a:spcAft>
                          <a:spcPts val="0"/>
                        </a:spcAft>
                      </a:pPr>
                      <a:r>
                        <a:rPr lang="en-US" sz="1200">
                          <a:effectLst/>
                        </a:rPr>
                        <a:t>0</a:t>
                      </a:r>
                      <a:endParaRPr lang="en-US" sz="1200">
                        <a:effectLst/>
                        <a:latin typeface="Calibri"/>
                        <a:ea typeface="宋体"/>
                        <a:cs typeface="Times New Roman"/>
                      </a:endParaRPr>
                    </a:p>
                  </a:txBody>
                  <a:tcPr marL="52089" marR="52089" marT="0" marB="0"/>
                </a:tc>
                <a:tc>
                  <a:txBody>
                    <a:bodyPr/>
                    <a:lstStyle/>
                    <a:p>
                      <a:pPr marL="0" marR="0" algn="ctr">
                        <a:lnSpc>
                          <a:spcPct val="115000"/>
                        </a:lnSpc>
                        <a:spcBef>
                          <a:spcPts val="0"/>
                        </a:spcBef>
                        <a:spcAft>
                          <a:spcPts val="0"/>
                        </a:spcAft>
                      </a:pPr>
                      <a:r>
                        <a:rPr lang="en-US" sz="1200">
                          <a:effectLst/>
                        </a:rPr>
                        <a:t>1</a:t>
                      </a:r>
                      <a:endParaRPr lang="en-US" sz="1200">
                        <a:effectLst/>
                        <a:latin typeface="Calibri"/>
                        <a:ea typeface="宋体"/>
                        <a:cs typeface="Times New Roman"/>
                      </a:endParaRPr>
                    </a:p>
                  </a:txBody>
                  <a:tcPr marL="52089" marR="52089" marT="0" marB="0"/>
                </a:tc>
                <a:tc>
                  <a:txBody>
                    <a:bodyPr/>
                    <a:lstStyle/>
                    <a:p>
                      <a:pPr marL="0" marR="0" algn="ctr">
                        <a:lnSpc>
                          <a:spcPct val="115000"/>
                        </a:lnSpc>
                        <a:spcBef>
                          <a:spcPts val="0"/>
                        </a:spcBef>
                        <a:spcAft>
                          <a:spcPts val="0"/>
                        </a:spcAft>
                      </a:pPr>
                      <a:r>
                        <a:rPr lang="en-US" sz="1200">
                          <a:effectLst/>
                        </a:rPr>
                        <a:t>&gt;10</a:t>
                      </a:r>
                      <a:endParaRPr lang="en-US" sz="1200">
                        <a:effectLst/>
                        <a:latin typeface="Calibri"/>
                        <a:ea typeface="宋体"/>
                        <a:cs typeface="Times New Roman"/>
                      </a:endParaRPr>
                    </a:p>
                  </a:txBody>
                  <a:tcPr marL="52089" marR="52089" marT="0" marB="0"/>
                </a:tc>
                <a:extLst>
                  <a:ext uri="{0D108BD9-81ED-4DB2-BD59-A6C34878D82A}">
                    <a16:rowId xmlns:a16="http://schemas.microsoft.com/office/drawing/2014/main" val="10015"/>
                  </a:ext>
                </a:extLst>
              </a:tr>
              <a:tr h="245364">
                <a:tc>
                  <a:txBody>
                    <a:bodyPr/>
                    <a:lstStyle/>
                    <a:p>
                      <a:pPr marL="0" marR="0">
                        <a:lnSpc>
                          <a:spcPct val="115000"/>
                        </a:lnSpc>
                        <a:spcBef>
                          <a:spcPts val="0"/>
                        </a:spcBef>
                        <a:spcAft>
                          <a:spcPts val="0"/>
                        </a:spcAft>
                      </a:pPr>
                      <a:r>
                        <a:rPr lang="en-US" sz="1200">
                          <a:effectLst/>
                        </a:rPr>
                        <a:t>Measurable height range (km)</a:t>
                      </a:r>
                      <a:endParaRPr lang="en-US" sz="1200">
                        <a:effectLst/>
                        <a:latin typeface="Calibri"/>
                        <a:ea typeface="宋体"/>
                        <a:cs typeface="Times New Roman"/>
                      </a:endParaRPr>
                    </a:p>
                  </a:txBody>
                  <a:tcPr marL="52089" marR="52089" marT="0" marB="0"/>
                </a:tc>
                <a:tc>
                  <a:txBody>
                    <a:bodyPr/>
                    <a:lstStyle/>
                    <a:p>
                      <a:pPr marL="0" marR="0" algn="ctr">
                        <a:lnSpc>
                          <a:spcPct val="115000"/>
                        </a:lnSpc>
                        <a:spcBef>
                          <a:spcPts val="0"/>
                        </a:spcBef>
                        <a:spcAft>
                          <a:spcPts val="0"/>
                        </a:spcAft>
                      </a:pPr>
                      <a:r>
                        <a:rPr lang="en-US" sz="1200">
                          <a:effectLst/>
                        </a:rPr>
                        <a:t>0.1-1</a:t>
                      </a:r>
                      <a:endParaRPr lang="en-US" sz="1200">
                        <a:effectLst/>
                        <a:latin typeface="Calibri"/>
                        <a:ea typeface="宋体"/>
                        <a:cs typeface="Times New Roman"/>
                      </a:endParaRPr>
                    </a:p>
                  </a:txBody>
                  <a:tcPr marL="52089" marR="52089" marT="0" marB="0"/>
                </a:tc>
                <a:tc>
                  <a:txBody>
                    <a:bodyPr/>
                    <a:lstStyle/>
                    <a:p>
                      <a:pPr marL="0" marR="0" algn="ctr">
                        <a:lnSpc>
                          <a:spcPct val="115000"/>
                        </a:lnSpc>
                        <a:spcBef>
                          <a:spcPts val="0"/>
                        </a:spcBef>
                        <a:spcAft>
                          <a:spcPts val="0"/>
                        </a:spcAft>
                      </a:pPr>
                      <a:r>
                        <a:rPr lang="en-US" sz="1200">
                          <a:effectLst/>
                        </a:rPr>
                        <a:t>0.4-1.5</a:t>
                      </a:r>
                      <a:endParaRPr lang="en-US" sz="1200">
                        <a:effectLst/>
                        <a:latin typeface="Calibri"/>
                        <a:ea typeface="宋体"/>
                        <a:cs typeface="Times New Roman"/>
                      </a:endParaRPr>
                    </a:p>
                  </a:txBody>
                  <a:tcPr marL="52089" marR="52089" marT="0" marB="0"/>
                </a:tc>
                <a:tc>
                  <a:txBody>
                    <a:bodyPr/>
                    <a:lstStyle/>
                    <a:p>
                      <a:pPr marL="0" marR="0" algn="ctr">
                        <a:lnSpc>
                          <a:spcPct val="115000"/>
                        </a:lnSpc>
                        <a:spcBef>
                          <a:spcPts val="0"/>
                        </a:spcBef>
                        <a:spcAft>
                          <a:spcPts val="0"/>
                        </a:spcAft>
                      </a:pPr>
                      <a:r>
                        <a:rPr lang="en-US" sz="1200">
                          <a:effectLst/>
                        </a:rPr>
                        <a:t>1-4</a:t>
                      </a:r>
                      <a:endParaRPr lang="en-US" sz="1200">
                        <a:effectLst/>
                        <a:latin typeface="Calibri"/>
                        <a:ea typeface="宋体"/>
                        <a:cs typeface="Times New Roman"/>
                      </a:endParaRPr>
                    </a:p>
                  </a:txBody>
                  <a:tcPr marL="52089" marR="52089" marT="0" marB="0"/>
                </a:tc>
                <a:tc>
                  <a:txBody>
                    <a:bodyPr/>
                    <a:lstStyle/>
                    <a:p>
                      <a:pPr marL="0" marR="0" algn="ctr">
                        <a:lnSpc>
                          <a:spcPct val="115000"/>
                        </a:lnSpc>
                        <a:spcBef>
                          <a:spcPts val="0"/>
                        </a:spcBef>
                        <a:spcAft>
                          <a:spcPts val="0"/>
                        </a:spcAft>
                      </a:pPr>
                      <a:r>
                        <a:rPr lang="en-US" sz="1200">
                          <a:effectLst/>
                        </a:rPr>
                        <a:t>3-12</a:t>
                      </a:r>
                      <a:endParaRPr lang="en-US" sz="1200">
                        <a:effectLst/>
                        <a:latin typeface="Calibri"/>
                        <a:ea typeface="宋体"/>
                        <a:cs typeface="Times New Roman"/>
                      </a:endParaRPr>
                    </a:p>
                  </a:txBody>
                  <a:tcPr marL="52089" marR="52089" marT="0" marB="0"/>
                </a:tc>
                <a:extLst>
                  <a:ext uri="{0D108BD9-81ED-4DB2-BD59-A6C34878D82A}">
                    <a16:rowId xmlns:a16="http://schemas.microsoft.com/office/drawing/2014/main" val="10016"/>
                  </a:ext>
                </a:extLst>
              </a:tr>
              <a:tr h="175198">
                <a:tc gridSpan="5">
                  <a:txBody>
                    <a:bodyPr/>
                    <a:lstStyle/>
                    <a:p>
                      <a:pPr marL="0" marR="0" algn="ctr">
                        <a:lnSpc>
                          <a:spcPct val="115000"/>
                        </a:lnSpc>
                        <a:spcBef>
                          <a:spcPts val="0"/>
                        </a:spcBef>
                        <a:spcAft>
                          <a:spcPts val="0"/>
                        </a:spcAft>
                      </a:pPr>
                      <a:r>
                        <a:rPr lang="en-US" sz="1200">
                          <a:effectLst/>
                        </a:rPr>
                        <a:t> </a:t>
                      </a:r>
                      <a:endParaRPr lang="en-US" sz="1200">
                        <a:effectLst/>
                        <a:latin typeface="Calibri"/>
                        <a:ea typeface="宋体"/>
                        <a:cs typeface="Times New Roman"/>
                      </a:endParaRPr>
                    </a:p>
                  </a:txBody>
                  <a:tcPr marL="52089" marR="52089" marT="0" marB="0"/>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17"/>
                  </a:ext>
                </a:extLst>
              </a:tr>
              <a:tr h="175198">
                <a:tc>
                  <a:txBody>
                    <a:bodyPr/>
                    <a:lstStyle/>
                    <a:p>
                      <a:pPr marL="0" marR="0">
                        <a:lnSpc>
                          <a:spcPct val="115000"/>
                        </a:lnSpc>
                        <a:spcBef>
                          <a:spcPts val="0"/>
                        </a:spcBef>
                        <a:spcAft>
                          <a:spcPts val="0"/>
                        </a:spcAft>
                      </a:pPr>
                      <a:r>
                        <a:rPr lang="en-US" sz="1200">
                          <a:effectLst/>
                        </a:rPr>
                        <a:t>Signal Processing</a:t>
                      </a:r>
                      <a:endParaRPr lang="en-US" sz="1200">
                        <a:effectLst/>
                        <a:latin typeface="Calibri"/>
                        <a:ea typeface="宋体"/>
                        <a:cs typeface="Times New Roman"/>
                      </a:endParaRPr>
                    </a:p>
                  </a:txBody>
                  <a:tcPr marL="52089" marR="52089" marT="0" marB="0"/>
                </a:tc>
                <a:tc>
                  <a:txBody>
                    <a:bodyPr/>
                    <a:lstStyle/>
                    <a:p>
                      <a:pPr marL="0" marR="0" algn="ctr">
                        <a:lnSpc>
                          <a:spcPct val="115000"/>
                        </a:lnSpc>
                        <a:spcBef>
                          <a:spcPts val="0"/>
                        </a:spcBef>
                        <a:spcAft>
                          <a:spcPts val="0"/>
                        </a:spcAft>
                      </a:pPr>
                      <a:r>
                        <a:rPr lang="en-US" sz="1200">
                          <a:effectLst/>
                        </a:rPr>
                        <a:t>Channel 1</a:t>
                      </a:r>
                      <a:endParaRPr lang="en-US" sz="1200">
                        <a:effectLst/>
                        <a:latin typeface="Calibri"/>
                        <a:ea typeface="宋体"/>
                        <a:cs typeface="Times New Roman"/>
                      </a:endParaRPr>
                    </a:p>
                  </a:txBody>
                  <a:tcPr marL="52089" marR="52089" marT="0" marB="0"/>
                </a:tc>
                <a:tc>
                  <a:txBody>
                    <a:bodyPr/>
                    <a:lstStyle/>
                    <a:p>
                      <a:pPr marL="0" marR="0" algn="ctr">
                        <a:lnSpc>
                          <a:spcPct val="115000"/>
                        </a:lnSpc>
                        <a:spcBef>
                          <a:spcPts val="0"/>
                        </a:spcBef>
                        <a:spcAft>
                          <a:spcPts val="0"/>
                        </a:spcAft>
                      </a:pPr>
                      <a:r>
                        <a:rPr lang="en-US" sz="1200">
                          <a:effectLst/>
                        </a:rPr>
                        <a:t>Channel 2</a:t>
                      </a:r>
                      <a:endParaRPr lang="en-US" sz="1200">
                        <a:effectLst/>
                        <a:latin typeface="Calibri"/>
                        <a:ea typeface="宋体"/>
                        <a:cs typeface="Times New Roman"/>
                      </a:endParaRPr>
                    </a:p>
                  </a:txBody>
                  <a:tcPr marL="52089" marR="52089" marT="0" marB="0"/>
                </a:tc>
                <a:tc>
                  <a:txBody>
                    <a:bodyPr/>
                    <a:lstStyle/>
                    <a:p>
                      <a:pPr marL="0" marR="0" algn="ctr">
                        <a:lnSpc>
                          <a:spcPct val="115000"/>
                        </a:lnSpc>
                        <a:spcBef>
                          <a:spcPts val="0"/>
                        </a:spcBef>
                        <a:spcAft>
                          <a:spcPts val="0"/>
                        </a:spcAft>
                      </a:pPr>
                      <a:r>
                        <a:rPr lang="en-US" sz="1200">
                          <a:effectLst/>
                        </a:rPr>
                        <a:t>Channel 3</a:t>
                      </a:r>
                      <a:endParaRPr lang="en-US" sz="1200">
                        <a:effectLst/>
                        <a:latin typeface="Calibri"/>
                        <a:ea typeface="宋体"/>
                        <a:cs typeface="Times New Roman"/>
                      </a:endParaRPr>
                    </a:p>
                  </a:txBody>
                  <a:tcPr marL="52089" marR="52089" marT="0" marB="0"/>
                </a:tc>
                <a:tc>
                  <a:txBody>
                    <a:bodyPr/>
                    <a:lstStyle/>
                    <a:p>
                      <a:pPr marL="0" marR="0" algn="ctr">
                        <a:lnSpc>
                          <a:spcPct val="115000"/>
                        </a:lnSpc>
                        <a:spcBef>
                          <a:spcPts val="0"/>
                        </a:spcBef>
                        <a:spcAft>
                          <a:spcPts val="0"/>
                        </a:spcAft>
                      </a:pPr>
                      <a:r>
                        <a:rPr lang="en-US" sz="1200">
                          <a:effectLst/>
                        </a:rPr>
                        <a:t>Channel 4</a:t>
                      </a:r>
                      <a:endParaRPr lang="en-US" sz="1200">
                        <a:effectLst/>
                        <a:latin typeface="Calibri"/>
                        <a:ea typeface="宋体"/>
                        <a:cs typeface="Times New Roman"/>
                      </a:endParaRPr>
                    </a:p>
                  </a:txBody>
                  <a:tcPr marL="52089" marR="52089" marT="0" marB="0"/>
                </a:tc>
                <a:extLst>
                  <a:ext uri="{0D108BD9-81ED-4DB2-BD59-A6C34878D82A}">
                    <a16:rowId xmlns:a16="http://schemas.microsoft.com/office/drawing/2014/main" val="10018"/>
                  </a:ext>
                </a:extLst>
              </a:tr>
              <a:tr h="175198">
                <a:tc>
                  <a:txBody>
                    <a:bodyPr/>
                    <a:lstStyle/>
                    <a:p>
                      <a:pPr marL="0" marR="0">
                        <a:lnSpc>
                          <a:spcPct val="115000"/>
                        </a:lnSpc>
                        <a:spcBef>
                          <a:spcPts val="0"/>
                        </a:spcBef>
                        <a:spcAft>
                          <a:spcPts val="0"/>
                        </a:spcAft>
                      </a:pPr>
                      <a:r>
                        <a:rPr lang="en-US" sz="1200">
                          <a:effectLst/>
                        </a:rPr>
                        <a:t>Photoncounting</a:t>
                      </a:r>
                      <a:endParaRPr lang="en-US" sz="1200">
                        <a:effectLst/>
                        <a:latin typeface="Calibri"/>
                        <a:ea typeface="宋体"/>
                        <a:cs typeface="Times New Roman"/>
                      </a:endParaRPr>
                    </a:p>
                  </a:txBody>
                  <a:tcPr marL="52089" marR="52089" marT="0" marB="0"/>
                </a:tc>
                <a:tc gridSpan="4">
                  <a:txBody>
                    <a:bodyPr/>
                    <a:lstStyle/>
                    <a:p>
                      <a:pPr marL="0" marR="0">
                        <a:lnSpc>
                          <a:spcPct val="115000"/>
                        </a:lnSpc>
                        <a:spcBef>
                          <a:spcPts val="0"/>
                        </a:spcBef>
                        <a:spcAft>
                          <a:spcPts val="0"/>
                        </a:spcAft>
                      </a:pPr>
                      <a:r>
                        <a:rPr lang="en-US" sz="1200">
                          <a:effectLst/>
                        </a:rPr>
                        <a:t>250-MHz maximum counting rate </a:t>
                      </a:r>
                      <a:endParaRPr lang="en-US" sz="1200">
                        <a:effectLst/>
                        <a:latin typeface="Calibri"/>
                        <a:ea typeface="宋体"/>
                        <a:cs typeface="Times New Roman"/>
                      </a:endParaRPr>
                    </a:p>
                  </a:txBody>
                  <a:tcPr marL="52089" marR="52089" marT="0" marB="0"/>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19"/>
                  </a:ext>
                </a:extLst>
              </a:tr>
              <a:tr h="175198">
                <a:tc>
                  <a:txBody>
                    <a:bodyPr/>
                    <a:lstStyle/>
                    <a:p>
                      <a:pPr marL="0" marR="0">
                        <a:lnSpc>
                          <a:spcPct val="115000"/>
                        </a:lnSpc>
                        <a:spcBef>
                          <a:spcPts val="0"/>
                        </a:spcBef>
                        <a:spcAft>
                          <a:spcPts val="0"/>
                        </a:spcAft>
                      </a:pPr>
                      <a:r>
                        <a:rPr lang="en-US" sz="1200">
                          <a:effectLst/>
                        </a:rPr>
                        <a:t>Analog</a:t>
                      </a:r>
                      <a:endParaRPr lang="en-US" sz="1200">
                        <a:effectLst/>
                        <a:latin typeface="Calibri"/>
                        <a:ea typeface="宋体"/>
                        <a:cs typeface="Times New Roman"/>
                      </a:endParaRPr>
                    </a:p>
                  </a:txBody>
                  <a:tcPr marL="52089" marR="52089" marT="0" marB="0"/>
                </a:tc>
                <a:tc gridSpan="4">
                  <a:txBody>
                    <a:bodyPr/>
                    <a:lstStyle/>
                    <a:p>
                      <a:pPr marL="0" marR="0">
                        <a:lnSpc>
                          <a:spcPct val="115000"/>
                        </a:lnSpc>
                        <a:spcBef>
                          <a:spcPts val="0"/>
                        </a:spcBef>
                        <a:spcAft>
                          <a:spcPts val="0"/>
                        </a:spcAft>
                      </a:pPr>
                      <a:r>
                        <a:rPr lang="en-US" sz="1200">
                          <a:effectLst/>
                        </a:rPr>
                        <a:t>12-bit and 40-MHz analog-to-digital converter</a:t>
                      </a:r>
                      <a:endParaRPr lang="en-US" sz="1200">
                        <a:effectLst/>
                        <a:latin typeface="Calibri"/>
                        <a:ea typeface="宋体"/>
                        <a:cs typeface="Times New Roman"/>
                      </a:endParaRPr>
                    </a:p>
                  </a:txBody>
                  <a:tcPr marL="52089" marR="52089" marT="0" marB="0"/>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20"/>
                  </a:ext>
                </a:extLst>
              </a:tr>
              <a:tr h="358281">
                <a:tc>
                  <a:txBody>
                    <a:bodyPr/>
                    <a:lstStyle/>
                    <a:p>
                      <a:pPr marL="0" marR="0">
                        <a:lnSpc>
                          <a:spcPct val="115000"/>
                        </a:lnSpc>
                        <a:spcBef>
                          <a:spcPts val="0"/>
                        </a:spcBef>
                        <a:spcAft>
                          <a:spcPts val="0"/>
                        </a:spcAft>
                      </a:pPr>
                      <a:r>
                        <a:rPr lang="en-US" sz="1200">
                          <a:effectLst/>
                        </a:rPr>
                        <a:t>Fundamental range resolution (m)</a:t>
                      </a:r>
                      <a:endParaRPr lang="en-US" sz="1200">
                        <a:effectLst/>
                        <a:latin typeface="Calibri"/>
                        <a:ea typeface="宋体"/>
                        <a:cs typeface="Times New Roman"/>
                      </a:endParaRPr>
                    </a:p>
                  </a:txBody>
                  <a:tcPr marL="52089" marR="52089" marT="0" marB="0"/>
                </a:tc>
                <a:tc>
                  <a:txBody>
                    <a:bodyPr/>
                    <a:lstStyle/>
                    <a:p>
                      <a:pPr marL="0" marR="0" algn="ctr">
                        <a:lnSpc>
                          <a:spcPct val="115000"/>
                        </a:lnSpc>
                        <a:spcBef>
                          <a:spcPts val="0"/>
                        </a:spcBef>
                        <a:spcAft>
                          <a:spcPts val="0"/>
                        </a:spcAft>
                      </a:pPr>
                      <a:r>
                        <a:rPr lang="en-US" sz="1200">
                          <a:effectLst/>
                        </a:rPr>
                        <a:t>3.75</a:t>
                      </a:r>
                      <a:endParaRPr lang="en-US" sz="1200">
                        <a:effectLst/>
                        <a:latin typeface="Calibri"/>
                        <a:ea typeface="宋体"/>
                        <a:cs typeface="Times New Roman"/>
                      </a:endParaRPr>
                    </a:p>
                  </a:txBody>
                  <a:tcPr marL="52089" marR="52089" marT="0" marB="0"/>
                </a:tc>
                <a:tc>
                  <a:txBody>
                    <a:bodyPr/>
                    <a:lstStyle/>
                    <a:p>
                      <a:pPr marL="0" marR="0" algn="ctr">
                        <a:lnSpc>
                          <a:spcPct val="115000"/>
                        </a:lnSpc>
                        <a:spcBef>
                          <a:spcPts val="0"/>
                        </a:spcBef>
                        <a:spcAft>
                          <a:spcPts val="0"/>
                        </a:spcAft>
                      </a:pPr>
                      <a:r>
                        <a:rPr lang="en-US" sz="1200">
                          <a:effectLst/>
                        </a:rPr>
                        <a:t>3.75</a:t>
                      </a:r>
                      <a:endParaRPr lang="en-US" sz="1200">
                        <a:effectLst/>
                        <a:latin typeface="Calibri"/>
                        <a:ea typeface="宋体"/>
                        <a:cs typeface="Times New Roman"/>
                      </a:endParaRPr>
                    </a:p>
                  </a:txBody>
                  <a:tcPr marL="52089" marR="52089" marT="0" marB="0"/>
                </a:tc>
                <a:tc>
                  <a:txBody>
                    <a:bodyPr/>
                    <a:lstStyle/>
                    <a:p>
                      <a:pPr marL="0" marR="0" algn="ctr">
                        <a:lnSpc>
                          <a:spcPct val="115000"/>
                        </a:lnSpc>
                        <a:spcBef>
                          <a:spcPts val="0"/>
                        </a:spcBef>
                        <a:spcAft>
                          <a:spcPts val="0"/>
                        </a:spcAft>
                      </a:pPr>
                      <a:r>
                        <a:rPr lang="en-US" sz="1200">
                          <a:effectLst/>
                        </a:rPr>
                        <a:t>3.75</a:t>
                      </a:r>
                      <a:endParaRPr lang="en-US" sz="1200">
                        <a:effectLst/>
                        <a:latin typeface="Calibri"/>
                        <a:ea typeface="宋体"/>
                        <a:cs typeface="Times New Roman"/>
                      </a:endParaRPr>
                    </a:p>
                  </a:txBody>
                  <a:tcPr marL="52089" marR="52089" marT="0" marB="0"/>
                </a:tc>
                <a:tc>
                  <a:txBody>
                    <a:bodyPr/>
                    <a:lstStyle/>
                    <a:p>
                      <a:pPr marL="0" marR="0" algn="ctr">
                        <a:lnSpc>
                          <a:spcPct val="115000"/>
                        </a:lnSpc>
                        <a:spcBef>
                          <a:spcPts val="0"/>
                        </a:spcBef>
                        <a:spcAft>
                          <a:spcPts val="0"/>
                        </a:spcAft>
                      </a:pPr>
                      <a:r>
                        <a:rPr lang="en-US" sz="1200">
                          <a:effectLst/>
                        </a:rPr>
                        <a:t>3.75</a:t>
                      </a:r>
                      <a:endParaRPr lang="en-US" sz="1200">
                        <a:effectLst/>
                        <a:latin typeface="Calibri"/>
                        <a:ea typeface="宋体"/>
                        <a:cs typeface="Times New Roman"/>
                      </a:endParaRPr>
                    </a:p>
                  </a:txBody>
                  <a:tcPr marL="52089" marR="52089" marT="0" marB="0"/>
                </a:tc>
                <a:extLst>
                  <a:ext uri="{0D108BD9-81ED-4DB2-BD59-A6C34878D82A}">
                    <a16:rowId xmlns:a16="http://schemas.microsoft.com/office/drawing/2014/main" val="10021"/>
                  </a:ext>
                </a:extLst>
              </a:tr>
              <a:tr h="358281">
                <a:tc>
                  <a:txBody>
                    <a:bodyPr/>
                    <a:lstStyle/>
                    <a:p>
                      <a:pPr marL="0" marR="0">
                        <a:lnSpc>
                          <a:spcPct val="115000"/>
                        </a:lnSpc>
                        <a:spcBef>
                          <a:spcPts val="0"/>
                        </a:spcBef>
                        <a:spcAft>
                          <a:spcPts val="0"/>
                        </a:spcAft>
                      </a:pPr>
                      <a:r>
                        <a:rPr lang="en-US" sz="1200">
                          <a:effectLst/>
                        </a:rPr>
                        <a:t>Degraded range resolution due to average (m)*</a:t>
                      </a:r>
                      <a:endParaRPr lang="en-US" sz="1200">
                        <a:effectLst/>
                        <a:latin typeface="Calibri"/>
                        <a:ea typeface="宋体"/>
                        <a:cs typeface="Times New Roman"/>
                      </a:endParaRPr>
                    </a:p>
                  </a:txBody>
                  <a:tcPr marL="52089" marR="52089" marT="0" marB="0"/>
                </a:tc>
                <a:tc>
                  <a:txBody>
                    <a:bodyPr/>
                    <a:lstStyle/>
                    <a:p>
                      <a:pPr marL="0" marR="0" algn="ctr">
                        <a:lnSpc>
                          <a:spcPct val="115000"/>
                        </a:lnSpc>
                        <a:spcBef>
                          <a:spcPts val="0"/>
                        </a:spcBef>
                        <a:spcAft>
                          <a:spcPts val="0"/>
                        </a:spcAft>
                      </a:pPr>
                      <a:r>
                        <a:rPr lang="en-US" sz="1200">
                          <a:effectLst/>
                        </a:rPr>
                        <a:t>22.5</a:t>
                      </a:r>
                      <a:endParaRPr lang="en-US" sz="1200">
                        <a:effectLst/>
                        <a:latin typeface="Calibri"/>
                        <a:ea typeface="宋体"/>
                        <a:cs typeface="Times New Roman"/>
                      </a:endParaRPr>
                    </a:p>
                  </a:txBody>
                  <a:tcPr marL="52089" marR="52089" marT="0" marB="0"/>
                </a:tc>
                <a:tc>
                  <a:txBody>
                    <a:bodyPr/>
                    <a:lstStyle/>
                    <a:p>
                      <a:pPr marL="0" marR="0" algn="ctr">
                        <a:lnSpc>
                          <a:spcPct val="115000"/>
                        </a:lnSpc>
                        <a:spcBef>
                          <a:spcPts val="0"/>
                        </a:spcBef>
                        <a:spcAft>
                          <a:spcPts val="0"/>
                        </a:spcAft>
                      </a:pPr>
                      <a:r>
                        <a:rPr lang="en-US" sz="1200">
                          <a:effectLst/>
                        </a:rPr>
                        <a:t>45</a:t>
                      </a:r>
                      <a:endParaRPr lang="en-US" sz="1200">
                        <a:effectLst/>
                        <a:latin typeface="Calibri"/>
                        <a:ea typeface="宋体"/>
                        <a:cs typeface="Times New Roman"/>
                      </a:endParaRPr>
                    </a:p>
                  </a:txBody>
                  <a:tcPr marL="52089" marR="52089" marT="0" marB="0"/>
                </a:tc>
                <a:tc>
                  <a:txBody>
                    <a:bodyPr/>
                    <a:lstStyle/>
                    <a:p>
                      <a:pPr marL="0" marR="0" algn="ctr">
                        <a:lnSpc>
                          <a:spcPct val="115000"/>
                        </a:lnSpc>
                        <a:spcBef>
                          <a:spcPts val="0"/>
                        </a:spcBef>
                        <a:spcAft>
                          <a:spcPts val="0"/>
                        </a:spcAft>
                      </a:pPr>
                      <a:r>
                        <a:rPr lang="en-US" sz="1200">
                          <a:effectLst/>
                        </a:rPr>
                        <a:t>75</a:t>
                      </a:r>
                      <a:endParaRPr lang="en-US" sz="1200">
                        <a:effectLst/>
                        <a:latin typeface="Calibri"/>
                        <a:ea typeface="宋体"/>
                        <a:cs typeface="Times New Roman"/>
                      </a:endParaRPr>
                    </a:p>
                  </a:txBody>
                  <a:tcPr marL="52089" marR="52089" marT="0" marB="0"/>
                </a:tc>
                <a:tc>
                  <a:txBody>
                    <a:bodyPr/>
                    <a:lstStyle/>
                    <a:p>
                      <a:pPr marL="0" marR="0" algn="ctr">
                        <a:lnSpc>
                          <a:spcPct val="115000"/>
                        </a:lnSpc>
                        <a:spcBef>
                          <a:spcPts val="0"/>
                        </a:spcBef>
                        <a:spcAft>
                          <a:spcPts val="0"/>
                        </a:spcAft>
                      </a:pPr>
                      <a:r>
                        <a:rPr lang="en-US" sz="1200" dirty="0">
                          <a:effectLst/>
                        </a:rPr>
                        <a:t>150</a:t>
                      </a:r>
                      <a:endParaRPr lang="en-US" sz="1200" dirty="0">
                        <a:effectLst/>
                        <a:latin typeface="Calibri"/>
                        <a:ea typeface="宋体"/>
                        <a:cs typeface="Times New Roman"/>
                      </a:endParaRPr>
                    </a:p>
                  </a:txBody>
                  <a:tcPr marL="52089" marR="52089" marT="0" marB="0"/>
                </a:tc>
                <a:extLst>
                  <a:ext uri="{0D108BD9-81ED-4DB2-BD59-A6C34878D82A}">
                    <a16:rowId xmlns:a16="http://schemas.microsoft.com/office/drawing/2014/main" val="10022"/>
                  </a:ext>
                </a:extLst>
              </a:tr>
            </a:tbl>
          </a:graphicData>
        </a:graphic>
      </p:graphicFrame>
    </p:spTree>
    <p:extLst>
      <p:ext uri="{BB962C8B-B14F-4D97-AF65-F5344CB8AC3E}">
        <p14:creationId xmlns:p14="http://schemas.microsoft.com/office/powerpoint/2010/main" val="315901460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4621255" y="1573902"/>
            <a:ext cx="4183460" cy="3949779"/>
          </a:xfrm>
          <a:prstGeom prst="rect">
            <a:avLst/>
          </a:prstGeom>
        </p:spPr>
      </p:pic>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450181"/>
            <a:ext cx="4286250" cy="4286250"/>
          </a:xfrm>
          <a:prstGeom prst="rect">
            <a:avLst/>
          </a:prstGeom>
        </p:spPr>
      </p:pic>
      <p:cxnSp>
        <p:nvCxnSpPr>
          <p:cNvPr id="7" name="Straight Arrow Connector 6"/>
          <p:cNvCxnSpPr/>
          <p:nvPr/>
        </p:nvCxnSpPr>
        <p:spPr>
          <a:xfrm flipH="1">
            <a:off x="1441108" y="3121819"/>
            <a:ext cx="1404035" cy="2"/>
          </a:xfrm>
          <a:prstGeom prst="straightConnector1">
            <a:avLst/>
          </a:prstGeom>
          <a:ln w="28575">
            <a:solidFill>
              <a:srgbClr val="FF0000"/>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10" name="TextBox 9"/>
          <p:cNvSpPr txBox="1"/>
          <p:nvPr/>
        </p:nvSpPr>
        <p:spPr>
          <a:xfrm>
            <a:off x="1600200" y="722323"/>
            <a:ext cx="6283900" cy="546303"/>
          </a:xfrm>
          <a:prstGeom prst="rect">
            <a:avLst/>
          </a:prstGeom>
          <a:noFill/>
        </p:spPr>
        <p:txBody>
          <a:bodyPr wrap="none" rtlCol="0">
            <a:spAutoFit/>
          </a:bodyPr>
          <a:lstStyle/>
          <a:p>
            <a:r>
              <a:rPr lang="en-US" sz="1600" b="1" dirty="0"/>
              <a:t>Retrieval </a:t>
            </a:r>
            <a:r>
              <a:rPr lang="en-US" sz="1600" b="1" dirty="0" smtClean="0"/>
              <a:t>Uncertainty And </a:t>
            </a:r>
            <a:r>
              <a:rPr lang="en-US" sz="1600" b="1" dirty="0"/>
              <a:t>V</a:t>
            </a:r>
            <a:r>
              <a:rPr lang="en-US" sz="1600" b="1" dirty="0" smtClean="0"/>
              <a:t>ertical Resolution of the UAH Ozone Lidar</a:t>
            </a:r>
            <a:endParaRPr lang="en-US" sz="1600" b="1" dirty="0"/>
          </a:p>
          <a:p>
            <a:r>
              <a:rPr lang="en-US" sz="1350" dirty="0">
                <a:solidFill>
                  <a:schemeClr val="accent1">
                    <a:lumMod val="75000"/>
                  </a:schemeClr>
                </a:solidFill>
              </a:rPr>
              <a:t>Uncertainties are related to the choice of the vertical resolutions and integration time. </a:t>
            </a:r>
          </a:p>
        </p:txBody>
      </p:sp>
      <p:cxnSp>
        <p:nvCxnSpPr>
          <p:cNvPr id="14" name="Straight Arrow Connector 13"/>
          <p:cNvCxnSpPr/>
          <p:nvPr/>
        </p:nvCxnSpPr>
        <p:spPr>
          <a:xfrm flipH="1">
            <a:off x="1441108" y="3471863"/>
            <a:ext cx="1404035" cy="2"/>
          </a:xfrm>
          <a:prstGeom prst="straightConnector1">
            <a:avLst/>
          </a:prstGeom>
          <a:ln w="28575">
            <a:solidFill>
              <a:srgbClr val="FF0000"/>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15" name="TextBox 14"/>
          <p:cNvSpPr txBox="1"/>
          <p:nvPr/>
        </p:nvSpPr>
        <p:spPr>
          <a:xfrm>
            <a:off x="1376814" y="3186070"/>
            <a:ext cx="2825325" cy="276999"/>
          </a:xfrm>
          <a:prstGeom prst="rect">
            <a:avLst/>
          </a:prstGeom>
          <a:noFill/>
        </p:spPr>
        <p:txBody>
          <a:bodyPr wrap="none" rtlCol="0">
            <a:spAutoFit/>
          </a:bodyPr>
          <a:lstStyle/>
          <a:p>
            <a:r>
              <a:rPr lang="en-US" sz="1200" dirty="0">
                <a:solidFill>
                  <a:srgbClr val="FF0000"/>
                </a:solidFill>
              </a:rPr>
              <a:t>Channel 5 and 2 are merged in this region.</a:t>
            </a:r>
          </a:p>
        </p:txBody>
      </p:sp>
      <p:sp>
        <p:nvSpPr>
          <p:cNvPr id="18" name="TextBox 17"/>
          <p:cNvSpPr txBox="1"/>
          <p:nvPr/>
        </p:nvSpPr>
        <p:spPr>
          <a:xfrm>
            <a:off x="3661511" y="5523681"/>
            <a:ext cx="1856021" cy="300082"/>
          </a:xfrm>
          <a:prstGeom prst="rect">
            <a:avLst/>
          </a:prstGeom>
          <a:noFill/>
        </p:spPr>
        <p:txBody>
          <a:bodyPr wrap="none" rtlCol="0">
            <a:spAutoFit/>
          </a:bodyPr>
          <a:lstStyle/>
          <a:p>
            <a:r>
              <a:rPr lang="en-US" sz="1350" dirty="0">
                <a:solidFill>
                  <a:srgbClr val="FF0000"/>
                </a:solidFill>
              </a:rPr>
              <a:t>10-min integration time</a:t>
            </a:r>
          </a:p>
        </p:txBody>
      </p:sp>
      <p:cxnSp>
        <p:nvCxnSpPr>
          <p:cNvPr id="19" name="Straight Arrow Connector 18"/>
          <p:cNvCxnSpPr/>
          <p:nvPr/>
        </p:nvCxnSpPr>
        <p:spPr>
          <a:xfrm flipH="1">
            <a:off x="1298232" y="4986338"/>
            <a:ext cx="1404035" cy="2"/>
          </a:xfrm>
          <a:prstGeom prst="straightConnector1">
            <a:avLst/>
          </a:prstGeom>
          <a:ln w="28575">
            <a:solidFill>
              <a:srgbClr val="FF0000"/>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20" name="Straight Arrow Connector 19"/>
          <p:cNvCxnSpPr/>
          <p:nvPr/>
        </p:nvCxnSpPr>
        <p:spPr>
          <a:xfrm flipH="1">
            <a:off x="1298231" y="4723942"/>
            <a:ext cx="1404035" cy="2"/>
          </a:xfrm>
          <a:prstGeom prst="straightConnector1">
            <a:avLst/>
          </a:prstGeom>
          <a:ln w="28575">
            <a:solidFill>
              <a:srgbClr val="FF0000"/>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22" name="TextBox 21"/>
          <p:cNvSpPr txBox="1"/>
          <p:nvPr/>
        </p:nvSpPr>
        <p:spPr>
          <a:xfrm>
            <a:off x="1239268" y="4715684"/>
            <a:ext cx="2299540" cy="276999"/>
          </a:xfrm>
          <a:prstGeom prst="rect">
            <a:avLst/>
          </a:prstGeom>
          <a:noFill/>
        </p:spPr>
        <p:txBody>
          <a:bodyPr wrap="none" rtlCol="0">
            <a:spAutoFit/>
          </a:bodyPr>
          <a:lstStyle/>
          <a:p>
            <a:r>
              <a:rPr lang="en-US" sz="1200" dirty="0">
                <a:solidFill>
                  <a:srgbClr val="FF0000"/>
                </a:solidFill>
              </a:rPr>
              <a:t>Channel 2 and 1 </a:t>
            </a:r>
            <a:r>
              <a:rPr lang="en-US" sz="1200" dirty="0" smtClean="0">
                <a:solidFill>
                  <a:srgbClr val="FF0000"/>
                </a:solidFill>
              </a:rPr>
              <a:t>are </a:t>
            </a:r>
            <a:r>
              <a:rPr lang="en-US" sz="1200" dirty="0">
                <a:solidFill>
                  <a:srgbClr val="FF0000"/>
                </a:solidFill>
              </a:rPr>
              <a:t>merged here.</a:t>
            </a:r>
          </a:p>
        </p:txBody>
      </p:sp>
      <p:sp>
        <p:nvSpPr>
          <p:cNvPr id="5" name="TextBox 4"/>
          <p:cNvSpPr txBox="1"/>
          <p:nvPr/>
        </p:nvSpPr>
        <p:spPr>
          <a:xfrm>
            <a:off x="6966284" y="3445557"/>
            <a:ext cx="1523198" cy="461665"/>
          </a:xfrm>
          <a:prstGeom prst="rect">
            <a:avLst/>
          </a:prstGeom>
          <a:noFill/>
        </p:spPr>
        <p:txBody>
          <a:bodyPr wrap="square" rtlCol="0">
            <a:spAutoFit/>
          </a:bodyPr>
          <a:lstStyle/>
          <a:p>
            <a:r>
              <a:rPr lang="en-US" sz="1200" dirty="0"/>
              <a:t>NDACC-standardized cutoff freq. definition</a:t>
            </a:r>
          </a:p>
        </p:txBody>
      </p:sp>
      <p:sp>
        <p:nvSpPr>
          <p:cNvPr id="16" name="TextBox 15"/>
          <p:cNvSpPr txBox="1"/>
          <p:nvPr/>
        </p:nvSpPr>
        <p:spPr>
          <a:xfrm>
            <a:off x="5246971" y="1913937"/>
            <a:ext cx="1523198" cy="646331"/>
          </a:xfrm>
          <a:prstGeom prst="rect">
            <a:avLst/>
          </a:prstGeom>
          <a:noFill/>
        </p:spPr>
        <p:txBody>
          <a:bodyPr wrap="square" rtlCol="0">
            <a:spAutoFit/>
          </a:bodyPr>
          <a:lstStyle/>
          <a:p>
            <a:r>
              <a:rPr lang="en-US" sz="1200" dirty="0"/>
              <a:t>NDACC-standardized impulse response (FWHM) definition</a:t>
            </a:r>
          </a:p>
        </p:txBody>
      </p:sp>
      <p:cxnSp>
        <p:nvCxnSpPr>
          <p:cNvPr id="17" name="Straight Arrow Connector 16"/>
          <p:cNvCxnSpPr/>
          <p:nvPr/>
        </p:nvCxnSpPr>
        <p:spPr>
          <a:xfrm>
            <a:off x="5796351" y="2503555"/>
            <a:ext cx="433601" cy="526598"/>
          </a:xfrm>
          <a:prstGeom prst="straightConnector1">
            <a:avLst/>
          </a:prstGeom>
          <a:ln w="28575">
            <a:solidFill>
              <a:schemeClr val="tx1"/>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21" name="Straight Arrow Connector 20"/>
          <p:cNvCxnSpPr/>
          <p:nvPr/>
        </p:nvCxnSpPr>
        <p:spPr>
          <a:xfrm flipH="1" flipV="1">
            <a:off x="7300533" y="2968183"/>
            <a:ext cx="427351" cy="435773"/>
          </a:xfrm>
          <a:prstGeom prst="straightConnector1">
            <a:avLst/>
          </a:prstGeom>
          <a:ln w="28575">
            <a:solidFill>
              <a:schemeClr val="tx1"/>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82558006"/>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4442" y="0"/>
            <a:ext cx="9043358" cy="830997"/>
          </a:xfrm>
          <a:prstGeom prst="rect">
            <a:avLst/>
          </a:prstGeom>
          <a:noFill/>
        </p:spPr>
        <p:txBody>
          <a:bodyPr wrap="square" rtlCol="0">
            <a:spAutoFit/>
          </a:bodyPr>
          <a:lstStyle/>
          <a:p>
            <a:r>
              <a:rPr lang="en-US" sz="2400" b="1" dirty="0"/>
              <a:t>Quantifying </a:t>
            </a:r>
            <a:r>
              <a:rPr lang="en-US" sz="2400" b="1" dirty="0" err="1"/>
              <a:t>TOLNet</a:t>
            </a:r>
            <a:r>
              <a:rPr lang="en-US" sz="2400" b="1" dirty="0"/>
              <a:t> Ozone Lidar Accuracy during the 2014 DISCOVER-AQ and FRAPPÉ </a:t>
            </a:r>
            <a:r>
              <a:rPr lang="en-US" sz="2400" b="1" dirty="0" smtClean="0"/>
              <a:t>Campaigns	 </a:t>
            </a:r>
            <a:r>
              <a:rPr lang="en-US" sz="2000" dirty="0" smtClean="0"/>
              <a:t>[Wang et al., 2017 AMT]</a:t>
            </a:r>
            <a:endParaRPr lang="en-US" sz="2000" dirty="0"/>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85800" y="1143000"/>
            <a:ext cx="4706237" cy="5638800"/>
          </a:xfrm>
          <a:prstGeom prst="rect">
            <a:avLst/>
          </a:prstGeom>
        </p:spPr>
      </p:pic>
      <p:sp>
        <p:nvSpPr>
          <p:cNvPr id="7" name="TextBox 6"/>
          <p:cNvSpPr txBox="1"/>
          <p:nvPr/>
        </p:nvSpPr>
        <p:spPr>
          <a:xfrm>
            <a:off x="5486400" y="2128351"/>
            <a:ext cx="3657600" cy="923330"/>
          </a:xfrm>
          <a:prstGeom prst="rect">
            <a:avLst/>
          </a:prstGeom>
          <a:noFill/>
        </p:spPr>
        <p:txBody>
          <a:bodyPr wrap="square" rtlCol="0">
            <a:spAutoFit/>
          </a:bodyPr>
          <a:lstStyle/>
          <a:p>
            <a:r>
              <a:rPr lang="en-US" dirty="0" smtClean="0"/>
              <a:t>The </a:t>
            </a:r>
            <a:r>
              <a:rPr lang="en-US" dirty="0" err="1" smtClean="0"/>
              <a:t>TOLNet</a:t>
            </a:r>
            <a:r>
              <a:rPr lang="en-US" dirty="0" smtClean="0"/>
              <a:t> O</a:t>
            </a:r>
            <a:r>
              <a:rPr lang="en-US" baseline="-25000" dirty="0" smtClean="0"/>
              <a:t>3</a:t>
            </a:r>
            <a:r>
              <a:rPr lang="en-US" dirty="0" smtClean="0"/>
              <a:t> </a:t>
            </a:r>
            <a:r>
              <a:rPr lang="en-US" dirty="0" err="1" smtClean="0"/>
              <a:t>lidars</a:t>
            </a:r>
            <a:r>
              <a:rPr lang="en-US" dirty="0" smtClean="0"/>
              <a:t> measure better than ±15% of vertical </a:t>
            </a:r>
            <a:r>
              <a:rPr lang="en-US" dirty="0"/>
              <a:t>O</a:t>
            </a:r>
            <a:r>
              <a:rPr lang="en-US" baseline="-25000" dirty="0"/>
              <a:t>3 </a:t>
            </a:r>
            <a:r>
              <a:rPr lang="en-US" baseline="-25000" dirty="0" smtClean="0"/>
              <a:t> </a:t>
            </a:r>
            <a:r>
              <a:rPr lang="en-US" dirty="0" smtClean="0"/>
              <a:t>profile and ±5% of column average.</a:t>
            </a:r>
            <a:endParaRPr lang="en-US" dirty="0"/>
          </a:p>
        </p:txBody>
      </p:sp>
    </p:spTree>
    <p:extLst>
      <p:ext uri="{BB962C8B-B14F-4D97-AF65-F5344CB8AC3E}">
        <p14:creationId xmlns:p14="http://schemas.microsoft.com/office/powerpoint/2010/main" val="729004219"/>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p:nvPr/>
        </p:nvPicPr>
        <p:blipFill>
          <a:blip r:embed="rId2" cstate="print">
            <a:extLst>
              <a:ext uri="{28A0092B-C50C-407E-A947-70E740481C1C}">
                <a14:useLocalDpi xmlns:a14="http://schemas.microsoft.com/office/drawing/2010/main" val="0"/>
              </a:ext>
            </a:extLst>
          </a:blip>
          <a:stretch>
            <a:fillRect/>
          </a:stretch>
        </p:blipFill>
        <p:spPr>
          <a:xfrm>
            <a:off x="0" y="778182"/>
            <a:ext cx="5943600" cy="6050915"/>
          </a:xfrm>
          <a:prstGeom prst="rect">
            <a:avLst/>
          </a:prstGeom>
        </p:spPr>
      </p:pic>
      <p:sp>
        <p:nvSpPr>
          <p:cNvPr id="3" name="TextBox 2"/>
          <p:cNvSpPr txBox="1"/>
          <p:nvPr/>
        </p:nvSpPr>
        <p:spPr>
          <a:xfrm>
            <a:off x="1" y="-19128"/>
            <a:ext cx="8839200" cy="461665"/>
          </a:xfrm>
          <a:prstGeom prst="rect">
            <a:avLst/>
          </a:prstGeom>
          <a:noFill/>
        </p:spPr>
        <p:txBody>
          <a:bodyPr wrap="square" rtlCol="0">
            <a:spAutoFit/>
          </a:bodyPr>
          <a:lstStyle/>
          <a:p>
            <a:r>
              <a:rPr lang="en-US" sz="2400" b="1" dirty="0"/>
              <a:t>Ozone Variability and Anomalies Observed </a:t>
            </a:r>
            <a:r>
              <a:rPr lang="en-US" sz="2400" b="1" dirty="0" smtClean="0"/>
              <a:t>at SEUS </a:t>
            </a:r>
            <a:r>
              <a:rPr lang="en-US" sz="2400" b="1" dirty="0"/>
              <a:t>in </a:t>
            </a:r>
            <a:r>
              <a:rPr lang="en-US" sz="2400" b="1" dirty="0" smtClean="0"/>
              <a:t>2013</a:t>
            </a:r>
            <a:endParaRPr lang="en-US" sz="2400" dirty="0"/>
          </a:p>
        </p:txBody>
      </p:sp>
      <p:sp>
        <p:nvSpPr>
          <p:cNvPr id="4" name="TextBox 3"/>
          <p:cNvSpPr txBox="1"/>
          <p:nvPr/>
        </p:nvSpPr>
        <p:spPr>
          <a:xfrm>
            <a:off x="6019801" y="1600200"/>
            <a:ext cx="3124200" cy="1815882"/>
          </a:xfrm>
          <a:prstGeom prst="rect">
            <a:avLst/>
          </a:prstGeom>
          <a:noFill/>
        </p:spPr>
        <p:txBody>
          <a:bodyPr wrap="square" rtlCol="0">
            <a:spAutoFit/>
          </a:bodyPr>
          <a:lstStyle/>
          <a:p>
            <a:pPr marL="342900" indent="-342900">
              <a:buAutoNum type="arabicPeriod"/>
            </a:pPr>
            <a:r>
              <a:rPr lang="en-US" sz="1600" dirty="0" smtClean="0"/>
              <a:t>10-ppbv </a:t>
            </a:r>
            <a:r>
              <a:rPr lang="en-US" sz="1600" dirty="0"/>
              <a:t>(about 17%) lower than the climatology in the </a:t>
            </a:r>
            <a:r>
              <a:rPr lang="en-US" sz="1600" dirty="0" smtClean="0"/>
              <a:t>PBL</a:t>
            </a:r>
            <a:r>
              <a:rPr lang="en-US" sz="1600" dirty="0"/>
              <a:t> </a:t>
            </a:r>
            <a:r>
              <a:rPr lang="en-US" sz="1600" dirty="0" smtClean="0"/>
              <a:t>associated with unusually wet and cool weather;</a:t>
            </a:r>
          </a:p>
          <a:p>
            <a:pPr marL="342900" indent="-342900">
              <a:buAutoNum type="arabicPeriod"/>
            </a:pPr>
            <a:r>
              <a:rPr lang="en-US" sz="1600" dirty="0" smtClean="0"/>
              <a:t>40-ppbv </a:t>
            </a:r>
            <a:r>
              <a:rPr lang="en-US" sz="1600" dirty="0"/>
              <a:t>(about 25%) higher than </a:t>
            </a:r>
            <a:r>
              <a:rPr lang="en-US" sz="1600" dirty="0" smtClean="0"/>
              <a:t>in </a:t>
            </a:r>
            <a:r>
              <a:rPr lang="en-US" sz="1600" dirty="0"/>
              <a:t>the </a:t>
            </a:r>
            <a:r>
              <a:rPr lang="en-US" sz="1600" dirty="0" smtClean="0"/>
              <a:t>UT due to stronger STT.</a:t>
            </a:r>
            <a:endParaRPr lang="en-US" sz="1600" dirty="0"/>
          </a:p>
        </p:txBody>
      </p:sp>
      <p:sp>
        <p:nvSpPr>
          <p:cNvPr id="5" name="TextBox 4"/>
          <p:cNvSpPr txBox="1"/>
          <p:nvPr/>
        </p:nvSpPr>
        <p:spPr>
          <a:xfrm>
            <a:off x="6057284" y="449139"/>
            <a:ext cx="2201244" cy="369332"/>
          </a:xfrm>
          <a:prstGeom prst="rect">
            <a:avLst/>
          </a:prstGeom>
          <a:noFill/>
        </p:spPr>
        <p:txBody>
          <a:bodyPr wrap="none" rtlCol="0">
            <a:spAutoFit/>
          </a:bodyPr>
          <a:lstStyle/>
          <a:p>
            <a:r>
              <a:rPr lang="en-US" dirty="0" smtClean="0"/>
              <a:t>Kuang et al. 2017 JGR</a:t>
            </a:r>
            <a:endParaRPr lang="en-US" dirty="0"/>
          </a:p>
        </p:txBody>
      </p:sp>
      <p:sp>
        <p:nvSpPr>
          <p:cNvPr id="6" name="TextBox 5"/>
          <p:cNvSpPr txBox="1"/>
          <p:nvPr/>
        </p:nvSpPr>
        <p:spPr>
          <a:xfrm>
            <a:off x="6131536" y="4013145"/>
            <a:ext cx="2900730" cy="369332"/>
          </a:xfrm>
          <a:prstGeom prst="rect">
            <a:avLst/>
          </a:prstGeom>
          <a:noFill/>
        </p:spPr>
        <p:txBody>
          <a:bodyPr wrap="none" rtlCol="0">
            <a:spAutoFit/>
          </a:bodyPr>
          <a:lstStyle/>
          <a:p>
            <a:r>
              <a:rPr lang="en-US" dirty="0" smtClean="0"/>
              <a:t>PV provided by Ryan Stauffer</a:t>
            </a:r>
            <a:endParaRPr lang="en-US" dirty="0"/>
          </a:p>
        </p:txBody>
      </p:sp>
    </p:spTree>
    <p:extLst>
      <p:ext uri="{BB962C8B-B14F-4D97-AF65-F5344CB8AC3E}">
        <p14:creationId xmlns:p14="http://schemas.microsoft.com/office/powerpoint/2010/main" val="294746869"/>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p:nvPr/>
        </p:nvPicPr>
        <p:blipFill>
          <a:blip r:embed="rId2" cstate="print">
            <a:extLst>
              <a:ext uri="{28A0092B-C50C-407E-A947-70E740481C1C}">
                <a14:useLocalDpi xmlns:a14="http://schemas.microsoft.com/office/drawing/2010/main" val="0"/>
              </a:ext>
            </a:extLst>
          </a:blip>
          <a:stretch>
            <a:fillRect/>
          </a:stretch>
        </p:blipFill>
        <p:spPr>
          <a:xfrm>
            <a:off x="496737" y="990600"/>
            <a:ext cx="8001000" cy="3353435"/>
          </a:xfrm>
          <a:prstGeom prst="rect">
            <a:avLst/>
          </a:prstGeom>
        </p:spPr>
      </p:pic>
      <p:sp>
        <p:nvSpPr>
          <p:cNvPr id="3" name="TextBox 2"/>
          <p:cNvSpPr txBox="1"/>
          <p:nvPr/>
        </p:nvSpPr>
        <p:spPr>
          <a:xfrm>
            <a:off x="0" y="76200"/>
            <a:ext cx="8945975" cy="461665"/>
          </a:xfrm>
          <a:prstGeom prst="rect">
            <a:avLst/>
          </a:prstGeom>
          <a:noFill/>
        </p:spPr>
        <p:txBody>
          <a:bodyPr wrap="none" rtlCol="0">
            <a:spAutoFit/>
          </a:bodyPr>
          <a:lstStyle/>
          <a:p>
            <a:r>
              <a:rPr lang="en-US" sz="2400" b="1" dirty="0" smtClean="0"/>
              <a:t>Correlation between Tropospheric O</a:t>
            </a:r>
            <a:r>
              <a:rPr lang="en-US" sz="2400" b="1" baseline="-25000" dirty="0" smtClean="0"/>
              <a:t>3</a:t>
            </a:r>
            <a:r>
              <a:rPr lang="en-US" sz="2400" b="1" dirty="0" smtClean="0"/>
              <a:t>, Water Vapor and Temperature</a:t>
            </a:r>
            <a:endParaRPr lang="en-US" sz="2400" b="1" dirty="0"/>
          </a:p>
        </p:txBody>
      </p:sp>
      <p:sp>
        <p:nvSpPr>
          <p:cNvPr id="4" name="TextBox 3"/>
          <p:cNvSpPr txBox="1"/>
          <p:nvPr/>
        </p:nvSpPr>
        <p:spPr>
          <a:xfrm>
            <a:off x="77638" y="5003321"/>
            <a:ext cx="8839199" cy="1477328"/>
          </a:xfrm>
          <a:prstGeom prst="rect">
            <a:avLst/>
          </a:prstGeom>
          <a:noFill/>
        </p:spPr>
        <p:txBody>
          <a:bodyPr wrap="square" rtlCol="0">
            <a:spAutoFit/>
          </a:bodyPr>
          <a:lstStyle/>
          <a:p>
            <a:pPr marL="342900" indent="-342900">
              <a:buAutoNum type="arabicPeriod"/>
            </a:pPr>
            <a:r>
              <a:rPr lang="en-US" dirty="0" smtClean="0"/>
              <a:t>The </a:t>
            </a:r>
            <a:r>
              <a:rPr lang="en-US" dirty="0"/>
              <a:t>regression slopes between ozone and </a:t>
            </a:r>
            <a:r>
              <a:rPr lang="en-US" dirty="0" smtClean="0"/>
              <a:t>T </a:t>
            </a:r>
            <a:r>
              <a:rPr lang="en-US" dirty="0"/>
              <a:t>anomalies for surface, PBL, and mid-troposphere are similar, 3.0-4.1 ppbv·K</a:t>
            </a:r>
            <a:r>
              <a:rPr lang="en-US" baseline="30000" dirty="0"/>
              <a:t>-1</a:t>
            </a:r>
            <a:r>
              <a:rPr lang="en-US" dirty="0"/>
              <a:t> consistent with previous studies using surface air-quality </a:t>
            </a:r>
            <a:r>
              <a:rPr lang="en-US" dirty="0" smtClean="0"/>
              <a:t>data.</a:t>
            </a:r>
          </a:p>
          <a:p>
            <a:pPr marL="342900" indent="-342900">
              <a:buAutoNum type="arabicPeriod"/>
            </a:pPr>
            <a:r>
              <a:rPr lang="en-US" dirty="0" smtClean="0"/>
              <a:t>The </a:t>
            </a:r>
            <a:r>
              <a:rPr lang="en-US" dirty="0"/>
              <a:t>ozone/RH regression slopes are -1.0, -0.6, -0.5 and -3.6 </a:t>
            </a:r>
            <a:r>
              <a:rPr lang="en-US" dirty="0" err="1"/>
              <a:t>ppbv</a:t>
            </a:r>
            <a:r>
              <a:rPr lang="en-US" dirty="0"/>
              <a:t>·%</a:t>
            </a:r>
            <a:r>
              <a:rPr lang="en-US" baseline="30000" dirty="0"/>
              <a:t>-1</a:t>
            </a:r>
            <a:r>
              <a:rPr lang="en-US" dirty="0"/>
              <a:t> for surface, PBL, mid-troposphere, and upper-troposphere, respectively. </a:t>
            </a:r>
          </a:p>
        </p:txBody>
      </p:sp>
    </p:spTree>
    <p:extLst>
      <p:ext uri="{BB962C8B-B14F-4D97-AF65-F5344CB8AC3E}">
        <p14:creationId xmlns:p14="http://schemas.microsoft.com/office/powerpoint/2010/main" val="24485720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47626"/>
            <a:ext cx="10515600" cy="1325563"/>
          </a:xfrm>
        </p:spPr>
        <p:txBody>
          <a:bodyPr>
            <a:normAutofit/>
          </a:bodyPr>
          <a:lstStyle/>
          <a:p>
            <a:pPr algn="ctr"/>
            <a:r>
              <a:rPr lang="en-US" sz="4000" b="1" dirty="0"/>
              <a:t>Outline</a:t>
            </a:r>
          </a:p>
        </p:txBody>
      </p:sp>
      <p:sp>
        <p:nvSpPr>
          <p:cNvPr id="3" name="Content Placeholder 2"/>
          <p:cNvSpPr>
            <a:spLocks noGrp="1"/>
          </p:cNvSpPr>
          <p:nvPr>
            <p:ph idx="1"/>
          </p:nvPr>
        </p:nvSpPr>
        <p:spPr>
          <a:xfrm>
            <a:off x="785599" y="1127528"/>
            <a:ext cx="6666078" cy="4351338"/>
          </a:xfrm>
        </p:spPr>
        <p:txBody>
          <a:bodyPr/>
          <a:lstStyle/>
          <a:p>
            <a:r>
              <a:rPr lang="en-US" dirty="0" smtClean="0"/>
              <a:t>Data status</a:t>
            </a:r>
          </a:p>
          <a:p>
            <a:r>
              <a:rPr lang="en-US" dirty="0" smtClean="0"/>
              <a:t>Hardware development</a:t>
            </a:r>
          </a:p>
          <a:p>
            <a:r>
              <a:rPr lang="en-US" dirty="0" smtClean="0"/>
              <a:t>Software changes</a:t>
            </a:r>
          </a:p>
          <a:p>
            <a:r>
              <a:rPr lang="en-US" dirty="0" smtClean="0"/>
              <a:t>Scientific studies</a:t>
            </a:r>
          </a:p>
          <a:p>
            <a:r>
              <a:rPr lang="en-US" dirty="0" smtClean="0"/>
              <a:t>Future plan</a:t>
            </a:r>
          </a:p>
        </p:txBody>
      </p:sp>
    </p:spTree>
    <p:extLst>
      <p:ext uri="{BB962C8B-B14F-4D97-AF65-F5344CB8AC3E}">
        <p14:creationId xmlns:p14="http://schemas.microsoft.com/office/powerpoint/2010/main" val="2422304626"/>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p:cNvPicPr>
            <a:picLocks noChangeAspect="1"/>
          </p:cNvPicPr>
          <p:nvPr/>
        </p:nvPicPr>
        <p:blipFill>
          <a:blip r:embed="rId3"/>
          <a:stretch>
            <a:fillRect/>
          </a:stretch>
        </p:blipFill>
        <p:spPr>
          <a:xfrm>
            <a:off x="0" y="2393157"/>
            <a:ext cx="7329488" cy="3607594"/>
          </a:xfrm>
          <a:prstGeom prst="rect">
            <a:avLst/>
          </a:prstGeom>
        </p:spPr>
      </p:pic>
      <p:sp>
        <p:nvSpPr>
          <p:cNvPr id="4" name="TextBox 3"/>
          <p:cNvSpPr txBox="1"/>
          <p:nvPr/>
        </p:nvSpPr>
        <p:spPr>
          <a:xfrm>
            <a:off x="381000" y="250495"/>
            <a:ext cx="5829801" cy="461665"/>
          </a:xfrm>
          <a:prstGeom prst="rect">
            <a:avLst/>
          </a:prstGeom>
          <a:noFill/>
        </p:spPr>
        <p:txBody>
          <a:bodyPr wrap="none" rtlCol="0">
            <a:spAutoFit/>
          </a:bodyPr>
          <a:lstStyle/>
          <a:p>
            <a:r>
              <a:rPr lang="en-US" sz="2400" b="1" dirty="0"/>
              <a:t>Nov. 21-22, Toward west, 10-min integration</a:t>
            </a:r>
          </a:p>
        </p:txBody>
      </p:sp>
      <p:sp>
        <p:nvSpPr>
          <p:cNvPr id="5" name="TextBox 4"/>
          <p:cNvSpPr txBox="1"/>
          <p:nvPr/>
        </p:nvSpPr>
        <p:spPr>
          <a:xfrm>
            <a:off x="1946366" y="3090998"/>
            <a:ext cx="1031051" cy="253916"/>
          </a:xfrm>
          <a:prstGeom prst="rect">
            <a:avLst/>
          </a:prstGeom>
          <a:noFill/>
        </p:spPr>
        <p:txBody>
          <a:bodyPr wrap="none" rtlCol="0">
            <a:spAutoFit/>
          </a:bodyPr>
          <a:lstStyle/>
          <a:p>
            <a:r>
              <a:rPr lang="en-US" sz="1050" dirty="0"/>
              <a:t>EPA, Airport rd.</a:t>
            </a:r>
          </a:p>
        </p:txBody>
      </p:sp>
      <p:cxnSp>
        <p:nvCxnSpPr>
          <p:cNvPr id="7" name="Straight Arrow Connector 6"/>
          <p:cNvCxnSpPr>
            <a:stCxn id="5" idx="1"/>
          </p:cNvCxnSpPr>
          <p:nvPr/>
        </p:nvCxnSpPr>
        <p:spPr>
          <a:xfrm flipH="1" flipV="1">
            <a:off x="1587137" y="3038746"/>
            <a:ext cx="359229" cy="167669"/>
          </a:xfrm>
          <a:prstGeom prst="straightConnector1">
            <a:avLst/>
          </a:prstGeom>
          <a:ln w="19050">
            <a:solidFill>
              <a:schemeClr val="tx1"/>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sp>
        <p:nvSpPr>
          <p:cNvPr id="10" name="TextBox 9"/>
          <p:cNvSpPr txBox="1"/>
          <p:nvPr/>
        </p:nvSpPr>
        <p:spPr>
          <a:xfrm>
            <a:off x="0" y="792719"/>
            <a:ext cx="8963462" cy="1600438"/>
          </a:xfrm>
          <a:prstGeom prst="rect">
            <a:avLst/>
          </a:prstGeom>
          <a:noFill/>
        </p:spPr>
        <p:txBody>
          <a:bodyPr wrap="square" rtlCol="0">
            <a:spAutoFit/>
          </a:bodyPr>
          <a:lstStyle/>
          <a:p>
            <a:pPr marL="257175" indent="-257175">
              <a:buAutoNum type="arabicPeriod"/>
            </a:pPr>
            <a:r>
              <a:rPr lang="en-US" sz="1400" dirty="0"/>
              <a:t>Laser intensity decays with time, far range retrievals have larger uncertainty. 5-6km gradients at the end of the time window probably are not real. </a:t>
            </a:r>
          </a:p>
          <a:p>
            <a:pPr marL="257175" indent="-257175">
              <a:buAutoNum type="arabicPeriod"/>
            </a:pPr>
            <a:r>
              <a:rPr lang="en-US" sz="1400" dirty="0"/>
              <a:t>Diurnal variations make sense, consistent with EPA. (1) Transition in the morning, (2) peak daytime O3, higher on 11/21.</a:t>
            </a:r>
          </a:p>
          <a:p>
            <a:pPr marL="257175" indent="-257175">
              <a:buAutoNum type="arabicPeriod"/>
            </a:pPr>
            <a:r>
              <a:rPr lang="en-US" sz="1400" dirty="0"/>
              <a:t>Lidar-O3 is consistently higher than EPA during nighttime. Lidar-O3 low occurs at 8,9LT, same as other data, interesting, likely correct</a:t>
            </a:r>
            <a:r>
              <a:rPr lang="en-US" sz="1400" dirty="0" smtClean="0"/>
              <a:t>.</a:t>
            </a:r>
          </a:p>
          <a:p>
            <a:pPr marL="257175" indent="-257175">
              <a:buFontTx/>
              <a:buAutoNum type="arabicPeriod"/>
            </a:pPr>
            <a:r>
              <a:rPr lang="en-US" sz="1400" dirty="0"/>
              <a:t>Averagely, ozone gradients = </a:t>
            </a:r>
            <a:r>
              <a:rPr lang="en-US" sz="1400" dirty="0" smtClean="0"/>
              <a:t>-2.9±1.5 </a:t>
            </a:r>
            <a:r>
              <a:rPr lang="en-US" sz="1400" dirty="0" err="1"/>
              <a:t>ppbv</a:t>
            </a:r>
            <a:r>
              <a:rPr lang="en-US" sz="1400" dirty="0"/>
              <a:t>/km</a:t>
            </a:r>
            <a:r>
              <a:rPr lang="en-US" sz="1400" dirty="0" smtClean="0"/>
              <a:t>.</a:t>
            </a:r>
            <a:endParaRPr lang="en-US" sz="1400" dirty="0"/>
          </a:p>
        </p:txBody>
      </p:sp>
      <p:sp>
        <p:nvSpPr>
          <p:cNvPr id="8" name="TextBox 7"/>
          <p:cNvSpPr txBox="1"/>
          <p:nvPr/>
        </p:nvSpPr>
        <p:spPr>
          <a:xfrm>
            <a:off x="7467600" y="3733800"/>
            <a:ext cx="1752600" cy="523220"/>
          </a:xfrm>
          <a:prstGeom prst="rect">
            <a:avLst/>
          </a:prstGeom>
          <a:noFill/>
        </p:spPr>
        <p:txBody>
          <a:bodyPr wrap="square" rtlCol="0">
            <a:spAutoFit/>
          </a:bodyPr>
          <a:lstStyle/>
          <a:p>
            <a:r>
              <a:rPr lang="en-US" sz="1400" dirty="0" smtClean="0"/>
              <a:t>UAH 10-m T from Prof. Kevin </a:t>
            </a:r>
            <a:r>
              <a:rPr lang="en-US" sz="1400" dirty="0" err="1" smtClean="0"/>
              <a:t>Knupp</a:t>
            </a:r>
            <a:endParaRPr lang="en-US" sz="1400" dirty="0"/>
          </a:p>
        </p:txBody>
      </p:sp>
    </p:spTree>
    <p:extLst>
      <p:ext uri="{BB962C8B-B14F-4D97-AF65-F5344CB8AC3E}">
        <p14:creationId xmlns:p14="http://schemas.microsoft.com/office/powerpoint/2010/main" val="424653821"/>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34439" y="990"/>
            <a:ext cx="8229600" cy="761010"/>
          </a:xfrm>
        </p:spPr>
        <p:txBody>
          <a:bodyPr>
            <a:normAutofit/>
          </a:bodyPr>
          <a:lstStyle/>
          <a:p>
            <a:r>
              <a:rPr lang="en-US" sz="3200" dirty="0" smtClean="0"/>
              <a:t>Publication since 2016</a:t>
            </a:r>
            <a:endParaRPr lang="en-US" sz="3200" dirty="0"/>
          </a:p>
        </p:txBody>
      </p:sp>
      <p:sp>
        <p:nvSpPr>
          <p:cNvPr id="3" name="TextBox 2"/>
          <p:cNvSpPr txBox="1"/>
          <p:nvPr/>
        </p:nvSpPr>
        <p:spPr>
          <a:xfrm>
            <a:off x="304800" y="762000"/>
            <a:ext cx="8686800" cy="5632311"/>
          </a:xfrm>
          <a:prstGeom prst="rect">
            <a:avLst/>
          </a:prstGeom>
          <a:noFill/>
        </p:spPr>
        <p:txBody>
          <a:bodyPr wrap="square" rtlCol="0">
            <a:spAutoFit/>
          </a:bodyPr>
          <a:lstStyle/>
          <a:p>
            <a:pPr marL="171450" indent="-171450" algn="just">
              <a:buFont typeface="Wingdings" panose="05000000000000000000" pitchFamily="2" charset="2"/>
              <a:buChar char="§"/>
            </a:pPr>
            <a:r>
              <a:rPr lang="en-US" sz="1200" dirty="0"/>
              <a:t>De Young, R., W. Carrion, R. </a:t>
            </a:r>
            <a:r>
              <a:rPr lang="en-US" sz="1200" dirty="0" err="1"/>
              <a:t>Ganoe</a:t>
            </a:r>
            <a:r>
              <a:rPr lang="en-US" sz="1200" dirty="0"/>
              <a:t>, D. </a:t>
            </a:r>
            <a:r>
              <a:rPr lang="en-US" sz="1200" dirty="0" err="1"/>
              <a:t>Pliutau</a:t>
            </a:r>
            <a:r>
              <a:rPr lang="en-US" sz="1200" dirty="0"/>
              <a:t>, G. Gronoff, T. Berkoff and S. Kuang (2017), Langley mobile ozone </a:t>
            </a:r>
            <a:r>
              <a:rPr lang="en-US" sz="1200" dirty="0" err="1"/>
              <a:t>lidar</a:t>
            </a:r>
            <a:r>
              <a:rPr lang="en-US" sz="1200" dirty="0"/>
              <a:t>: ozone and aerosol atmospheric profiling for air quality research. </a:t>
            </a:r>
            <a:r>
              <a:rPr lang="en-US" sz="1200" i="1" dirty="0"/>
              <a:t>Appl. Opt.</a:t>
            </a:r>
            <a:r>
              <a:rPr lang="en-US" sz="1200" dirty="0"/>
              <a:t>, </a:t>
            </a:r>
            <a:r>
              <a:rPr lang="en-US" sz="1200" i="1" dirty="0"/>
              <a:t>56</a:t>
            </a:r>
            <a:r>
              <a:rPr lang="en-US" sz="1200" dirty="0"/>
              <a:t>(3), 721-730.</a:t>
            </a:r>
          </a:p>
          <a:p>
            <a:pPr marL="171450" indent="-171450" algn="just">
              <a:buFont typeface="Wingdings" panose="05000000000000000000" pitchFamily="2" charset="2"/>
              <a:buChar char="§"/>
            </a:pPr>
            <a:r>
              <a:rPr lang="en-US" sz="1200" dirty="0" smtClean="0"/>
              <a:t>Huang </a:t>
            </a:r>
            <a:r>
              <a:rPr lang="en-US" sz="1200" dirty="0"/>
              <a:t>G., X. Liu, K. Chance, K. Yang, P. K. </a:t>
            </a:r>
            <a:r>
              <a:rPr lang="en-US" sz="1200" dirty="0" err="1"/>
              <a:t>Bhartia</a:t>
            </a:r>
            <a:r>
              <a:rPr lang="en-US" sz="1200" dirty="0"/>
              <a:t>, Z. </a:t>
            </a:r>
            <a:r>
              <a:rPr lang="en-US" sz="1200" dirty="0" err="1"/>
              <a:t>Cai</a:t>
            </a:r>
            <a:r>
              <a:rPr lang="en-US" sz="1200" dirty="0"/>
              <a:t>, M. </a:t>
            </a:r>
            <a:r>
              <a:rPr lang="en-US" sz="1200" dirty="0" err="1"/>
              <a:t>Allaart</a:t>
            </a:r>
            <a:r>
              <a:rPr lang="en-US" sz="1200" dirty="0"/>
              <a:t>, B. </a:t>
            </a:r>
            <a:r>
              <a:rPr lang="en-US" sz="1200" dirty="0" err="1"/>
              <a:t>Calpini,G</a:t>
            </a:r>
            <a:r>
              <a:rPr lang="en-US" sz="1200" dirty="0"/>
              <a:t>. J. R. Coetzee, E. Cuevas-</a:t>
            </a:r>
            <a:r>
              <a:rPr lang="en-US" sz="1200" dirty="0" err="1"/>
              <a:t>Agullo</a:t>
            </a:r>
            <a:r>
              <a:rPr lang="en-US" sz="1200" dirty="0"/>
              <a:t>, M. </a:t>
            </a:r>
            <a:r>
              <a:rPr lang="en-US" sz="1200" dirty="0" err="1"/>
              <a:t>Cupeiro</a:t>
            </a:r>
            <a:r>
              <a:rPr lang="en-US" sz="1200" dirty="0"/>
              <a:t>, ..., M. J. Newchurch, etc.,(2017), Validation of 10-year SAO OMI Ozone Profile (PROFOZ) Product Using </a:t>
            </a:r>
            <a:r>
              <a:rPr lang="en-US" sz="1200" dirty="0" err="1"/>
              <a:t>Ozonesonde</a:t>
            </a:r>
            <a:r>
              <a:rPr lang="en-US" sz="1200" dirty="0"/>
              <a:t> Observations. Atmospheric Measurement Techniques, 10(7), 2455. </a:t>
            </a:r>
          </a:p>
          <a:p>
            <a:pPr marL="171450" indent="-171450" algn="just">
              <a:buFont typeface="Wingdings" panose="05000000000000000000" pitchFamily="2" charset="2"/>
              <a:buChar char="§"/>
            </a:pPr>
            <a:r>
              <a:rPr lang="en-US" sz="1200" dirty="0"/>
              <a:t>Kuang, S., Newchurch, M. J., Thompson, A. M., Stauffer, R. M., Johnson, B. J., &amp; Wang, L. (2017). Ozone variability and anomalies observed during SENEX and SEAC4RS campaigns in 2013. </a:t>
            </a:r>
            <a:r>
              <a:rPr lang="en-US" sz="1200" i="1" dirty="0"/>
              <a:t>Journal of Geophysical Research: Atmospheres</a:t>
            </a:r>
            <a:r>
              <a:rPr lang="en-US" sz="1200" dirty="0"/>
              <a:t>, 122, 11,227-11,241, </a:t>
            </a:r>
            <a:r>
              <a:rPr lang="en-US" sz="1200" dirty="0">
                <a:hlinkClick r:id="rId3"/>
              </a:rPr>
              <a:t>doi.org/10.1002/2017JD027139</a:t>
            </a:r>
            <a:r>
              <a:rPr lang="en-US" sz="1200" dirty="0"/>
              <a:t>.</a:t>
            </a:r>
          </a:p>
          <a:p>
            <a:pPr marL="171450" indent="-171450" algn="just">
              <a:buFont typeface="Wingdings" panose="05000000000000000000" pitchFamily="2" charset="2"/>
              <a:buChar char="§"/>
            </a:pPr>
            <a:r>
              <a:rPr lang="en-US" sz="1200" dirty="0"/>
              <a:t>Kuang, S., M.J. Newchurch, M. S. Johnson, L. Wang, J. Burris, R. B. Pierce, E. W. </a:t>
            </a:r>
            <a:r>
              <a:rPr lang="en-US" sz="1200" dirty="0" err="1"/>
              <a:t>Eloranta</a:t>
            </a:r>
            <a:r>
              <a:rPr lang="en-US" sz="1200" dirty="0"/>
              <a:t>, I. B. Pollack, M. </a:t>
            </a:r>
            <a:r>
              <a:rPr lang="en-US" sz="1200" dirty="0" err="1"/>
              <a:t>Graus</a:t>
            </a:r>
            <a:r>
              <a:rPr lang="en-US" sz="1200" dirty="0"/>
              <a:t>, J. de </a:t>
            </a:r>
            <a:r>
              <a:rPr lang="en-US" sz="1200" dirty="0" err="1"/>
              <a:t>Gouw</a:t>
            </a:r>
            <a:r>
              <a:rPr lang="en-US" sz="1200" dirty="0"/>
              <a:t>, C. </a:t>
            </a:r>
            <a:r>
              <a:rPr lang="en-US" sz="1200" dirty="0" err="1"/>
              <a:t>Warneke</a:t>
            </a:r>
            <a:r>
              <a:rPr lang="en-US" sz="1200" dirty="0"/>
              <a:t>, T. B. Ryerson, M. Z. </a:t>
            </a:r>
            <a:r>
              <a:rPr lang="en-US" sz="1200" dirty="0" err="1"/>
              <a:t>Markovic</a:t>
            </a:r>
            <a:r>
              <a:rPr lang="en-US" sz="1200" dirty="0"/>
              <a:t>, J. S. Holloway, A. Pour-Biazar, G. Huang, X. Liu, and N. Feng (2017), Summertime tropospheric ozone enhancement associated with a cold front passage due to stratosphere-to-troposphere transport and biomass burning: Simultaneous ground-based </a:t>
            </a:r>
            <a:r>
              <a:rPr lang="en-US" sz="1200" dirty="0" err="1"/>
              <a:t>lidar</a:t>
            </a:r>
            <a:r>
              <a:rPr lang="en-US" sz="1200" dirty="0"/>
              <a:t> and airborne measurements</a:t>
            </a:r>
            <a:r>
              <a:rPr lang="en-US" sz="1200" i="1" dirty="0"/>
              <a:t>, J. </a:t>
            </a:r>
            <a:r>
              <a:rPr lang="en-US" sz="1200" i="1" dirty="0" err="1"/>
              <a:t>Geophys</a:t>
            </a:r>
            <a:r>
              <a:rPr lang="en-US" sz="1200" i="1" dirty="0"/>
              <a:t>. Res. Atmos.</a:t>
            </a:r>
            <a:r>
              <a:rPr lang="en-US" sz="1200" dirty="0"/>
              <a:t>, 122(2), 1293-1311, doi:10.1002/2016JD026078.</a:t>
            </a:r>
          </a:p>
          <a:p>
            <a:pPr marL="171450" indent="-171450" algn="just">
              <a:buFont typeface="Wingdings" panose="05000000000000000000" pitchFamily="2" charset="2"/>
              <a:buChar char="§"/>
            </a:pPr>
            <a:r>
              <a:rPr lang="en-US" sz="1200" dirty="0"/>
              <a:t>Johnson, M., S. Kuang, L. Wang, and M.J. Newchurch (2016), Evaluating Summer-Time Ozone Enhancement Events in the Southeast United States, </a:t>
            </a:r>
            <a:r>
              <a:rPr lang="en-US" sz="1200" i="1" dirty="0"/>
              <a:t>Atmosphere</a:t>
            </a:r>
            <a:r>
              <a:rPr lang="en-US" sz="1200" dirty="0"/>
              <a:t>, 7(8), 108, doi:10.2290/atmos7080108.</a:t>
            </a:r>
          </a:p>
          <a:p>
            <a:pPr marL="171450" indent="-171450" algn="just">
              <a:buFont typeface="Wingdings" panose="05000000000000000000" pitchFamily="2" charset="2"/>
              <a:buChar char="§"/>
            </a:pPr>
            <a:r>
              <a:rPr lang="en-US" sz="1200" dirty="0" smtClean="0"/>
              <a:t>Johnson</a:t>
            </a:r>
            <a:r>
              <a:rPr lang="en-US" sz="1200" dirty="0"/>
              <a:t>, M. S. , X. Liu, P. Zoogman, J. Sullivan, M. J. Newchurch, S. Kuang, T. Leblanc, T. McGee, Potential sources of a priori ozone profiles for TEMPO tropospheric ozone retrievals, submitted to Atmospheric Measurement Techniques.</a:t>
            </a:r>
          </a:p>
          <a:p>
            <a:pPr marL="171450" indent="-171450" algn="just">
              <a:buFont typeface="Wingdings" panose="05000000000000000000" pitchFamily="2" charset="2"/>
              <a:buChar char="§"/>
            </a:pPr>
            <a:r>
              <a:rPr lang="en-US" sz="1200" dirty="0"/>
              <a:t>Langford, A. O., Alvarez II, R. J., </a:t>
            </a:r>
            <a:r>
              <a:rPr lang="en-US" sz="1200" dirty="0" err="1"/>
              <a:t>Brioude</a:t>
            </a:r>
            <a:r>
              <a:rPr lang="en-US" sz="1200" dirty="0"/>
              <a:t>, J., Evan, S., Iraci, L. T., Kirgis, G., ... &amp; Senff, C. J. (2018). Coordinated profiling of stratospheric intrusions and transported pollution by the Tropospheric Ozone Lidar Network (</a:t>
            </a:r>
            <a:r>
              <a:rPr lang="en-US" sz="1200" dirty="0" err="1"/>
              <a:t>TOLNet</a:t>
            </a:r>
            <a:r>
              <a:rPr lang="en-US" sz="1200" dirty="0"/>
              <a:t>) and NASA Alpha Jet experiment (AJAX): Observations and comparison to HYSPLIT, RAQMS, and FLEXPART. </a:t>
            </a:r>
            <a:r>
              <a:rPr lang="en-US" sz="1200" i="1" dirty="0"/>
              <a:t>Atmospheric Environment</a:t>
            </a:r>
            <a:r>
              <a:rPr lang="en-US" sz="1200" dirty="0"/>
              <a:t>, </a:t>
            </a:r>
            <a:r>
              <a:rPr lang="en-US" sz="1200" i="1" dirty="0"/>
              <a:t>174</a:t>
            </a:r>
            <a:r>
              <a:rPr lang="en-US" sz="1200" dirty="0"/>
              <a:t>, 1-14.</a:t>
            </a:r>
          </a:p>
          <a:p>
            <a:pPr marL="171450" indent="-171450" algn="just">
              <a:buFont typeface="Wingdings" panose="05000000000000000000" pitchFamily="2" charset="2"/>
              <a:buChar char="§"/>
            </a:pPr>
            <a:r>
              <a:rPr lang="en-US" sz="1200" dirty="0"/>
              <a:t>Reid, J. S., R. E. Kuehn, R. E. </a:t>
            </a:r>
            <a:r>
              <a:rPr lang="en-US" sz="1200" dirty="0" err="1"/>
              <a:t>Holz</a:t>
            </a:r>
            <a:r>
              <a:rPr lang="en-US" sz="1200" dirty="0"/>
              <a:t>, E. W. </a:t>
            </a:r>
            <a:r>
              <a:rPr lang="en-US" sz="1200" dirty="0" err="1"/>
              <a:t>Eloranta</a:t>
            </a:r>
            <a:r>
              <a:rPr lang="en-US" sz="1200" dirty="0"/>
              <a:t>, K. C. </a:t>
            </a:r>
            <a:r>
              <a:rPr lang="en-US" sz="1200" dirty="0" err="1"/>
              <a:t>Kaku</a:t>
            </a:r>
            <a:r>
              <a:rPr lang="en-US" sz="1200" dirty="0"/>
              <a:t>, S. Kuang, M.J. Newchurch, A. M. Thompson, C. R. </a:t>
            </a:r>
            <a:r>
              <a:rPr lang="en-US" sz="1200" dirty="0" err="1"/>
              <a:t>Trepte</a:t>
            </a:r>
            <a:r>
              <a:rPr lang="en-US" sz="1200" dirty="0"/>
              <a:t>, J. Zhang, S. A. Atwood, J. L. Hand, B. N. </a:t>
            </a:r>
            <a:r>
              <a:rPr lang="en-US" sz="1200" dirty="0" err="1"/>
              <a:t>Holben</a:t>
            </a:r>
            <a:r>
              <a:rPr lang="en-US" sz="1200" dirty="0"/>
              <a:t>, P. </a:t>
            </a:r>
            <a:r>
              <a:rPr lang="en-US" sz="1200" dirty="0" err="1"/>
              <a:t>Minnis</a:t>
            </a:r>
            <a:r>
              <a:rPr lang="en-US" sz="1200" dirty="0"/>
              <a:t>, D. J. </a:t>
            </a:r>
            <a:r>
              <a:rPr lang="en-US" sz="1200" dirty="0" err="1"/>
              <a:t>Posselt</a:t>
            </a:r>
            <a:r>
              <a:rPr lang="en-US" sz="1200" dirty="0"/>
              <a:t> (2017), Ground based high spectral resolution </a:t>
            </a:r>
            <a:r>
              <a:rPr lang="en-US" sz="1200" dirty="0" err="1"/>
              <a:t>lidar</a:t>
            </a:r>
            <a:r>
              <a:rPr lang="en-US" sz="1200" dirty="0"/>
              <a:t> observation of aerosol vertical distribution in the summertime Southeast United States, </a:t>
            </a:r>
            <a:r>
              <a:rPr lang="en-US" sz="1200" i="1" dirty="0"/>
              <a:t>J. </a:t>
            </a:r>
            <a:r>
              <a:rPr lang="en-US" sz="1200" i="1" dirty="0" err="1"/>
              <a:t>Geophys</a:t>
            </a:r>
            <a:r>
              <a:rPr lang="en-US" sz="1200" i="1" dirty="0"/>
              <a:t>. Res. Atmos.</a:t>
            </a:r>
            <a:r>
              <a:rPr lang="en-US" sz="1200" dirty="0"/>
              <a:t>, 122, doi:10.1002/2016JD025798.</a:t>
            </a:r>
          </a:p>
          <a:p>
            <a:pPr marL="171450" indent="-171450" algn="just">
              <a:buFont typeface="Wingdings" panose="05000000000000000000" pitchFamily="2" charset="2"/>
              <a:buChar char="§"/>
            </a:pPr>
            <a:r>
              <a:rPr lang="en-US" sz="1200" dirty="0"/>
              <a:t>Wang, L., Newchurch, M. J., Alvarez II, R. J., Berkoff, T. A., Brown, S. S., Carrion, W., DeYoung R. J., Johnson, B. J., </a:t>
            </a:r>
            <a:r>
              <a:rPr lang="en-US" sz="1200" dirty="0" err="1"/>
              <a:t>Ganoe</a:t>
            </a:r>
            <a:r>
              <a:rPr lang="en-US" sz="1200" dirty="0"/>
              <a:t>, R., Gronoff, G., Kirgis G., Kuang, S., Langford, A. O., Leblanc T., McDuffie E. E., McGee, T. J., </a:t>
            </a:r>
            <a:r>
              <a:rPr lang="en-US" sz="1200" dirty="0" err="1"/>
              <a:t>Pliutau</a:t>
            </a:r>
            <a:r>
              <a:rPr lang="en-US" sz="1200" dirty="0"/>
              <a:t>, D., Senff, C. J., Sullivan, J. T., </a:t>
            </a:r>
            <a:r>
              <a:rPr lang="en-US" sz="1200" dirty="0" err="1"/>
              <a:t>Sumnicht</a:t>
            </a:r>
            <a:r>
              <a:rPr lang="en-US" sz="1200" dirty="0"/>
              <a:t>, G., </a:t>
            </a:r>
            <a:r>
              <a:rPr lang="en-US" sz="1200" dirty="0" err="1"/>
              <a:t>Twigg</a:t>
            </a:r>
            <a:r>
              <a:rPr lang="en-US" sz="1200" dirty="0"/>
              <a:t>, L. W., &amp; </a:t>
            </a:r>
            <a:r>
              <a:rPr lang="en-US" sz="1200" dirty="0" err="1"/>
              <a:t>Weinheimer</a:t>
            </a:r>
            <a:r>
              <a:rPr lang="en-US" sz="1200" dirty="0"/>
              <a:t>, A. J. (2017). Quantifying </a:t>
            </a:r>
            <a:r>
              <a:rPr lang="en-US" sz="1200" dirty="0" err="1"/>
              <a:t>TOLNet</a:t>
            </a:r>
            <a:r>
              <a:rPr lang="en-US" sz="1200" dirty="0"/>
              <a:t> ozone </a:t>
            </a:r>
            <a:r>
              <a:rPr lang="en-US" sz="1200" dirty="0" err="1"/>
              <a:t>lidar</a:t>
            </a:r>
            <a:r>
              <a:rPr lang="en-US" sz="1200" dirty="0"/>
              <a:t> accuracy during the 2014 DISCOVER-AQ and FRAPPE campaigns. </a:t>
            </a:r>
            <a:r>
              <a:rPr lang="en-US" sz="1200" i="1" dirty="0"/>
              <a:t>Atmospheric Measurement Techniques</a:t>
            </a:r>
            <a:r>
              <a:rPr lang="en-US" sz="1200" dirty="0"/>
              <a:t>, 10(10), 3865-3876.</a:t>
            </a:r>
          </a:p>
          <a:p>
            <a:pPr marL="171450" indent="-171450" algn="just">
              <a:buFont typeface="Wingdings" panose="05000000000000000000" pitchFamily="2" charset="2"/>
              <a:buChar char="§"/>
            </a:pPr>
            <a:r>
              <a:rPr lang="en-US" sz="1200" dirty="0"/>
              <a:t>Zoogman P., et al. (2017), Tropospheric emissions: monitoring of pollution (TEMPO), Journal of Quantitative Spectroscopy and Radiative Transfer, 186, 17-39.</a:t>
            </a:r>
          </a:p>
          <a:p>
            <a:pPr marL="171450" indent="-171450">
              <a:buFont typeface="Wingdings" panose="05000000000000000000" pitchFamily="2" charset="2"/>
              <a:buChar char="§"/>
            </a:pPr>
            <a:endParaRPr lang="en-US" sz="1200" dirty="0" smtClean="0"/>
          </a:p>
        </p:txBody>
      </p:sp>
    </p:spTree>
    <p:extLst>
      <p:ext uri="{BB962C8B-B14F-4D97-AF65-F5344CB8AC3E}">
        <p14:creationId xmlns:p14="http://schemas.microsoft.com/office/powerpoint/2010/main" val="118314117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2" name="Picture 61"/>
          <p:cNvPicPr>
            <a:picLocks noChangeAspect="1"/>
          </p:cNvPicPr>
          <p:nvPr/>
        </p:nvPicPr>
        <p:blipFill>
          <a:blip r:embed="rId3"/>
          <a:stretch>
            <a:fillRect/>
          </a:stretch>
        </p:blipFill>
        <p:spPr>
          <a:xfrm>
            <a:off x="36769" y="11076"/>
            <a:ext cx="5221032" cy="2304998"/>
          </a:xfrm>
          <a:prstGeom prst="rect">
            <a:avLst/>
          </a:prstGeom>
        </p:spPr>
      </p:pic>
      <p:sp>
        <p:nvSpPr>
          <p:cNvPr id="2" name="Title 1"/>
          <p:cNvSpPr>
            <a:spLocks noGrp="1"/>
          </p:cNvSpPr>
          <p:nvPr>
            <p:ph type="title"/>
          </p:nvPr>
        </p:nvSpPr>
        <p:spPr>
          <a:xfrm>
            <a:off x="4600009" y="44554"/>
            <a:ext cx="4521958" cy="762263"/>
          </a:xfrm>
        </p:spPr>
        <p:txBody>
          <a:bodyPr>
            <a:normAutofit/>
          </a:bodyPr>
          <a:lstStyle/>
          <a:p>
            <a:pPr algn="ctr"/>
            <a:r>
              <a:rPr lang="en-US" sz="3600" b="1" dirty="0" smtClean="0"/>
              <a:t>Data</a:t>
            </a:r>
            <a:endParaRPr lang="en-US" sz="2800" b="1" dirty="0"/>
          </a:p>
        </p:txBody>
      </p:sp>
      <p:pic>
        <p:nvPicPr>
          <p:cNvPr id="5" name="Picture 4"/>
          <p:cNvPicPr>
            <a:picLocks noChangeAspect="1"/>
          </p:cNvPicPr>
          <p:nvPr/>
        </p:nvPicPr>
        <p:blipFill>
          <a:blip r:embed="rId4"/>
          <a:stretch>
            <a:fillRect/>
          </a:stretch>
        </p:blipFill>
        <p:spPr>
          <a:xfrm>
            <a:off x="1447240" y="2108622"/>
            <a:ext cx="1976138" cy="1169049"/>
          </a:xfrm>
          <a:prstGeom prst="rect">
            <a:avLst/>
          </a:prstGeom>
        </p:spPr>
      </p:pic>
      <p:pic>
        <p:nvPicPr>
          <p:cNvPr id="6" name="Picture 5"/>
          <p:cNvPicPr>
            <a:picLocks noChangeAspect="1"/>
          </p:cNvPicPr>
          <p:nvPr/>
        </p:nvPicPr>
        <p:blipFill>
          <a:blip r:embed="rId5"/>
          <a:stretch>
            <a:fillRect/>
          </a:stretch>
        </p:blipFill>
        <p:spPr>
          <a:xfrm>
            <a:off x="12141" y="2108622"/>
            <a:ext cx="1454300" cy="1128842"/>
          </a:xfrm>
          <a:prstGeom prst="rect">
            <a:avLst/>
          </a:prstGeom>
        </p:spPr>
      </p:pic>
      <p:sp>
        <p:nvSpPr>
          <p:cNvPr id="7" name="TextBox 6"/>
          <p:cNvSpPr txBox="1"/>
          <p:nvPr/>
        </p:nvSpPr>
        <p:spPr>
          <a:xfrm>
            <a:off x="848017" y="3025171"/>
            <a:ext cx="530227" cy="276999"/>
          </a:xfrm>
          <a:prstGeom prst="rect">
            <a:avLst/>
          </a:prstGeom>
          <a:noFill/>
        </p:spPr>
        <p:txBody>
          <a:bodyPr wrap="square" rtlCol="0">
            <a:spAutoFit/>
          </a:bodyPr>
          <a:lstStyle/>
          <a:p>
            <a:r>
              <a:rPr lang="en-US" sz="1200" dirty="0"/>
              <a:t>1/2</a:t>
            </a:r>
          </a:p>
        </p:txBody>
      </p:sp>
      <p:pic>
        <p:nvPicPr>
          <p:cNvPr id="9" name="Picture 8"/>
          <p:cNvPicPr>
            <a:picLocks noChangeAspect="1"/>
          </p:cNvPicPr>
          <p:nvPr/>
        </p:nvPicPr>
        <p:blipFill>
          <a:blip r:embed="rId6"/>
          <a:stretch>
            <a:fillRect/>
          </a:stretch>
        </p:blipFill>
        <p:spPr>
          <a:xfrm>
            <a:off x="48652" y="3302342"/>
            <a:ext cx="1931678" cy="1145106"/>
          </a:xfrm>
          <a:prstGeom prst="rect">
            <a:avLst/>
          </a:prstGeom>
        </p:spPr>
      </p:pic>
      <p:pic>
        <p:nvPicPr>
          <p:cNvPr id="10" name="Picture 9"/>
          <p:cNvPicPr>
            <a:picLocks noChangeAspect="1"/>
          </p:cNvPicPr>
          <p:nvPr/>
        </p:nvPicPr>
        <p:blipFill>
          <a:blip r:embed="rId7"/>
          <a:stretch>
            <a:fillRect/>
          </a:stretch>
        </p:blipFill>
        <p:spPr>
          <a:xfrm>
            <a:off x="7564591" y="2117559"/>
            <a:ext cx="1589202" cy="1119905"/>
          </a:xfrm>
          <a:prstGeom prst="rect">
            <a:avLst/>
          </a:prstGeom>
        </p:spPr>
      </p:pic>
      <p:pic>
        <p:nvPicPr>
          <p:cNvPr id="11" name="Picture 10"/>
          <p:cNvPicPr>
            <a:picLocks noChangeAspect="1"/>
          </p:cNvPicPr>
          <p:nvPr/>
        </p:nvPicPr>
        <p:blipFill>
          <a:blip r:embed="rId8"/>
          <a:stretch>
            <a:fillRect/>
          </a:stretch>
        </p:blipFill>
        <p:spPr>
          <a:xfrm>
            <a:off x="3321088" y="2221464"/>
            <a:ext cx="2433388" cy="1016000"/>
          </a:xfrm>
          <a:prstGeom prst="rect">
            <a:avLst/>
          </a:prstGeom>
        </p:spPr>
      </p:pic>
      <p:pic>
        <p:nvPicPr>
          <p:cNvPr id="12" name="Picture 11"/>
          <p:cNvPicPr>
            <a:picLocks noChangeAspect="1"/>
          </p:cNvPicPr>
          <p:nvPr/>
        </p:nvPicPr>
        <p:blipFill>
          <a:blip r:embed="rId9"/>
          <a:stretch>
            <a:fillRect/>
          </a:stretch>
        </p:blipFill>
        <p:spPr>
          <a:xfrm>
            <a:off x="5733595" y="2130853"/>
            <a:ext cx="1895537" cy="1119905"/>
          </a:xfrm>
          <a:prstGeom prst="rect">
            <a:avLst/>
          </a:prstGeom>
        </p:spPr>
      </p:pic>
      <p:sp>
        <p:nvSpPr>
          <p:cNvPr id="13" name="TextBox 12"/>
          <p:cNvSpPr txBox="1"/>
          <p:nvPr/>
        </p:nvSpPr>
        <p:spPr>
          <a:xfrm>
            <a:off x="4799905" y="3039805"/>
            <a:ext cx="768050" cy="276999"/>
          </a:xfrm>
          <a:prstGeom prst="rect">
            <a:avLst/>
          </a:prstGeom>
          <a:noFill/>
        </p:spPr>
        <p:txBody>
          <a:bodyPr wrap="square" rtlCol="0">
            <a:spAutoFit/>
          </a:bodyPr>
          <a:lstStyle/>
          <a:p>
            <a:r>
              <a:rPr lang="en-US" sz="1200" dirty="0"/>
              <a:t>1/13-14</a:t>
            </a:r>
          </a:p>
        </p:txBody>
      </p:sp>
      <p:sp>
        <p:nvSpPr>
          <p:cNvPr id="14" name="TextBox 13"/>
          <p:cNvSpPr txBox="1"/>
          <p:nvPr/>
        </p:nvSpPr>
        <p:spPr>
          <a:xfrm>
            <a:off x="6854675" y="3031306"/>
            <a:ext cx="640108" cy="276999"/>
          </a:xfrm>
          <a:prstGeom prst="rect">
            <a:avLst/>
          </a:prstGeom>
          <a:noFill/>
        </p:spPr>
        <p:txBody>
          <a:bodyPr wrap="square" rtlCol="0">
            <a:spAutoFit/>
          </a:bodyPr>
          <a:lstStyle/>
          <a:p>
            <a:r>
              <a:rPr lang="en-US" sz="1200" dirty="0"/>
              <a:t>1/18</a:t>
            </a:r>
          </a:p>
        </p:txBody>
      </p:sp>
      <p:sp>
        <p:nvSpPr>
          <p:cNvPr id="15" name="TextBox 14"/>
          <p:cNvSpPr txBox="1"/>
          <p:nvPr/>
        </p:nvSpPr>
        <p:spPr>
          <a:xfrm>
            <a:off x="8551840" y="3023655"/>
            <a:ext cx="580249" cy="276999"/>
          </a:xfrm>
          <a:prstGeom prst="rect">
            <a:avLst/>
          </a:prstGeom>
          <a:noFill/>
        </p:spPr>
        <p:txBody>
          <a:bodyPr wrap="square" rtlCol="0">
            <a:spAutoFit/>
          </a:bodyPr>
          <a:lstStyle/>
          <a:p>
            <a:r>
              <a:rPr lang="en-US" sz="1200" dirty="0"/>
              <a:t>1/24</a:t>
            </a:r>
          </a:p>
        </p:txBody>
      </p:sp>
      <p:sp>
        <p:nvSpPr>
          <p:cNvPr id="16" name="TextBox 15"/>
          <p:cNvSpPr txBox="1"/>
          <p:nvPr/>
        </p:nvSpPr>
        <p:spPr>
          <a:xfrm>
            <a:off x="1337334" y="4235328"/>
            <a:ext cx="582808" cy="276999"/>
          </a:xfrm>
          <a:prstGeom prst="rect">
            <a:avLst/>
          </a:prstGeom>
          <a:noFill/>
        </p:spPr>
        <p:txBody>
          <a:bodyPr wrap="square" rtlCol="0">
            <a:spAutoFit/>
          </a:bodyPr>
          <a:lstStyle/>
          <a:p>
            <a:r>
              <a:rPr lang="en-US" sz="1200" dirty="0"/>
              <a:t>1/29</a:t>
            </a:r>
          </a:p>
        </p:txBody>
      </p:sp>
      <p:pic>
        <p:nvPicPr>
          <p:cNvPr id="17" name="Picture 16"/>
          <p:cNvPicPr>
            <a:picLocks noChangeAspect="1"/>
          </p:cNvPicPr>
          <p:nvPr/>
        </p:nvPicPr>
        <p:blipFill>
          <a:blip r:embed="rId10"/>
          <a:stretch>
            <a:fillRect/>
          </a:stretch>
        </p:blipFill>
        <p:spPr>
          <a:xfrm>
            <a:off x="1974135" y="3287338"/>
            <a:ext cx="1563443" cy="1160111"/>
          </a:xfrm>
          <a:prstGeom prst="rect">
            <a:avLst/>
          </a:prstGeom>
        </p:spPr>
      </p:pic>
      <p:sp>
        <p:nvSpPr>
          <p:cNvPr id="23" name="TextBox 22"/>
          <p:cNvSpPr txBox="1"/>
          <p:nvPr/>
        </p:nvSpPr>
        <p:spPr>
          <a:xfrm>
            <a:off x="2877898" y="4259736"/>
            <a:ext cx="535717" cy="276999"/>
          </a:xfrm>
          <a:prstGeom prst="rect">
            <a:avLst/>
          </a:prstGeom>
          <a:noFill/>
        </p:spPr>
        <p:txBody>
          <a:bodyPr wrap="square" rtlCol="0">
            <a:spAutoFit/>
          </a:bodyPr>
          <a:lstStyle/>
          <a:p>
            <a:r>
              <a:rPr lang="en-US" sz="1200" dirty="0"/>
              <a:t>1/31</a:t>
            </a:r>
          </a:p>
        </p:txBody>
      </p:sp>
      <p:pic>
        <p:nvPicPr>
          <p:cNvPr id="24" name="Picture 23"/>
          <p:cNvPicPr>
            <a:picLocks noChangeAspect="1"/>
          </p:cNvPicPr>
          <p:nvPr/>
        </p:nvPicPr>
        <p:blipFill>
          <a:blip r:embed="rId11"/>
          <a:stretch>
            <a:fillRect/>
          </a:stretch>
        </p:blipFill>
        <p:spPr>
          <a:xfrm>
            <a:off x="3425778" y="3291124"/>
            <a:ext cx="1997377" cy="1157986"/>
          </a:xfrm>
          <a:prstGeom prst="rect">
            <a:avLst/>
          </a:prstGeom>
        </p:spPr>
      </p:pic>
      <p:sp>
        <p:nvSpPr>
          <p:cNvPr id="22" name="TextBox 21"/>
          <p:cNvSpPr txBox="1"/>
          <p:nvPr/>
        </p:nvSpPr>
        <p:spPr>
          <a:xfrm>
            <a:off x="4546437" y="4246694"/>
            <a:ext cx="557701" cy="276999"/>
          </a:xfrm>
          <a:prstGeom prst="rect">
            <a:avLst/>
          </a:prstGeom>
          <a:noFill/>
        </p:spPr>
        <p:txBody>
          <a:bodyPr wrap="square" rtlCol="0">
            <a:spAutoFit/>
          </a:bodyPr>
          <a:lstStyle/>
          <a:p>
            <a:r>
              <a:rPr lang="en-US" sz="1200" dirty="0"/>
              <a:t>2/2</a:t>
            </a:r>
          </a:p>
        </p:txBody>
      </p:sp>
      <p:pic>
        <p:nvPicPr>
          <p:cNvPr id="25" name="Picture 24"/>
          <p:cNvPicPr>
            <a:picLocks noChangeAspect="1"/>
          </p:cNvPicPr>
          <p:nvPr/>
        </p:nvPicPr>
        <p:blipFill>
          <a:blip r:embed="rId12"/>
          <a:stretch>
            <a:fillRect/>
          </a:stretch>
        </p:blipFill>
        <p:spPr>
          <a:xfrm>
            <a:off x="5314071" y="3277140"/>
            <a:ext cx="1597851" cy="1171693"/>
          </a:xfrm>
          <a:prstGeom prst="rect">
            <a:avLst/>
          </a:prstGeom>
        </p:spPr>
      </p:pic>
      <p:sp>
        <p:nvSpPr>
          <p:cNvPr id="21" name="TextBox 20"/>
          <p:cNvSpPr txBox="1"/>
          <p:nvPr/>
        </p:nvSpPr>
        <p:spPr>
          <a:xfrm>
            <a:off x="6224797" y="4256609"/>
            <a:ext cx="518757" cy="276999"/>
          </a:xfrm>
          <a:prstGeom prst="rect">
            <a:avLst/>
          </a:prstGeom>
          <a:noFill/>
        </p:spPr>
        <p:txBody>
          <a:bodyPr wrap="square" rtlCol="0">
            <a:spAutoFit/>
          </a:bodyPr>
          <a:lstStyle/>
          <a:p>
            <a:r>
              <a:rPr lang="en-US" sz="1200" dirty="0"/>
              <a:t>2/5</a:t>
            </a:r>
          </a:p>
        </p:txBody>
      </p:sp>
      <p:pic>
        <p:nvPicPr>
          <p:cNvPr id="26" name="Picture 25"/>
          <p:cNvPicPr>
            <a:picLocks noChangeAspect="1"/>
          </p:cNvPicPr>
          <p:nvPr/>
        </p:nvPicPr>
        <p:blipFill>
          <a:blip r:embed="rId13"/>
          <a:stretch>
            <a:fillRect/>
          </a:stretch>
        </p:blipFill>
        <p:spPr>
          <a:xfrm>
            <a:off x="6875677" y="3282990"/>
            <a:ext cx="1428143" cy="1156484"/>
          </a:xfrm>
          <a:prstGeom prst="rect">
            <a:avLst/>
          </a:prstGeom>
        </p:spPr>
      </p:pic>
      <p:sp>
        <p:nvSpPr>
          <p:cNvPr id="20" name="TextBox 19"/>
          <p:cNvSpPr txBox="1"/>
          <p:nvPr/>
        </p:nvSpPr>
        <p:spPr>
          <a:xfrm>
            <a:off x="7800532" y="4221659"/>
            <a:ext cx="555364" cy="276999"/>
          </a:xfrm>
          <a:prstGeom prst="rect">
            <a:avLst/>
          </a:prstGeom>
          <a:noFill/>
        </p:spPr>
        <p:txBody>
          <a:bodyPr wrap="square" rtlCol="0">
            <a:spAutoFit/>
          </a:bodyPr>
          <a:lstStyle/>
          <a:p>
            <a:r>
              <a:rPr lang="en-US" sz="1200" dirty="0"/>
              <a:t>2/8</a:t>
            </a:r>
          </a:p>
        </p:txBody>
      </p:sp>
      <p:pic>
        <p:nvPicPr>
          <p:cNvPr id="27" name="Picture 26"/>
          <p:cNvPicPr>
            <a:picLocks noChangeAspect="1"/>
          </p:cNvPicPr>
          <p:nvPr/>
        </p:nvPicPr>
        <p:blipFill>
          <a:blip r:embed="rId14"/>
          <a:stretch>
            <a:fillRect/>
          </a:stretch>
        </p:blipFill>
        <p:spPr>
          <a:xfrm>
            <a:off x="8226772" y="3271289"/>
            <a:ext cx="899951" cy="1168185"/>
          </a:xfrm>
          <a:prstGeom prst="rect">
            <a:avLst/>
          </a:prstGeom>
        </p:spPr>
      </p:pic>
      <p:sp>
        <p:nvSpPr>
          <p:cNvPr id="19" name="TextBox 18"/>
          <p:cNvSpPr txBox="1"/>
          <p:nvPr/>
        </p:nvSpPr>
        <p:spPr>
          <a:xfrm>
            <a:off x="8525198" y="4241019"/>
            <a:ext cx="582415" cy="276999"/>
          </a:xfrm>
          <a:prstGeom prst="rect">
            <a:avLst/>
          </a:prstGeom>
          <a:noFill/>
        </p:spPr>
        <p:txBody>
          <a:bodyPr wrap="square" rtlCol="0">
            <a:spAutoFit/>
          </a:bodyPr>
          <a:lstStyle/>
          <a:p>
            <a:r>
              <a:rPr lang="en-US" sz="1200" dirty="0"/>
              <a:t>2/23</a:t>
            </a:r>
          </a:p>
        </p:txBody>
      </p:sp>
      <p:pic>
        <p:nvPicPr>
          <p:cNvPr id="28" name="Picture 27"/>
          <p:cNvPicPr>
            <a:picLocks noChangeAspect="1"/>
          </p:cNvPicPr>
          <p:nvPr/>
        </p:nvPicPr>
        <p:blipFill>
          <a:blip r:embed="rId15"/>
          <a:stretch>
            <a:fillRect/>
          </a:stretch>
        </p:blipFill>
        <p:spPr>
          <a:xfrm>
            <a:off x="47686" y="4576861"/>
            <a:ext cx="904943" cy="1119905"/>
          </a:xfrm>
          <a:prstGeom prst="rect">
            <a:avLst/>
          </a:prstGeom>
        </p:spPr>
      </p:pic>
      <p:sp>
        <p:nvSpPr>
          <p:cNvPr id="18" name="TextBox 17"/>
          <p:cNvSpPr txBox="1"/>
          <p:nvPr/>
        </p:nvSpPr>
        <p:spPr>
          <a:xfrm>
            <a:off x="368745" y="5500265"/>
            <a:ext cx="576979" cy="276999"/>
          </a:xfrm>
          <a:prstGeom prst="rect">
            <a:avLst/>
          </a:prstGeom>
          <a:noFill/>
        </p:spPr>
        <p:txBody>
          <a:bodyPr wrap="square" rtlCol="0">
            <a:spAutoFit/>
          </a:bodyPr>
          <a:lstStyle/>
          <a:p>
            <a:r>
              <a:rPr lang="en-US" sz="1200" dirty="0"/>
              <a:t>2/27</a:t>
            </a:r>
          </a:p>
        </p:txBody>
      </p:sp>
      <p:pic>
        <p:nvPicPr>
          <p:cNvPr id="29" name="Picture 28"/>
          <p:cNvPicPr>
            <a:picLocks noChangeAspect="1"/>
          </p:cNvPicPr>
          <p:nvPr/>
        </p:nvPicPr>
        <p:blipFill>
          <a:blip r:embed="rId16" cstate="print">
            <a:extLst>
              <a:ext uri="{28A0092B-C50C-407E-A947-70E740481C1C}">
                <a14:useLocalDpi xmlns:a14="http://schemas.microsoft.com/office/drawing/2010/main" val="0"/>
              </a:ext>
            </a:extLst>
          </a:blip>
          <a:stretch>
            <a:fillRect/>
          </a:stretch>
        </p:blipFill>
        <p:spPr>
          <a:xfrm>
            <a:off x="1047969" y="4576860"/>
            <a:ext cx="1889895" cy="1118458"/>
          </a:xfrm>
          <a:prstGeom prst="rect">
            <a:avLst/>
          </a:prstGeom>
        </p:spPr>
      </p:pic>
      <p:pic>
        <p:nvPicPr>
          <p:cNvPr id="30" name="Picture 29"/>
          <p:cNvPicPr>
            <a:picLocks noChangeAspect="1"/>
          </p:cNvPicPr>
          <p:nvPr/>
        </p:nvPicPr>
        <p:blipFill>
          <a:blip r:embed="rId17"/>
          <a:stretch>
            <a:fillRect/>
          </a:stretch>
        </p:blipFill>
        <p:spPr>
          <a:xfrm>
            <a:off x="3070213" y="4576860"/>
            <a:ext cx="1082393" cy="1107504"/>
          </a:xfrm>
          <a:prstGeom prst="rect">
            <a:avLst/>
          </a:prstGeom>
        </p:spPr>
      </p:pic>
      <p:sp>
        <p:nvSpPr>
          <p:cNvPr id="31" name="TextBox 30"/>
          <p:cNvSpPr txBox="1"/>
          <p:nvPr/>
        </p:nvSpPr>
        <p:spPr>
          <a:xfrm>
            <a:off x="2311388" y="5482854"/>
            <a:ext cx="448548" cy="276999"/>
          </a:xfrm>
          <a:prstGeom prst="rect">
            <a:avLst/>
          </a:prstGeom>
          <a:noFill/>
        </p:spPr>
        <p:txBody>
          <a:bodyPr wrap="square" rtlCol="0">
            <a:spAutoFit/>
          </a:bodyPr>
          <a:lstStyle/>
          <a:p>
            <a:r>
              <a:rPr lang="en-US" sz="1200" dirty="0"/>
              <a:t>3/2</a:t>
            </a:r>
          </a:p>
        </p:txBody>
      </p:sp>
      <p:sp>
        <p:nvSpPr>
          <p:cNvPr id="32" name="TextBox 31"/>
          <p:cNvSpPr txBox="1"/>
          <p:nvPr/>
        </p:nvSpPr>
        <p:spPr>
          <a:xfrm>
            <a:off x="3468328" y="5500264"/>
            <a:ext cx="511999" cy="276999"/>
          </a:xfrm>
          <a:prstGeom prst="rect">
            <a:avLst/>
          </a:prstGeom>
          <a:noFill/>
        </p:spPr>
        <p:txBody>
          <a:bodyPr wrap="square" rtlCol="0">
            <a:spAutoFit/>
          </a:bodyPr>
          <a:lstStyle/>
          <a:p>
            <a:r>
              <a:rPr lang="en-US" sz="1200" dirty="0"/>
              <a:t>3/6</a:t>
            </a:r>
          </a:p>
        </p:txBody>
      </p:sp>
      <p:pic>
        <p:nvPicPr>
          <p:cNvPr id="33" name="Picture 32"/>
          <p:cNvPicPr>
            <a:picLocks noChangeAspect="1"/>
          </p:cNvPicPr>
          <p:nvPr/>
        </p:nvPicPr>
        <p:blipFill>
          <a:blip r:embed="rId18"/>
          <a:stretch>
            <a:fillRect/>
          </a:stretch>
        </p:blipFill>
        <p:spPr>
          <a:xfrm>
            <a:off x="4266642" y="4576860"/>
            <a:ext cx="1054968" cy="1107504"/>
          </a:xfrm>
          <a:prstGeom prst="rect">
            <a:avLst/>
          </a:prstGeom>
        </p:spPr>
      </p:pic>
      <p:pic>
        <p:nvPicPr>
          <p:cNvPr id="34" name="Picture 33"/>
          <p:cNvPicPr>
            <a:picLocks noChangeAspect="1"/>
          </p:cNvPicPr>
          <p:nvPr/>
        </p:nvPicPr>
        <p:blipFill>
          <a:blip r:embed="rId19"/>
          <a:stretch>
            <a:fillRect/>
          </a:stretch>
        </p:blipFill>
        <p:spPr>
          <a:xfrm>
            <a:off x="5445233" y="4576861"/>
            <a:ext cx="1008526" cy="1108675"/>
          </a:xfrm>
          <a:prstGeom prst="rect">
            <a:avLst/>
          </a:prstGeom>
        </p:spPr>
      </p:pic>
      <p:pic>
        <p:nvPicPr>
          <p:cNvPr id="35" name="Picture 34"/>
          <p:cNvPicPr>
            <a:picLocks noChangeAspect="1"/>
          </p:cNvPicPr>
          <p:nvPr/>
        </p:nvPicPr>
        <p:blipFill>
          <a:blip r:embed="rId20"/>
          <a:stretch>
            <a:fillRect/>
          </a:stretch>
        </p:blipFill>
        <p:spPr>
          <a:xfrm>
            <a:off x="6551746" y="4576861"/>
            <a:ext cx="694472" cy="1101571"/>
          </a:xfrm>
          <a:prstGeom prst="rect">
            <a:avLst/>
          </a:prstGeom>
        </p:spPr>
      </p:pic>
      <p:pic>
        <p:nvPicPr>
          <p:cNvPr id="36" name="Picture 35"/>
          <p:cNvPicPr>
            <a:picLocks noChangeAspect="1"/>
          </p:cNvPicPr>
          <p:nvPr/>
        </p:nvPicPr>
        <p:blipFill>
          <a:blip r:embed="rId21"/>
          <a:stretch>
            <a:fillRect/>
          </a:stretch>
        </p:blipFill>
        <p:spPr>
          <a:xfrm>
            <a:off x="7362193" y="4577759"/>
            <a:ext cx="751185" cy="1107776"/>
          </a:xfrm>
          <a:prstGeom prst="rect">
            <a:avLst/>
          </a:prstGeom>
        </p:spPr>
      </p:pic>
      <p:pic>
        <p:nvPicPr>
          <p:cNvPr id="38" name="Picture 37"/>
          <p:cNvPicPr>
            <a:picLocks noChangeAspect="1"/>
          </p:cNvPicPr>
          <p:nvPr/>
        </p:nvPicPr>
        <p:blipFill>
          <a:blip r:embed="rId22"/>
          <a:stretch>
            <a:fillRect/>
          </a:stretch>
        </p:blipFill>
        <p:spPr>
          <a:xfrm>
            <a:off x="8267971" y="4572008"/>
            <a:ext cx="755879" cy="1111274"/>
          </a:xfrm>
          <a:prstGeom prst="rect">
            <a:avLst/>
          </a:prstGeom>
        </p:spPr>
      </p:pic>
      <p:pic>
        <p:nvPicPr>
          <p:cNvPr id="39" name="Picture 38"/>
          <p:cNvPicPr>
            <a:picLocks noChangeAspect="1"/>
          </p:cNvPicPr>
          <p:nvPr/>
        </p:nvPicPr>
        <p:blipFill>
          <a:blip r:embed="rId23"/>
          <a:stretch>
            <a:fillRect/>
          </a:stretch>
        </p:blipFill>
        <p:spPr>
          <a:xfrm>
            <a:off x="12141" y="5735442"/>
            <a:ext cx="924367" cy="1118378"/>
          </a:xfrm>
          <a:prstGeom prst="rect">
            <a:avLst/>
          </a:prstGeom>
        </p:spPr>
      </p:pic>
      <p:pic>
        <p:nvPicPr>
          <p:cNvPr id="40" name="Picture 39"/>
          <p:cNvPicPr>
            <a:picLocks noChangeAspect="1"/>
          </p:cNvPicPr>
          <p:nvPr/>
        </p:nvPicPr>
        <p:blipFill>
          <a:blip r:embed="rId24"/>
          <a:stretch>
            <a:fillRect/>
          </a:stretch>
        </p:blipFill>
        <p:spPr>
          <a:xfrm>
            <a:off x="1106497" y="5735443"/>
            <a:ext cx="780571" cy="1106423"/>
          </a:xfrm>
          <a:prstGeom prst="rect">
            <a:avLst/>
          </a:prstGeom>
        </p:spPr>
      </p:pic>
      <p:pic>
        <p:nvPicPr>
          <p:cNvPr id="41" name="Picture 40"/>
          <p:cNvPicPr>
            <a:picLocks noChangeAspect="1"/>
          </p:cNvPicPr>
          <p:nvPr/>
        </p:nvPicPr>
        <p:blipFill>
          <a:blip r:embed="rId25"/>
          <a:stretch>
            <a:fillRect/>
          </a:stretch>
        </p:blipFill>
        <p:spPr>
          <a:xfrm>
            <a:off x="2041908" y="5735443"/>
            <a:ext cx="843008" cy="1117778"/>
          </a:xfrm>
          <a:prstGeom prst="rect">
            <a:avLst/>
          </a:prstGeom>
        </p:spPr>
      </p:pic>
      <p:sp>
        <p:nvSpPr>
          <p:cNvPr id="42" name="TextBox 41"/>
          <p:cNvSpPr txBox="1"/>
          <p:nvPr/>
        </p:nvSpPr>
        <p:spPr>
          <a:xfrm>
            <a:off x="6806116" y="5483902"/>
            <a:ext cx="487704" cy="276999"/>
          </a:xfrm>
          <a:prstGeom prst="rect">
            <a:avLst/>
          </a:prstGeom>
          <a:noFill/>
        </p:spPr>
        <p:txBody>
          <a:bodyPr wrap="square" rtlCol="0">
            <a:spAutoFit/>
          </a:bodyPr>
          <a:lstStyle/>
          <a:p>
            <a:r>
              <a:rPr lang="en-US" sz="1200" dirty="0"/>
              <a:t>3/15</a:t>
            </a:r>
          </a:p>
        </p:txBody>
      </p:sp>
      <p:sp>
        <p:nvSpPr>
          <p:cNvPr id="43" name="TextBox 42"/>
          <p:cNvSpPr txBox="1"/>
          <p:nvPr/>
        </p:nvSpPr>
        <p:spPr>
          <a:xfrm>
            <a:off x="7800532" y="5482853"/>
            <a:ext cx="503288" cy="276999"/>
          </a:xfrm>
          <a:prstGeom prst="rect">
            <a:avLst/>
          </a:prstGeom>
          <a:noFill/>
        </p:spPr>
        <p:txBody>
          <a:bodyPr wrap="square" rtlCol="0">
            <a:spAutoFit/>
          </a:bodyPr>
          <a:lstStyle/>
          <a:p>
            <a:r>
              <a:rPr lang="en-US" sz="1200" dirty="0"/>
              <a:t>3/22</a:t>
            </a:r>
          </a:p>
        </p:txBody>
      </p:sp>
      <p:sp>
        <p:nvSpPr>
          <p:cNvPr id="44" name="TextBox 43"/>
          <p:cNvSpPr txBox="1"/>
          <p:nvPr/>
        </p:nvSpPr>
        <p:spPr>
          <a:xfrm>
            <a:off x="8763249" y="5482854"/>
            <a:ext cx="415194" cy="276999"/>
          </a:xfrm>
          <a:prstGeom prst="rect">
            <a:avLst/>
          </a:prstGeom>
          <a:noFill/>
        </p:spPr>
        <p:txBody>
          <a:bodyPr wrap="square" rtlCol="0">
            <a:spAutoFit/>
          </a:bodyPr>
          <a:lstStyle/>
          <a:p>
            <a:r>
              <a:rPr lang="en-US" sz="1200" dirty="0"/>
              <a:t>4/5</a:t>
            </a:r>
          </a:p>
        </p:txBody>
      </p:sp>
      <p:sp>
        <p:nvSpPr>
          <p:cNvPr id="45" name="TextBox 44"/>
          <p:cNvSpPr txBox="1"/>
          <p:nvPr/>
        </p:nvSpPr>
        <p:spPr>
          <a:xfrm>
            <a:off x="500157" y="6646288"/>
            <a:ext cx="535520" cy="276999"/>
          </a:xfrm>
          <a:prstGeom prst="rect">
            <a:avLst/>
          </a:prstGeom>
          <a:noFill/>
        </p:spPr>
        <p:txBody>
          <a:bodyPr wrap="square" rtlCol="0">
            <a:spAutoFit/>
          </a:bodyPr>
          <a:lstStyle/>
          <a:p>
            <a:r>
              <a:rPr lang="en-US" sz="1200" dirty="0"/>
              <a:t>4/19</a:t>
            </a:r>
          </a:p>
        </p:txBody>
      </p:sp>
      <p:sp>
        <p:nvSpPr>
          <p:cNvPr id="46" name="TextBox 45"/>
          <p:cNvSpPr txBox="1"/>
          <p:nvPr/>
        </p:nvSpPr>
        <p:spPr>
          <a:xfrm>
            <a:off x="1523693" y="6646287"/>
            <a:ext cx="558247" cy="276999"/>
          </a:xfrm>
          <a:prstGeom prst="rect">
            <a:avLst/>
          </a:prstGeom>
          <a:noFill/>
        </p:spPr>
        <p:txBody>
          <a:bodyPr wrap="square" rtlCol="0">
            <a:spAutoFit/>
          </a:bodyPr>
          <a:lstStyle/>
          <a:p>
            <a:r>
              <a:rPr lang="en-US" sz="1200" dirty="0"/>
              <a:t>4/11</a:t>
            </a:r>
          </a:p>
        </p:txBody>
      </p:sp>
      <p:sp>
        <p:nvSpPr>
          <p:cNvPr id="47" name="TextBox 46"/>
          <p:cNvSpPr txBox="1"/>
          <p:nvPr/>
        </p:nvSpPr>
        <p:spPr>
          <a:xfrm>
            <a:off x="2515473" y="6646287"/>
            <a:ext cx="592048" cy="276999"/>
          </a:xfrm>
          <a:prstGeom prst="rect">
            <a:avLst/>
          </a:prstGeom>
          <a:noFill/>
        </p:spPr>
        <p:txBody>
          <a:bodyPr wrap="square" rtlCol="0">
            <a:spAutoFit/>
          </a:bodyPr>
          <a:lstStyle/>
          <a:p>
            <a:r>
              <a:rPr lang="en-US" sz="1200" dirty="0"/>
              <a:t>4/19</a:t>
            </a:r>
          </a:p>
        </p:txBody>
      </p:sp>
      <p:sp>
        <p:nvSpPr>
          <p:cNvPr id="48" name="TextBox 47"/>
          <p:cNvSpPr txBox="1"/>
          <p:nvPr/>
        </p:nvSpPr>
        <p:spPr>
          <a:xfrm>
            <a:off x="5901722" y="5494269"/>
            <a:ext cx="515544" cy="276999"/>
          </a:xfrm>
          <a:prstGeom prst="rect">
            <a:avLst/>
          </a:prstGeom>
          <a:noFill/>
        </p:spPr>
        <p:txBody>
          <a:bodyPr wrap="square" rtlCol="0">
            <a:spAutoFit/>
          </a:bodyPr>
          <a:lstStyle/>
          <a:p>
            <a:r>
              <a:rPr lang="en-US" sz="1200" dirty="0"/>
              <a:t>3/13</a:t>
            </a:r>
          </a:p>
        </p:txBody>
      </p:sp>
      <p:sp>
        <p:nvSpPr>
          <p:cNvPr id="49" name="TextBox 48"/>
          <p:cNvSpPr txBox="1"/>
          <p:nvPr/>
        </p:nvSpPr>
        <p:spPr>
          <a:xfrm>
            <a:off x="4739400" y="5488644"/>
            <a:ext cx="434959" cy="276999"/>
          </a:xfrm>
          <a:prstGeom prst="rect">
            <a:avLst/>
          </a:prstGeom>
          <a:noFill/>
        </p:spPr>
        <p:txBody>
          <a:bodyPr wrap="square" rtlCol="0">
            <a:spAutoFit/>
          </a:bodyPr>
          <a:lstStyle/>
          <a:p>
            <a:r>
              <a:rPr lang="en-US" sz="1200" dirty="0"/>
              <a:t>3/9</a:t>
            </a:r>
          </a:p>
        </p:txBody>
      </p:sp>
      <p:sp>
        <p:nvSpPr>
          <p:cNvPr id="8" name="TextBox 7"/>
          <p:cNvSpPr txBox="1"/>
          <p:nvPr/>
        </p:nvSpPr>
        <p:spPr>
          <a:xfrm>
            <a:off x="2696651" y="3038137"/>
            <a:ext cx="582473" cy="276999"/>
          </a:xfrm>
          <a:prstGeom prst="rect">
            <a:avLst/>
          </a:prstGeom>
          <a:noFill/>
        </p:spPr>
        <p:txBody>
          <a:bodyPr wrap="square" rtlCol="0">
            <a:spAutoFit/>
          </a:bodyPr>
          <a:lstStyle/>
          <a:p>
            <a:r>
              <a:rPr lang="en-US" sz="1200" dirty="0"/>
              <a:t>1/5</a:t>
            </a:r>
          </a:p>
        </p:txBody>
      </p:sp>
      <p:sp>
        <p:nvSpPr>
          <p:cNvPr id="3" name="TextBox 2"/>
          <p:cNvSpPr txBox="1"/>
          <p:nvPr/>
        </p:nvSpPr>
        <p:spPr>
          <a:xfrm flipV="1">
            <a:off x="4412803" y="2198132"/>
            <a:ext cx="1217162" cy="2526268"/>
          </a:xfrm>
          <a:prstGeom prst="rect">
            <a:avLst/>
          </a:prstGeom>
          <a:noFill/>
        </p:spPr>
        <p:txBody>
          <a:bodyPr wrap="square" rtlCol="0">
            <a:spAutoFit/>
          </a:bodyPr>
          <a:lstStyle/>
          <a:p>
            <a:endParaRPr lang="en-US" dirty="0"/>
          </a:p>
        </p:txBody>
      </p:sp>
      <p:pic>
        <p:nvPicPr>
          <p:cNvPr id="51" name="Picture 50"/>
          <p:cNvPicPr>
            <a:picLocks noChangeAspect="1"/>
          </p:cNvPicPr>
          <p:nvPr/>
        </p:nvPicPr>
        <p:blipFill>
          <a:blip r:embed="rId26"/>
          <a:stretch>
            <a:fillRect/>
          </a:stretch>
        </p:blipFill>
        <p:spPr>
          <a:xfrm>
            <a:off x="2884916" y="5745868"/>
            <a:ext cx="627402" cy="1112131"/>
          </a:xfrm>
          <a:prstGeom prst="rect">
            <a:avLst/>
          </a:prstGeom>
        </p:spPr>
      </p:pic>
      <p:pic>
        <p:nvPicPr>
          <p:cNvPr id="53" name="Picture 52"/>
          <p:cNvPicPr>
            <a:picLocks noChangeAspect="1"/>
          </p:cNvPicPr>
          <p:nvPr/>
        </p:nvPicPr>
        <p:blipFill>
          <a:blip r:embed="rId27"/>
          <a:stretch>
            <a:fillRect/>
          </a:stretch>
        </p:blipFill>
        <p:spPr>
          <a:xfrm>
            <a:off x="3182814" y="5759852"/>
            <a:ext cx="1196441" cy="1093369"/>
          </a:xfrm>
          <a:prstGeom prst="rect">
            <a:avLst/>
          </a:prstGeom>
        </p:spPr>
      </p:pic>
      <p:sp>
        <p:nvSpPr>
          <p:cNvPr id="52" name="TextBox 51"/>
          <p:cNvSpPr txBox="1"/>
          <p:nvPr/>
        </p:nvSpPr>
        <p:spPr>
          <a:xfrm>
            <a:off x="2887417" y="6646286"/>
            <a:ext cx="592048" cy="276999"/>
          </a:xfrm>
          <a:prstGeom prst="rect">
            <a:avLst/>
          </a:prstGeom>
          <a:noFill/>
        </p:spPr>
        <p:txBody>
          <a:bodyPr wrap="square" rtlCol="0">
            <a:spAutoFit/>
          </a:bodyPr>
          <a:lstStyle/>
          <a:p>
            <a:r>
              <a:rPr lang="en-US" sz="1200" dirty="0" smtClean="0"/>
              <a:t>4/23</a:t>
            </a:r>
            <a:endParaRPr lang="en-US" sz="1200" dirty="0"/>
          </a:p>
        </p:txBody>
      </p:sp>
      <p:sp>
        <p:nvSpPr>
          <p:cNvPr id="54" name="TextBox 53"/>
          <p:cNvSpPr txBox="1"/>
          <p:nvPr/>
        </p:nvSpPr>
        <p:spPr>
          <a:xfrm>
            <a:off x="3554758" y="6646286"/>
            <a:ext cx="592048" cy="276999"/>
          </a:xfrm>
          <a:prstGeom prst="rect">
            <a:avLst/>
          </a:prstGeom>
          <a:noFill/>
        </p:spPr>
        <p:txBody>
          <a:bodyPr wrap="square" rtlCol="0">
            <a:spAutoFit/>
          </a:bodyPr>
          <a:lstStyle/>
          <a:p>
            <a:r>
              <a:rPr lang="en-US" sz="1200" dirty="0" smtClean="0"/>
              <a:t>4/30</a:t>
            </a:r>
            <a:endParaRPr lang="en-US" sz="1200" dirty="0"/>
          </a:p>
        </p:txBody>
      </p:sp>
      <p:pic>
        <p:nvPicPr>
          <p:cNvPr id="55" name="Picture 54"/>
          <p:cNvPicPr>
            <a:picLocks noChangeAspect="1"/>
          </p:cNvPicPr>
          <p:nvPr/>
        </p:nvPicPr>
        <p:blipFill>
          <a:blip r:embed="rId28"/>
          <a:stretch>
            <a:fillRect/>
          </a:stretch>
        </p:blipFill>
        <p:spPr>
          <a:xfrm>
            <a:off x="4358287" y="5745868"/>
            <a:ext cx="950330" cy="1112131"/>
          </a:xfrm>
          <a:prstGeom prst="rect">
            <a:avLst/>
          </a:prstGeom>
        </p:spPr>
      </p:pic>
      <p:sp>
        <p:nvSpPr>
          <p:cNvPr id="56" name="TextBox 55"/>
          <p:cNvSpPr txBox="1"/>
          <p:nvPr/>
        </p:nvSpPr>
        <p:spPr>
          <a:xfrm>
            <a:off x="4696751" y="6646286"/>
            <a:ext cx="592048" cy="276999"/>
          </a:xfrm>
          <a:prstGeom prst="rect">
            <a:avLst/>
          </a:prstGeom>
          <a:noFill/>
        </p:spPr>
        <p:txBody>
          <a:bodyPr wrap="square" rtlCol="0">
            <a:spAutoFit/>
          </a:bodyPr>
          <a:lstStyle/>
          <a:p>
            <a:r>
              <a:rPr lang="en-US" sz="1200" dirty="0" smtClean="0"/>
              <a:t>5/1</a:t>
            </a:r>
            <a:endParaRPr lang="en-US" sz="1200" dirty="0"/>
          </a:p>
        </p:txBody>
      </p:sp>
      <p:pic>
        <p:nvPicPr>
          <p:cNvPr id="57" name="Picture 56"/>
          <p:cNvPicPr>
            <a:picLocks noChangeAspect="1"/>
          </p:cNvPicPr>
          <p:nvPr/>
        </p:nvPicPr>
        <p:blipFill>
          <a:blip r:embed="rId29"/>
          <a:stretch>
            <a:fillRect/>
          </a:stretch>
        </p:blipFill>
        <p:spPr>
          <a:xfrm>
            <a:off x="5324933" y="5741793"/>
            <a:ext cx="872038" cy="1116208"/>
          </a:xfrm>
          <a:prstGeom prst="rect">
            <a:avLst/>
          </a:prstGeom>
        </p:spPr>
      </p:pic>
      <p:sp>
        <p:nvSpPr>
          <p:cNvPr id="58" name="TextBox 57"/>
          <p:cNvSpPr txBox="1"/>
          <p:nvPr/>
        </p:nvSpPr>
        <p:spPr>
          <a:xfrm>
            <a:off x="5653472" y="6646286"/>
            <a:ext cx="592048" cy="276999"/>
          </a:xfrm>
          <a:prstGeom prst="rect">
            <a:avLst/>
          </a:prstGeom>
          <a:noFill/>
        </p:spPr>
        <p:txBody>
          <a:bodyPr wrap="square" rtlCol="0">
            <a:spAutoFit/>
          </a:bodyPr>
          <a:lstStyle/>
          <a:p>
            <a:r>
              <a:rPr lang="en-US" sz="1200" dirty="0" smtClean="0"/>
              <a:t>5/2</a:t>
            </a:r>
            <a:endParaRPr lang="en-US" sz="1200" dirty="0"/>
          </a:p>
        </p:txBody>
      </p:sp>
      <p:pic>
        <p:nvPicPr>
          <p:cNvPr id="60" name="Picture 59"/>
          <p:cNvPicPr>
            <a:picLocks noChangeAspect="1"/>
          </p:cNvPicPr>
          <p:nvPr/>
        </p:nvPicPr>
        <p:blipFill>
          <a:blip r:embed="rId30"/>
          <a:stretch>
            <a:fillRect/>
          </a:stretch>
        </p:blipFill>
        <p:spPr>
          <a:xfrm>
            <a:off x="6191009" y="5746796"/>
            <a:ext cx="1055209" cy="1110423"/>
          </a:xfrm>
          <a:prstGeom prst="rect">
            <a:avLst/>
          </a:prstGeom>
        </p:spPr>
      </p:pic>
      <p:sp>
        <p:nvSpPr>
          <p:cNvPr id="61" name="TextBox 60"/>
          <p:cNvSpPr txBox="1"/>
          <p:nvPr/>
        </p:nvSpPr>
        <p:spPr>
          <a:xfrm>
            <a:off x="6635303" y="6641480"/>
            <a:ext cx="592048" cy="276999"/>
          </a:xfrm>
          <a:prstGeom prst="rect">
            <a:avLst/>
          </a:prstGeom>
          <a:noFill/>
        </p:spPr>
        <p:txBody>
          <a:bodyPr wrap="square" rtlCol="0">
            <a:spAutoFit/>
          </a:bodyPr>
          <a:lstStyle/>
          <a:p>
            <a:r>
              <a:rPr lang="en-US" sz="1200" dirty="0" smtClean="0"/>
              <a:t>5/3</a:t>
            </a:r>
            <a:endParaRPr lang="en-US" sz="1200" dirty="0"/>
          </a:p>
        </p:txBody>
      </p:sp>
      <p:sp>
        <p:nvSpPr>
          <p:cNvPr id="63" name="TextBox 62"/>
          <p:cNvSpPr txBox="1"/>
          <p:nvPr/>
        </p:nvSpPr>
        <p:spPr>
          <a:xfrm>
            <a:off x="5725966" y="1684213"/>
            <a:ext cx="3806332" cy="369332"/>
          </a:xfrm>
          <a:prstGeom prst="rect">
            <a:avLst/>
          </a:prstGeom>
          <a:noFill/>
        </p:spPr>
        <p:txBody>
          <a:bodyPr wrap="square" rtlCol="0">
            <a:spAutoFit/>
          </a:bodyPr>
          <a:lstStyle/>
          <a:p>
            <a:r>
              <a:rPr lang="en-US" dirty="0" smtClean="0"/>
              <a:t>Expect more data in 2018</a:t>
            </a:r>
            <a:endParaRPr lang="en-US" dirty="0"/>
          </a:p>
        </p:txBody>
      </p:sp>
      <p:graphicFrame>
        <p:nvGraphicFramePr>
          <p:cNvPr id="64" name="Table 63"/>
          <p:cNvGraphicFramePr>
            <a:graphicFrameLocks noGrp="1"/>
          </p:cNvGraphicFramePr>
          <p:nvPr>
            <p:extLst>
              <p:ext uri="{D42A27DB-BD31-4B8C-83A1-F6EECF244321}">
                <p14:modId xmlns:p14="http://schemas.microsoft.com/office/powerpoint/2010/main" val="678279188"/>
              </p:ext>
            </p:extLst>
          </p:nvPr>
        </p:nvGraphicFramePr>
        <p:xfrm>
          <a:off x="5776783" y="661817"/>
          <a:ext cx="2775057" cy="914400"/>
        </p:xfrm>
        <a:graphic>
          <a:graphicData uri="http://schemas.openxmlformats.org/drawingml/2006/table">
            <a:tbl>
              <a:tblPr firstRow="1" bandRow="1">
                <a:tableStyleId>{5C22544A-7EE6-4342-B048-85BDC9FD1C3A}</a:tableStyleId>
              </a:tblPr>
              <a:tblGrid>
                <a:gridCol w="1547353">
                  <a:extLst>
                    <a:ext uri="{9D8B030D-6E8A-4147-A177-3AD203B41FA5}">
                      <a16:colId xmlns:a16="http://schemas.microsoft.com/office/drawing/2014/main" val="2633090743"/>
                    </a:ext>
                  </a:extLst>
                </a:gridCol>
                <a:gridCol w="585694">
                  <a:extLst>
                    <a:ext uri="{9D8B030D-6E8A-4147-A177-3AD203B41FA5}">
                      <a16:colId xmlns:a16="http://schemas.microsoft.com/office/drawing/2014/main" val="614681324"/>
                    </a:ext>
                  </a:extLst>
                </a:gridCol>
                <a:gridCol w="642010">
                  <a:extLst>
                    <a:ext uri="{9D8B030D-6E8A-4147-A177-3AD203B41FA5}">
                      <a16:colId xmlns:a16="http://schemas.microsoft.com/office/drawing/2014/main" val="3463766276"/>
                    </a:ext>
                  </a:extLst>
                </a:gridCol>
              </a:tblGrid>
              <a:tr h="265967">
                <a:tc>
                  <a:txBody>
                    <a:bodyPr/>
                    <a:lstStyle/>
                    <a:p>
                      <a:endParaRPr lang="en-US" sz="1400" dirty="0"/>
                    </a:p>
                  </a:txBody>
                  <a:tcPr/>
                </a:tc>
                <a:tc>
                  <a:txBody>
                    <a:bodyPr/>
                    <a:lstStyle/>
                    <a:p>
                      <a:r>
                        <a:rPr lang="en-US" sz="1400" dirty="0" smtClean="0"/>
                        <a:t>Days</a:t>
                      </a:r>
                      <a:endParaRPr lang="en-US" sz="1400" dirty="0"/>
                    </a:p>
                  </a:txBody>
                  <a:tcPr/>
                </a:tc>
                <a:tc>
                  <a:txBody>
                    <a:bodyPr/>
                    <a:lstStyle/>
                    <a:p>
                      <a:r>
                        <a:rPr lang="en-US" sz="1400" dirty="0" smtClean="0"/>
                        <a:t>Hours</a:t>
                      </a:r>
                      <a:endParaRPr lang="en-US" sz="1400" dirty="0"/>
                    </a:p>
                  </a:txBody>
                  <a:tcPr/>
                </a:tc>
                <a:extLst>
                  <a:ext uri="{0D108BD9-81ED-4DB2-BD59-A6C34878D82A}">
                    <a16:rowId xmlns:a16="http://schemas.microsoft.com/office/drawing/2014/main" val="1059071369"/>
                  </a:ext>
                </a:extLst>
              </a:tr>
              <a:tr h="265967">
                <a:tc>
                  <a:txBody>
                    <a:bodyPr/>
                    <a:lstStyle/>
                    <a:p>
                      <a:r>
                        <a:rPr lang="en-US" sz="1400" dirty="0" smtClean="0"/>
                        <a:t>2017</a:t>
                      </a:r>
                      <a:endParaRPr lang="en-US" sz="1400" dirty="0"/>
                    </a:p>
                  </a:txBody>
                  <a:tcPr/>
                </a:tc>
                <a:tc>
                  <a:txBody>
                    <a:bodyPr/>
                    <a:lstStyle/>
                    <a:p>
                      <a:r>
                        <a:rPr lang="en-US" sz="1400" dirty="0" smtClean="0"/>
                        <a:t>34</a:t>
                      </a:r>
                      <a:endParaRPr lang="en-US" sz="1400" dirty="0"/>
                    </a:p>
                  </a:txBody>
                  <a:tcPr/>
                </a:tc>
                <a:tc>
                  <a:txBody>
                    <a:bodyPr/>
                    <a:lstStyle/>
                    <a:p>
                      <a:r>
                        <a:rPr lang="en-US" sz="1400" dirty="0" smtClean="0"/>
                        <a:t>204</a:t>
                      </a:r>
                      <a:endParaRPr lang="en-US" sz="1400" dirty="0"/>
                    </a:p>
                  </a:txBody>
                  <a:tcPr/>
                </a:tc>
                <a:extLst>
                  <a:ext uri="{0D108BD9-81ED-4DB2-BD59-A6C34878D82A}">
                    <a16:rowId xmlns:a16="http://schemas.microsoft.com/office/drawing/2014/main" val="3541338948"/>
                  </a:ext>
                </a:extLst>
              </a:tr>
              <a:tr h="265967">
                <a:tc>
                  <a:txBody>
                    <a:bodyPr/>
                    <a:lstStyle/>
                    <a:p>
                      <a:r>
                        <a:rPr lang="en-US" sz="1400" dirty="0" smtClean="0"/>
                        <a:t>2018 (until May 5)</a:t>
                      </a:r>
                      <a:endParaRPr lang="en-US" sz="1400" dirty="0"/>
                    </a:p>
                  </a:txBody>
                  <a:tcPr/>
                </a:tc>
                <a:tc>
                  <a:txBody>
                    <a:bodyPr/>
                    <a:lstStyle/>
                    <a:p>
                      <a:r>
                        <a:rPr lang="en-US" sz="1400" dirty="0" smtClean="0"/>
                        <a:t>27</a:t>
                      </a:r>
                      <a:endParaRPr lang="en-US" sz="1400" dirty="0"/>
                    </a:p>
                  </a:txBody>
                  <a:tcPr/>
                </a:tc>
                <a:tc>
                  <a:txBody>
                    <a:bodyPr/>
                    <a:lstStyle/>
                    <a:p>
                      <a:r>
                        <a:rPr lang="en-US" sz="1400" dirty="0" smtClean="0"/>
                        <a:t>119</a:t>
                      </a:r>
                      <a:endParaRPr lang="en-US" sz="1400" dirty="0"/>
                    </a:p>
                  </a:txBody>
                  <a:tcPr/>
                </a:tc>
                <a:extLst>
                  <a:ext uri="{0D108BD9-81ED-4DB2-BD59-A6C34878D82A}">
                    <a16:rowId xmlns:a16="http://schemas.microsoft.com/office/drawing/2014/main" val="4021397204"/>
                  </a:ext>
                </a:extLst>
              </a:tr>
            </a:tbl>
          </a:graphicData>
        </a:graphic>
      </p:graphicFrame>
    </p:spTree>
    <p:extLst>
      <p:ext uri="{BB962C8B-B14F-4D97-AF65-F5344CB8AC3E}">
        <p14:creationId xmlns:p14="http://schemas.microsoft.com/office/powerpoint/2010/main" val="211975340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385124"/>
            <a:ext cx="5398458" cy="1492971"/>
          </a:xfrm>
        </p:spPr>
        <p:txBody>
          <a:bodyPr>
            <a:noAutofit/>
          </a:bodyPr>
          <a:lstStyle/>
          <a:p>
            <a:r>
              <a:rPr lang="en-US" sz="2800" b="1" dirty="0" smtClean="0"/>
              <a:t>RO</a:t>
            </a:r>
            <a:r>
              <a:rPr lang="en-US" sz="2800" b="1" baseline="-25000" dirty="0" smtClean="0"/>
              <a:t>3</a:t>
            </a:r>
            <a:r>
              <a:rPr lang="en-US" sz="2800" b="1" dirty="0" smtClean="0"/>
              <a:t>QET </a:t>
            </a:r>
            <a:r>
              <a:rPr lang="en-US" sz="2800" b="1" dirty="0" err="1" smtClean="0"/>
              <a:t>lidar</a:t>
            </a:r>
            <a:r>
              <a:rPr lang="en-US" sz="2800" b="1" dirty="0"/>
              <a:t/>
            </a:r>
            <a:br>
              <a:rPr lang="en-US" sz="2800" b="1" dirty="0"/>
            </a:br>
            <a:r>
              <a:rPr lang="en-US" sz="2800" b="1" dirty="0"/>
              <a:t>Rocket-city Ozone (O3) Quality Evaluation in the </a:t>
            </a:r>
            <a:r>
              <a:rPr lang="en-US" sz="2800" b="1" dirty="0" smtClean="0"/>
              <a:t>Troposphere</a:t>
            </a:r>
            <a:endParaRPr lang="en-US" sz="2800" b="1" dirty="0"/>
          </a:p>
        </p:txBody>
      </p:sp>
      <p:grpSp>
        <p:nvGrpSpPr>
          <p:cNvPr id="108" name="Group 107"/>
          <p:cNvGrpSpPr/>
          <p:nvPr/>
        </p:nvGrpSpPr>
        <p:grpSpPr>
          <a:xfrm>
            <a:off x="304800" y="2849432"/>
            <a:ext cx="7361024" cy="4008568"/>
            <a:chOff x="228600" y="1281558"/>
            <a:chExt cx="7361024" cy="4008568"/>
          </a:xfrm>
        </p:grpSpPr>
        <p:sp>
          <p:nvSpPr>
            <p:cNvPr id="4" name="Line 101"/>
            <p:cNvSpPr>
              <a:spLocks noChangeShapeType="1"/>
            </p:cNvSpPr>
            <p:nvPr/>
          </p:nvSpPr>
          <p:spPr bwMode="auto">
            <a:xfrm flipH="1" flipV="1">
              <a:off x="7092978" y="4701710"/>
              <a:ext cx="0" cy="307775"/>
            </a:xfrm>
            <a:prstGeom prst="line">
              <a:avLst/>
            </a:prstGeom>
            <a:noFill/>
            <a:ln w="19050">
              <a:solidFill>
                <a:schemeClr val="tx1"/>
              </a:solidFill>
              <a:round/>
              <a:headEnd type="none" w="med" len="med"/>
              <a:tailEnd type="arrow" w="med" len="med"/>
            </a:ln>
            <a:effectLst/>
          </p:spPr>
          <p:txBody>
            <a:bodyPr/>
            <a:lstStyle/>
            <a:p>
              <a:endParaRPr lang="en-US" sz="1400">
                <a:latin typeface="Cambria" pitchFamily="18" charset="0"/>
              </a:endParaRPr>
            </a:p>
          </p:txBody>
        </p:sp>
        <p:sp>
          <p:nvSpPr>
            <p:cNvPr id="5" name="Line 101"/>
            <p:cNvSpPr>
              <a:spLocks noChangeShapeType="1"/>
            </p:cNvSpPr>
            <p:nvPr/>
          </p:nvSpPr>
          <p:spPr bwMode="auto">
            <a:xfrm>
              <a:off x="2534779" y="5029200"/>
              <a:ext cx="1928900" cy="0"/>
            </a:xfrm>
            <a:prstGeom prst="line">
              <a:avLst/>
            </a:prstGeom>
            <a:noFill/>
            <a:ln w="19050">
              <a:solidFill>
                <a:schemeClr val="tx1"/>
              </a:solidFill>
              <a:round/>
              <a:headEnd type="none" w="med" len="med"/>
              <a:tailEnd type="arrow" w="med" len="med"/>
            </a:ln>
            <a:effectLst/>
          </p:spPr>
          <p:txBody>
            <a:bodyPr/>
            <a:lstStyle/>
            <a:p>
              <a:endParaRPr lang="en-US" sz="1400">
                <a:latin typeface="Cambria" pitchFamily="18" charset="0"/>
              </a:endParaRPr>
            </a:p>
          </p:txBody>
        </p:sp>
        <p:sp>
          <p:nvSpPr>
            <p:cNvPr id="6" name="Line 109"/>
            <p:cNvSpPr>
              <a:spLocks noChangeShapeType="1"/>
            </p:cNvSpPr>
            <p:nvPr/>
          </p:nvSpPr>
          <p:spPr bwMode="auto">
            <a:xfrm flipH="1" flipV="1">
              <a:off x="1222133" y="4328264"/>
              <a:ext cx="523834" cy="0"/>
            </a:xfrm>
            <a:prstGeom prst="line">
              <a:avLst/>
            </a:prstGeom>
            <a:noFill/>
            <a:ln w="19050">
              <a:solidFill>
                <a:schemeClr val="tx1"/>
              </a:solidFill>
              <a:round/>
              <a:headEnd type="arrow" w="med" len="med"/>
              <a:tailEnd type="none" w="med" len="med"/>
            </a:ln>
            <a:effectLst/>
          </p:spPr>
          <p:txBody>
            <a:bodyPr/>
            <a:lstStyle/>
            <a:p>
              <a:endParaRPr lang="en-US" sz="1400">
                <a:latin typeface="Cambria" pitchFamily="18" charset="0"/>
              </a:endParaRPr>
            </a:p>
          </p:txBody>
        </p:sp>
        <p:sp>
          <p:nvSpPr>
            <p:cNvPr id="7" name="Rectangle 97"/>
            <p:cNvSpPr>
              <a:spLocks noChangeArrowheads="1"/>
            </p:cNvSpPr>
            <p:nvPr/>
          </p:nvSpPr>
          <p:spPr bwMode="auto">
            <a:xfrm>
              <a:off x="3178622" y="3501151"/>
              <a:ext cx="122749" cy="256810"/>
            </a:xfrm>
            <a:prstGeom prst="rect">
              <a:avLst/>
            </a:prstGeom>
            <a:noFill/>
            <a:ln w="12700">
              <a:solidFill>
                <a:schemeClr val="tx1"/>
              </a:solidFill>
              <a:miter lim="800000"/>
              <a:headEnd/>
              <a:tailEnd/>
            </a:ln>
            <a:effectLst/>
          </p:spPr>
          <p:txBody>
            <a:bodyPr wrap="none" anchor="ctr"/>
            <a:lstStyle/>
            <a:p>
              <a:pPr algn="ctr" eaLnBrk="1" hangingPunct="1"/>
              <a:r>
                <a:rPr lang="en-US" altLang="zh-CN" sz="1400" dirty="0">
                  <a:latin typeface="Cambria" pitchFamily="18" charset="0"/>
                  <a:ea typeface="宋体" pitchFamily="2" charset="-122"/>
                </a:rPr>
                <a:t>1</a:t>
              </a:r>
            </a:p>
          </p:txBody>
        </p:sp>
        <p:sp>
          <p:nvSpPr>
            <p:cNvPr id="8" name="Line 121"/>
            <p:cNvSpPr>
              <a:spLocks noChangeShapeType="1"/>
            </p:cNvSpPr>
            <p:nvPr/>
          </p:nvSpPr>
          <p:spPr bwMode="auto">
            <a:xfrm>
              <a:off x="3676751" y="3694792"/>
              <a:ext cx="0" cy="701117"/>
            </a:xfrm>
            <a:prstGeom prst="line">
              <a:avLst/>
            </a:prstGeom>
            <a:noFill/>
            <a:ln w="19050">
              <a:solidFill>
                <a:schemeClr val="tx1"/>
              </a:solidFill>
              <a:round/>
              <a:headEnd/>
              <a:tailEnd/>
            </a:ln>
            <a:effectLst/>
          </p:spPr>
          <p:txBody>
            <a:bodyPr/>
            <a:lstStyle/>
            <a:p>
              <a:endParaRPr lang="en-US" sz="1400">
                <a:latin typeface="Cambria" pitchFamily="18" charset="0"/>
              </a:endParaRPr>
            </a:p>
          </p:txBody>
        </p:sp>
        <p:sp>
          <p:nvSpPr>
            <p:cNvPr id="9" name="AutoShape 85"/>
            <p:cNvSpPr>
              <a:spLocks noChangeArrowheads="1"/>
            </p:cNvSpPr>
            <p:nvPr/>
          </p:nvSpPr>
          <p:spPr bwMode="auto">
            <a:xfrm>
              <a:off x="4226246" y="1338299"/>
              <a:ext cx="1496396" cy="2291257"/>
            </a:xfrm>
            <a:prstGeom prst="roundRect">
              <a:avLst>
                <a:gd name="adj" fmla="val 16667"/>
              </a:avLst>
            </a:prstGeom>
            <a:solidFill>
              <a:schemeClr val="bg1">
                <a:lumMod val="85000"/>
              </a:schemeClr>
            </a:solidFill>
            <a:ln w="9525">
              <a:solidFill>
                <a:schemeClr val="tx1"/>
              </a:solidFill>
              <a:round/>
              <a:headEnd/>
              <a:tailEnd/>
            </a:ln>
            <a:effectLst/>
          </p:spPr>
          <p:txBody>
            <a:bodyPr wrap="none" anchor="ctr"/>
            <a:lstStyle/>
            <a:p>
              <a:endParaRPr lang="en-US" sz="1400">
                <a:latin typeface="Cambria" pitchFamily="18" charset="0"/>
              </a:endParaRPr>
            </a:p>
          </p:txBody>
        </p:sp>
        <p:sp>
          <p:nvSpPr>
            <p:cNvPr id="10" name="Line 88"/>
            <p:cNvSpPr>
              <a:spLocks noChangeShapeType="1"/>
            </p:cNvSpPr>
            <p:nvPr/>
          </p:nvSpPr>
          <p:spPr bwMode="auto">
            <a:xfrm>
              <a:off x="2251277" y="4335197"/>
              <a:ext cx="554028" cy="0"/>
            </a:xfrm>
            <a:prstGeom prst="line">
              <a:avLst/>
            </a:prstGeom>
            <a:noFill/>
            <a:ln w="57150">
              <a:solidFill>
                <a:schemeClr val="tx1"/>
              </a:solidFill>
              <a:round/>
              <a:headEnd/>
              <a:tailEnd/>
            </a:ln>
            <a:effectLst/>
          </p:spPr>
          <p:txBody>
            <a:bodyPr/>
            <a:lstStyle/>
            <a:p>
              <a:endParaRPr lang="en-US" sz="1400">
                <a:latin typeface="Cambria" pitchFamily="18" charset="0"/>
              </a:endParaRPr>
            </a:p>
          </p:txBody>
        </p:sp>
        <p:sp>
          <p:nvSpPr>
            <p:cNvPr id="11" name="Line 91"/>
            <p:cNvSpPr>
              <a:spLocks noChangeShapeType="1"/>
            </p:cNvSpPr>
            <p:nvPr/>
          </p:nvSpPr>
          <p:spPr bwMode="auto">
            <a:xfrm flipV="1">
              <a:off x="2781740" y="1577132"/>
              <a:ext cx="0" cy="2743069"/>
            </a:xfrm>
            <a:prstGeom prst="line">
              <a:avLst/>
            </a:prstGeom>
            <a:noFill/>
            <a:ln w="57150">
              <a:solidFill>
                <a:schemeClr val="tx1"/>
              </a:solidFill>
              <a:round/>
              <a:headEnd/>
              <a:tailEnd type="triangle" w="med" len="med"/>
            </a:ln>
            <a:effectLst/>
          </p:spPr>
          <p:txBody>
            <a:bodyPr/>
            <a:lstStyle/>
            <a:p>
              <a:endParaRPr lang="en-US" sz="1400">
                <a:latin typeface="Cambria" pitchFamily="18" charset="0"/>
              </a:endParaRPr>
            </a:p>
          </p:txBody>
        </p:sp>
        <p:sp>
          <p:nvSpPr>
            <p:cNvPr id="12" name="Rectangle 97"/>
            <p:cNvSpPr>
              <a:spLocks noChangeArrowheads="1"/>
            </p:cNvSpPr>
            <p:nvPr/>
          </p:nvSpPr>
          <p:spPr bwMode="auto">
            <a:xfrm>
              <a:off x="5841962" y="2224729"/>
              <a:ext cx="329033" cy="259198"/>
            </a:xfrm>
            <a:prstGeom prst="rect">
              <a:avLst/>
            </a:prstGeom>
            <a:noFill/>
            <a:ln w="12700">
              <a:solidFill>
                <a:schemeClr val="tx1"/>
              </a:solidFill>
              <a:miter lim="800000"/>
              <a:headEnd/>
              <a:tailEnd/>
            </a:ln>
            <a:effectLst/>
          </p:spPr>
          <p:txBody>
            <a:bodyPr wrap="none" anchor="ctr"/>
            <a:lstStyle/>
            <a:p>
              <a:pPr algn="ctr" eaLnBrk="1" hangingPunct="1"/>
              <a:endParaRPr lang="en-US" altLang="zh-CN" sz="1400" dirty="0">
                <a:latin typeface="Cambria" pitchFamily="18" charset="0"/>
                <a:ea typeface="宋体" pitchFamily="2" charset="-122"/>
              </a:endParaRPr>
            </a:p>
          </p:txBody>
        </p:sp>
        <p:sp>
          <p:nvSpPr>
            <p:cNvPr id="13" name="Line 101"/>
            <p:cNvSpPr>
              <a:spLocks noChangeShapeType="1"/>
            </p:cNvSpPr>
            <p:nvPr/>
          </p:nvSpPr>
          <p:spPr bwMode="auto">
            <a:xfrm>
              <a:off x="3235102" y="4537040"/>
              <a:ext cx="3373058" cy="0"/>
            </a:xfrm>
            <a:prstGeom prst="line">
              <a:avLst/>
            </a:prstGeom>
            <a:noFill/>
            <a:ln w="19050">
              <a:solidFill>
                <a:schemeClr val="tx1"/>
              </a:solidFill>
              <a:round/>
              <a:headEnd type="none" w="med" len="med"/>
              <a:tailEnd type="arrow" w="med" len="med"/>
            </a:ln>
            <a:effectLst/>
          </p:spPr>
          <p:txBody>
            <a:bodyPr/>
            <a:lstStyle/>
            <a:p>
              <a:endParaRPr lang="en-US" sz="1400">
                <a:latin typeface="Cambria" pitchFamily="18" charset="0"/>
              </a:endParaRPr>
            </a:p>
          </p:txBody>
        </p:sp>
        <p:sp>
          <p:nvSpPr>
            <p:cNvPr id="14" name="Line 109"/>
            <p:cNvSpPr>
              <a:spLocks noChangeShapeType="1"/>
            </p:cNvSpPr>
            <p:nvPr/>
          </p:nvSpPr>
          <p:spPr bwMode="auto">
            <a:xfrm flipV="1">
              <a:off x="7052204" y="3605281"/>
              <a:ext cx="0" cy="377630"/>
            </a:xfrm>
            <a:prstGeom prst="line">
              <a:avLst/>
            </a:prstGeom>
            <a:noFill/>
            <a:ln w="19050">
              <a:solidFill>
                <a:schemeClr val="tx1"/>
              </a:solidFill>
              <a:round/>
              <a:headEnd type="none" w="med" len="med"/>
              <a:tailEnd type="arrow" w="med" len="med"/>
            </a:ln>
            <a:effectLst/>
          </p:spPr>
          <p:txBody>
            <a:bodyPr/>
            <a:lstStyle/>
            <a:p>
              <a:endParaRPr lang="en-US" sz="1400">
                <a:latin typeface="Cambria" pitchFamily="18" charset="0"/>
              </a:endParaRPr>
            </a:p>
          </p:txBody>
        </p:sp>
        <p:sp>
          <p:nvSpPr>
            <p:cNvPr id="15" name="Rectangle 110"/>
            <p:cNvSpPr>
              <a:spLocks noChangeArrowheads="1"/>
            </p:cNvSpPr>
            <p:nvPr/>
          </p:nvSpPr>
          <p:spPr bwMode="auto">
            <a:xfrm>
              <a:off x="6596332" y="3976314"/>
              <a:ext cx="993292" cy="725397"/>
            </a:xfrm>
            <a:prstGeom prst="rect">
              <a:avLst/>
            </a:prstGeom>
            <a:noFill/>
            <a:ln w="9525">
              <a:solidFill>
                <a:schemeClr val="tx1"/>
              </a:solidFill>
              <a:miter lim="800000"/>
              <a:headEnd/>
              <a:tailEnd/>
            </a:ln>
            <a:effectLst/>
          </p:spPr>
          <p:txBody>
            <a:bodyPr wrap="none" anchor="ctr"/>
            <a:lstStyle/>
            <a:p>
              <a:pPr algn="ctr" eaLnBrk="1" hangingPunct="1"/>
              <a:r>
                <a:rPr lang="en-US" altLang="zh-CN" sz="1400" dirty="0" err="1" smtClean="0">
                  <a:latin typeface="Cambria" pitchFamily="18" charset="0"/>
                  <a:ea typeface="宋体" pitchFamily="2" charset="-122"/>
                </a:rPr>
                <a:t>Licel</a:t>
              </a:r>
              <a:r>
                <a:rPr lang="en-US" altLang="zh-CN" sz="1400" dirty="0" smtClean="0">
                  <a:latin typeface="Cambria" pitchFamily="18" charset="0"/>
                  <a:ea typeface="宋体" pitchFamily="2" charset="-122"/>
                </a:rPr>
                <a:t> TR</a:t>
              </a:r>
              <a:endParaRPr lang="en-US" altLang="zh-CN" sz="1400" dirty="0">
                <a:latin typeface="Cambria" pitchFamily="18" charset="0"/>
                <a:ea typeface="宋体" pitchFamily="2" charset="-122"/>
              </a:endParaRPr>
            </a:p>
          </p:txBody>
        </p:sp>
        <p:sp>
          <p:nvSpPr>
            <p:cNvPr id="16" name="Text Box 111"/>
            <p:cNvSpPr txBox="1">
              <a:spLocks noChangeArrowheads="1"/>
            </p:cNvSpPr>
            <p:nvPr/>
          </p:nvSpPr>
          <p:spPr bwMode="auto">
            <a:xfrm>
              <a:off x="6188081" y="1669892"/>
              <a:ext cx="1371600" cy="307777"/>
            </a:xfrm>
            <a:prstGeom prst="rect">
              <a:avLst/>
            </a:prstGeom>
            <a:noFill/>
            <a:ln w="9525">
              <a:noFill/>
              <a:miter lim="800000"/>
              <a:headEnd/>
              <a:tailEnd/>
            </a:ln>
            <a:effectLst/>
          </p:spPr>
          <p:txBody>
            <a:bodyPr wrap="square">
              <a:spAutoFit/>
            </a:bodyPr>
            <a:lstStyle/>
            <a:p>
              <a:pPr eaLnBrk="1" hangingPunct="1"/>
              <a:r>
                <a:rPr lang="en-US" altLang="zh-CN" sz="1400" dirty="0" smtClean="0">
                  <a:latin typeface="Cambria" pitchFamily="18" charset="0"/>
                  <a:ea typeface="宋体" pitchFamily="2" charset="-122"/>
                </a:rPr>
                <a:t>1,2,3,4,5 PMT</a:t>
              </a:r>
              <a:endParaRPr lang="en-US" altLang="zh-CN" sz="1400" dirty="0">
                <a:latin typeface="Cambria" pitchFamily="18" charset="0"/>
                <a:ea typeface="宋体" pitchFamily="2" charset="-122"/>
              </a:endParaRPr>
            </a:p>
          </p:txBody>
        </p:sp>
        <p:sp>
          <p:nvSpPr>
            <p:cNvPr id="17" name="AutoShape 116"/>
            <p:cNvSpPr>
              <a:spLocks noChangeArrowheads="1"/>
            </p:cNvSpPr>
            <p:nvPr/>
          </p:nvSpPr>
          <p:spPr bwMode="auto">
            <a:xfrm>
              <a:off x="3460484" y="2179862"/>
              <a:ext cx="474798" cy="1332126"/>
            </a:xfrm>
            <a:prstGeom prst="roundRect">
              <a:avLst>
                <a:gd name="adj" fmla="val 16667"/>
              </a:avLst>
            </a:prstGeom>
            <a:solidFill>
              <a:schemeClr val="bg1">
                <a:lumMod val="85000"/>
              </a:schemeClr>
            </a:solidFill>
            <a:ln w="9525">
              <a:solidFill>
                <a:schemeClr val="tx1"/>
              </a:solidFill>
              <a:round/>
              <a:headEnd/>
              <a:tailEnd/>
            </a:ln>
            <a:effectLst/>
          </p:spPr>
          <p:txBody>
            <a:bodyPr wrap="none" anchor="ctr"/>
            <a:lstStyle/>
            <a:p>
              <a:endParaRPr lang="en-US" sz="1400">
                <a:latin typeface="Cambria" pitchFamily="18" charset="0"/>
              </a:endParaRPr>
            </a:p>
          </p:txBody>
        </p:sp>
        <p:sp>
          <p:nvSpPr>
            <p:cNvPr id="18" name="Line 122"/>
            <p:cNvSpPr>
              <a:spLocks noChangeShapeType="1"/>
            </p:cNvSpPr>
            <p:nvPr/>
          </p:nvSpPr>
          <p:spPr bwMode="auto">
            <a:xfrm flipV="1">
              <a:off x="3676348" y="4391675"/>
              <a:ext cx="2919983" cy="4233"/>
            </a:xfrm>
            <a:prstGeom prst="line">
              <a:avLst/>
            </a:prstGeom>
            <a:noFill/>
            <a:ln w="19050">
              <a:solidFill>
                <a:schemeClr val="tx1"/>
              </a:solidFill>
              <a:round/>
              <a:headEnd type="none" w="med" len="med"/>
              <a:tailEnd type="arrow" w="med" len="med"/>
            </a:ln>
            <a:effectLst/>
          </p:spPr>
          <p:txBody>
            <a:bodyPr/>
            <a:lstStyle/>
            <a:p>
              <a:endParaRPr lang="en-US" sz="1400">
                <a:latin typeface="Cambria" pitchFamily="18" charset="0"/>
              </a:endParaRPr>
            </a:p>
          </p:txBody>
        </p:sp>
        <p:sp>
          <p:nvSpPr>
            <p:cNvPr id="19" name="Line 124"/>
            <p:cNvSpPr>
              <a:spLocks noChangeShapeType="1"/>
            </p:cNvSpPr>
            <p:nvPr/>
          </p:nvSpPr>
          <p:spPr bwMode="auto">
            <a:xfrm flipH="1">
              <a:off x="4198502" y="3075872"/>
              <a:ext cx="0" cy="1142066"/>
            </a:xfrm>
            <a:prstGeom prst="line">
              <a:avLst/>
            </a:prstGeom>
            <a:noFill/>
            <a:ln w="19050">
              <a:solidFill>
                <a:schemeClr val="tx1"/>
              </a:solidFill>
              <a:round/>
              <a:headEnd/>
              <a:tailEnd/>
            </a:ln>
            <a:effectLst/>
          </p:spPr>
          <p:txBody>
            <a:bodyPr/>
            <a:lstStyle/>
            <a:p>
              <a:endParaRPr lang="en-US" sz="1400">
                <a:latin typeface="Cambria" pitchFamily="18" charset="0"/>
              </a:endParaRPr>
            </a:p>
          </p:txBody>
        </p:sp>
        <p:sp>
          <p:nvSpPr>
            <p:cNvPr id="20" name="Line 125"/>
            <p:cNvSpPr>
              <a:spLocks noChangeShapeType="1"/>
            </p:cNvSpPr>
            <p:nvPr/>
          </p:nvSpPr>
          <p:spPr bwMode="auto">
            <a:xfrm>
              <a:off x="4198503" y="4216136"/>
              <a:ext cx="2409657" cy="1801"/>
            </a:xfrm>
            <a:prstGeom prst="line">
              <a:avLst/>
            </a:prstGeom>
            <a:noFill/>
            <a:ln w="19050">
              <a:solidFill>
                <a:schemeClr val="tx1"/>
              </a:solidFill>
              <a:round/>
              <a:headEnd type="none" w="med" len="med"/>
              <a:tailEnd type="arrow" w="med" len="med"/>
            </a:ln>
            <a:effectLst/>
          </p:spPr>
          <p:txBody>
            <a:bodyPr/>
            <a:lstStyle/>
            <a:p>
              <a:endParaRPr lang="en-US" sz="1400">
                <a:latin typeface="Cambria" pitchFamily="18" charset="0"/>
              </a:endParaRPr>
            </a:p>
          </p:txBody>
        </p:sp>
        <p:sp>
          <p:nvSpPr>
            <p:cNvPr id="21" name="Text Box 134"/>
            <p:cNvSpPr txBox="1">
              <a:spLocks noChangeArrowheads="1"/>
            </p:cNvSpPr>
            <p:nvPr/>
          </p:nvSpPr>
          <p:spPr bwMode="auto">
            <a:xfrm>
              <a:off x="2173850" y="1338299"/>
              <a:ext cx="1667444" cy="307777"/>
            </a:xfrm>
            <a:prstGeom prst="rect">
              <a:avLst/>
            </a:prstGeom>
            <a:noFill/>
            <a:ln w="9525">
              <a:noFill/>
              <a:miter lim="800000"/>
              <a:headEnd/>
              <a:tailEnd/>
            </a:ln>
            <a:effectLst/>
          </p:spPr>
          <p:txBody>
            <a:bodyPr wrap="none">
              <a:spAutoFit/>
            </a:bodyPr>
            <a:lstStyle/>
            <a:p>
              <a:pPr eaLnBrk="1" hangingPunct="1"/>
              <a:r>
                <a:rPr lang="en-US" altLang="zh-CN" sz="1400" dirty="0" smtClean="0">
                  <a:latin typeface="Cambria" pitchFamily="18" charset="0"/>
                  <a:ea typeface="宋体" pitchFamily="2" charset="-122"/>
                </a:rPr>
                <a:t>30Hz</a:t>
              </a:r>
              <a:r>
                <a:rPr lang="en-US" altLang="zh-CN" sz="1400" dirty="0">
                  <a:latin typeface="Cambria" pitchFamily="18" charset="0"/>
                  <a:ea typeface="宋体" pitchFamily="2" charset="-122"/>
                </a:rPr>
                <a:t>, </a:t>
              </a:r>
              <a:r>
                <a:rPr lang="en-US" altLang="zh-CN" sz="1400" dirty="0" smtClean="0">
                  <a:latin typeface="Cambria" pitchFamily="18" charset="0"/>
                  <a:ea typeface="宋体" pitchFamily="2" charset="-122"/>
                </a:rPr>
                <a:t>5-7 </a:t>
              </a:r>
              <a:r>
                <a:rPr lang="en-US" altLang="zh-CN" sz="1400" dirty="0" err="1" smtClean="0">
                  <a:latin typeface="Cambria" pitchFamily="18" charset="0"/>
                  <a:ea typeface="宋体" pitchFamily="2" charset="-122"/>
                </a:rPr>
                <a:t>mJ</a:t>
              </a:r>
              <a:r>
                <a:rPr lang="en-US" altLang="zh-CN" sz="1400" dirty="0" smtClean="0">
                  <a:latin typeface="Cambria" pitchFamily="18" charset="0"/>
                  <a:ea typeface="宋体" pitchFamily="2" charset="-122"/>
                </a:rPr>
                <a:t>/pulse</a:t>
              </a:r>
              <a:endParaRPr lang="en-US" altLang="zh-CN" sz="1400" dirty="0">
                <a:latin typeface="Cambria" pitchFamily="18" charset="0"/>
                <a:ea typeface="宋体" pitchFamily="2" charset="-122"/>
              </a:endParaRPr>
            </a:p>
          </p:txBody>
        </p:sp>
        <p:sp>
          <p:nvSpPr>
            <p:cNvPr id="22" name="Rounded Rectangle 21"/>
            <p:cNvSpPr/>
            <p:nvPr/>
          </p:nvSpPr>
          <p:spPr>
            <a:xfrm>
              <a:off x="1724820" y="4189420"/>
              <a:ext cx="564862" cy="277688"/>
            </a:xfrm>
            <a:prstGeom prst="round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latin typeface="Cambria" pitchFamily="18" charset="0"/>
              </a:endParaRPr>
            </a:p>
          </p:txBody>
        </p:sp>
        <p:sp>
          <p:nvSpPr>
            <p:cNvPr id="23" name="AutoShape 116"/>
            <p:cNvSpPr>
              <a:spLocks noChangeArrowheads="1"/>
            </p:cNvSpPr>
            <p:nvPr/>
          </p:nvSpPr>
          <p:spPr bwMode="auto">
            <a:xfrm>
              <a:off x="3164082" y="2871347"/>
              <a:ext cx="147863" cy="629804"/>
            </a:xfrm>
            <a:prstGeom prst="roundRect">
              <a:avLst>
                <a:gd name="adj" fmla="val 16667"/>
              </a:avLst>
            </a:prstGeom>
            <a:solidFill>
              <a:schemeClr val="bg1">
                <a:lumMod val="85000"/>
              </a:schemeClr>
            </a:solidFill>
            <a:ln w="9525">
              <a:solidFill>
                <a:schemeClr val="tx1"/>
              </a:solidFill>
              <a:round/>
              <a:headEnd/>
              <a:tailEnd/>
            </a:ln>
            <a:effectLst/>
          </p:spPr>
          <p:txBody>
            <a:bodyPr wrap="none" anchor="ctr"/>
            <a:lstStyle/>
            <a:p>
              <a:endParaRPr lang="en-US" sz="1400">
                <a:latin typeface="Cambria" pitchFamily="18" charset="0"/>
              </a:endParaRPr>
            </a:p>
          </p:txBody>
        </p:sp>
        <p:sp>
          <p:nvSpPr>
            <p:cNvPr id="24" name="Rectangle 23"/>
            <p:cNvSpPr/>
            <p:nvPr/>
          </p:nvSpPr>
          <p:spPr>
            <a:xfrm>
              <a:off x="3121552" y="3137187"/>
              <a:ext cx="227101" cy="44975"/>
            </a:xfrm>
            <a:prstGeom prst="rect">
              <a:avLst/>
            </a:prstGeom>
            <a:solidFill>
              <a:schemeClr val="bg2">
                <a:lumMod val="90000"/>
              </a:schemeClr>
            </a:solidFill>
            <a:ln w="31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p>
          </p:txBody>
        </p:sp>
        <p:sp>
          <p:nvSpPr>
            <p:cNvPr id="25" name="Rectangle 24"/>
            <p:cNvSpPr/>
            <p:nvPr/>
          </p:nvSpPr>
          <p:spPr>
            <a:xfrm rot="2488959">
              <a:off x="3511652" y="3078005"/>
              <a:ext cx="334250" cy="44975"/>
            </a:xfrm>
            <a:prstGeom prst="rect">
              <a:avLst/>
            </a:prstGeom>
            <a:solidFill>
              <a:schemeClr val="bg2">
                <a:lumMod val="50000"/>
              </a:schemeClr>
            </a:solidFill>
            <a:ln w="31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p>
          </p:txBody>
        </p:sp>
        <p:cxnSp>
          <p:nvCxnSpPr>
            <p:cNvPr id="26" name="Straight Connector 25"/>
            <p:cNvCxnSpPr/>
            <p:nvPr/>
          </p:nvCxnSpPr>
          <p:spPr>
            <a:xfrm>
              <a:off x="3502327" y="1853609"/>
              <a:ext cx="0" cy="667544"/>
            </a:xfrm>
            <a:prstGeom prst="line">
              <a:avLst/>
            </a:prstGeom>
            <a:ln w="19050">
              <a:solidFill>
                <a:schemeClr val="bg2">
                  <a:lumMod val="50000"/>
                </a:schemeClr>
              </a:solidFil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a:off x="3749695" y="2345478"/>
              <a:ext cx="153408" cy="165617"/>
            </a:xfrm>
            <a:prstGeom prst="line">
              <a:avLst/>
            </a:prstGeom>
            <a:ln w="19050">
              <a:solidFill>
                <a:schemeClr val="bg2">
                  <a:lumMod val="50000"/>
                </a:schemeClr>
              </a:solidFill>
            </a:ln>
          </p:spPr>
          <p:style>
            <a:lnRef idx="1">
              <a:schemeClr val="accent1"/>
            </a:lnRef>
            <a:fillRef idx="0">
              <a:schemeClr val="accent1"/>
            </a:fillRef>
            <a:effectRef idx="0">
              <a:schemeClr val="accent1"/>
            </a:effectRef>
            <a:fontRef idx="minor">
              <a:schemeClr val="tx1"/>
            </a:fontRef>
          </p:style>
        </p:cxnSp>
        <p:cxnSp>
          <p:nvCxnSpPr>
            <p:cNvPr id="28" name="Straight Connector 27"/>
            <p:cNvCxnSpPr>
              <a:stCxn id="25" idx="0"/>
            </p:cNvCxnSpPr>
            <p:nvPr/>
          </p:nvCxnSpPr>
          <p:spPr>
            <a:xfrm flipV="1">
              <a:off x="3694329" y="3068097"/>
              <a:ext cx="240952" cy="15548"/>
            </a:xfrm>
            <a:prstGeom prst="line">
              <a:avLst/>
            </a:prstGeom>
            <a:ln w="19050">
              <a:solidFill>
                <a:schemeClr val="bg2">
                  <a:lumMod val="50000"/>
                </a:schemeClr>
              </a:solidFill>
            </a:ln>
          </p:spPr>
          <p:style>
            <a:lnRef idx="1">
              <a:schemeClr val="accent1"/>
            </a:lnRef>
            <a:fillRef idx="0">
              <a:schemeClr val="accent1"/>
            </a:fillRef>
            <a:effectRef idx="0">
              <a:schemeClr val="accent1"/>
            </a:effectRef>
            <a:fontRef idx="minor">
              <a:schemeClr val="tx1"/>
            </a:fontRef>
          </p:style>
        </p:cxnSp>
        <p:cxnSp>
          <p:nvCxnSpPr>
            <p:cNvPr id="29" name="Straight Connector 28"/>
            <p:cNvCxnSpPr/>
            <p:nvPr/>
          </p:nvCxnSpPr>
          <p:spPr>
            <a:xfrm>
              <a:off x="3603686" y="3048355"/>
              <a:ext cx="331594" cy="19742"/>
            </a:xfrm>
            <a:prstGeom prst="line">
              <a:avLst/>
            </a:prstGeom>
            <a:ln w="19050">
              <a:solidFill>
                <a:schemeClr val="bg2">
                  <a:lumMod val="50000"/>
                </a:schemeClr>
              </a:solidFill>
            </a:ln>
          </p:spPr>
          <p:style>
            <a:lnRef idx="1">
              <a:schemeClr val="accent1"/>
            </a:lnRef>
            <a:fillRef idx="0">
              <a:schemeClr val="accent1"/>
            </a:fillRef>
            <a:effectRef idx="0">
              <a:schemeClr val="accent1"/>
            </a:effectRef>
            <a:fontRef idx="minor">
              <a:schemeClr val="tx1"/>
            </a:fontRef>
          </p:style>
        </p:cxnSp>
        <p:sp>
          <p:nvSpPr>
            <p:cNvPr id="30" name="Rectangle 29"/>
            <p:cNvSpPr/>
            <p:nvPr/>
          </p:nvSpPr>
          <p:spPr>
            <a:xfrm>
              <a:off x="3538022" y="2615326"/>
              <a:ext cx="327083" cy="44975"/>
            </a:xfrm>
            <a:prstGeom prst="rect">
              <a:avLst/>
            </a:prstGeom>
            <a:solidFill>
              <a:schemeClr val="bg2">
                <a:lumMod val="90000"/>
              </a:schemeClr>
            </a:solidFill>
            <a:ln w="31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p>
          </p:txBody>
        </p:sp>
        <p:cxnSp>
          <p:nvCxnSpPr>
            <p:cNvPr id="31" name="Straight Connector 30"/>
            <p:cNvCxnSpPr/>
            <p:nvPr/>
          </p:nvCxnSpPr>
          <p:spPr>
            <a:xfrm flipV="1">
              <a:off x="3502327" y="2345478"/>
              <a:ext cx="187243" cy="175675"/>
            </a:xfrm>
            <a:prstGeom prst="line">
              <a:avLst/>
            </a:prstGeom>
            <a:ln w="19050">
              <a:solidFill>
                <a:schemeClr val="bg2">
                  <a:lumMod val="50000"/>
                </a:schemeClr>
              </a:solidFill>
            </a:ln>
          </p:spPr>
          <p:style>
            <a:lnRef idx="1">
              <a:schemeClr val="accent1"/>
            </a:lnRef>
            <a:fillRef idx="0">
              <a:schemeClr val="accent1"/>
            </a:fillRef>
            <a:effectRef idx="0">
              <a:schemeClr val="accent1"/>
            </a:effectRef>
            <a:fontRef idx="minor">
              <a:schemeClr val="tx1"/>
            </a:fontRef>
          </p:style>
        </p:cxnSp>
        <p:sp>
          <p:nvSpPr>
            <p:cNvPr id="32" name="Chord 31"/>
            <p:cNvSpPr/>
            <p:nvPr/>
          </p:nvSpPr>
          <p:spPr>
            <a:xfrm rot="16200000">
              <a:off x="3634061" y="2089908"/>
              <a:ext cx="151384" cy="381937"/>
            </a:xfrm>
            <a:prstGeom prst="chord">
              <a:avLst>
                <a:gd name="adj1" fmla="val 5260678"/>
                <a:gd name="adj2" fmla="val 16200000"/>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solidFill>
                  <a:schemeClr val="bg1">
                    <a:lumMod val="85000"/>
                  </a:schemeClr>
                </a:solidFill>
              </a:endParaRPr>
            </a:p>
          </p:txBody>
        </p:sp>
        <p:cxnSp>
          <p:nvCxnSpPr>
            <p:cNvPr id="33" name="Straight Connector 32"/>
            <p:cNvCxnSpPr/>
            <p:nvPr/>
          </p:nvCxnSpPr>
          <p:spPr>
            <a:xfrm>
              <a:off x="3903104" y="1853609"/>
              <a:ext cx="0" cy="657487"/>
            </a:xfrm>
            <a:prstGeom prst="line">
              <a:avLst/>
            </a:prstGeom>
            <a:ln w="19050">
              <a:solidFill>
                <a:schemeClr val="bg2">
                  <a:lumMod val="50000"/>
                </a:schemeClr>
              </a:solidFill>
            </a:ln>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p:nvCxnSpPr>
          <p:spPr>
            <a:xfrm>
              <a:off x="3678777" y="2358074"/>
              <a:ext cx="15689" cy="1153915"/>
            </a:xfrm>
            <a:prstGeom prst="line">
              <a:avLst/>
            </a:prstGeom>
            <a:ln w="19050">
              <a:solidFill>
                <a:schemeClr val="bg2">
                  <a:lumMod val="50000"/>
                </a:schemeClr>
              </a:solidFill>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flipH="1">
              <a:off x="3694465" y="2358074"/>
              <a:ext cx="55230" cy="1153915"/>
            </a:xfrm>
            <a:prstGeom prst="line">
              <a:avLst/>
            </a:prstGeom>
            <a:ln w="19050">
              <a:solidFill>
                <a:schemeClr val="bg2">
                  <a:lumMod val="50000"/>
                </a:schemeClr>
              </a:solidFill>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a:off x="4323721" y="1281558"/>
              <a:ext cx="0" cy="2303513"/>
            </a:xfrm>
            <a:prstGeom prst="line">
              <a:avLst/>
            </a:prstGeom>
            <a:ln w="19050">
              <a:solidFill>
                <a:schemeClr val="bg2">
                  <a:lumMod val="50000"/>
                </a:schemeClr>
              </a:solidFill>
            </a:ln>
          </p:spPr>
          <p:style>
            <a:lnRef idx="1">
              <a:schemeClr val="accent1"/>
            </a:lnRef>
            <a:fillRef idx="0">
              <a:schemeClr val="accent1"/>
            </a:fillRef>
            <a:effectRef idx="0">
              <a:schemeClr val="accent1"/>
            </a:effectRef>
            <a:fontRef idx="minor">
              <a:schemeClr val="tx1"/>
            </a:fontRef>
          </p:style>
        </p:cxnSp>
        <p:cxnSp>
          <p:nvCxnSpPr>
            <p:cNvPr id="37" name="Straight Connector 36"/>
            <p:cNvCxnSpPr/>
            <p:nvPr/>
          </p:nvCxnSpPr>
          <p:spPr>
            <a:xfrm>
              <a:off x="5627058" y="1296132"/>
              <a:ext cx="0" cy="2303513"/>
            </a:xfrm>
            <a:prstGeom prst="line">
              <a:avLst/>
            </a:prstGeom>
            <a:ln w="19050">
              <a:solidFill>
                <a:schemeClr val="bg2">
                  <a:lumMod val="50000"/>
                </a:schemeClr>
              </a:solidFill>
            </a:ln>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p:nvCxnSpPr>
          <p:spPr>
            <a:xfrm>
              <a:off x="4815092" y="2428286"/>
              <a:ext cx="817898" cy="1181765"/>
            </a:xfrm>
            <a:prstGeom prst="line">
              <a:avLst/>
            </a:prstGeom>
            <a:ln w="19050">
              <a:solidFill>
                <a:schemeClr val="bg2">
                  <a:lumMod val="50000"/>
                </a:schemeClr>
              </a:solidFill>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flipH="1">
              <a:off x="4323721" y="2262017"/>
              <a:ext cx="700421" cy="1323054"/>
            </a:xfrm>
            <a:prstGeom prst="line">
              <a:avLst/>
            </a:prstGeom>
            <a:ln w="19050">
              <a:solidFill>
                <a:schemeClr val="bg2">
                  <a:lumMod val="50000"/>
                </a:schemeClr>
              </a:solidFill>
            </a:ln>
          </p:spPr>
          <p:style>
            <a:lnRef idx="1">
              <a:schemeClr val="accent1"/>
            </a:lnRef>
            <a:fillRef idx="0">
              <a:schemeClr val="accent1"/>
            </a:fillRef>
            <a:effectRef idx="0">
              <a:schemeClr val="accent1"/>
            </a:effectRef>
            <a:fontRef idx="minor">
              <a:schemeClr val="tx1"/>
            </a:fontRef>
          </p:style>
        </p:cxnSp>
        <p:cxnSp>
          <p:nvCxnSpPr>
            <p:cNvPr id="40" name="Straight Connector 39"/>
            <p:cNvCxnSpPr>
              <a:endCxn id="12" idx="1"/>
            </p:cNvCxnSpPr>
            <p:nvPr/>
          </p:nvCxnSpPr>
          <p:spPr>
            <a:xfrm flipV="1">
              <a:off x="4815092" y="2352931"/>
              <a:ext cx="1026870" cy="75355"/>
            </a:xfrm>
            <a:prstGeom prst="line">
              <a:avLst/>
            </a:prstGeom>
            <a:ln w="19050">
              <a:solidFill>
                <a:schemeClr val="bg2">
                  <a:lumMod val="50000"/>
                </a:schemeClr>
              </a:solidFill>
            </a:ln>
          </p:spPr>
          <p:style>
            <a:lnRef idx="1">
              <a:schemeClr val="accent1"/>
            </a:lnRef>
            <a:fillRef idx="0">
              <a:schemeClr val="accent1"/>
            </a:fillRef>
            <a:effectRef idx="0">
              <a:schemeClr val="accent1"/>
            </a:effectRef>
            <a:fontRef idx="minor">
              <a:schemeClr val="tx1"/>
            </a:fontRef>
          </p:style>
        </p:cxnSp>
        <p:cxnSp>
          <p:nvCxnSpPr>
            <p:cNvPr id="41" name="Straight Connector 40"/>
            <p:cNvCxnSpPr>
              <a:endCxn id="12" idx="1"/>
            </p:cNvCxnSpPr>
            <p:nvPr/>
          </p:nvCxnSpPr>
          <p:spPr>
            <a:xfrm>
              <a:off x="5024141" y="2280876"/>
              <a:ext cx="817821" cy="72055"/>
            </a:xfrm>
            <a:prstGeom prst="line">
              <a:avLst/>
            </a:prstGeom>
            <a:ln w="19050">
              <a:solidFill>
                <a:schemeClr val="bg2">
                  <a:lumMod val="50000"/>
                </a:schemeClr>
              </a:solidFill>
            </a:ln>
          </p:spPr>
          <p:style>
            <a:lnRef idx="1">
              <a:schemeClr val="accent1"/>
            </a:lnRef>
            <a:fillRef idx="0">
              <a:schemeClr val="accent1"/>
            </a:fillRef>
            <a:effectRef idx="0">
              <a:schemeClr val="accent1"/>
            </a:effectRef>
            <a:fontRef idx="minor">
              <a:schemeClr val="tx1"/>
            </a:fontRef>
          </p:style>
        </p:cxnSp>
        <p:sp>
          <p:nvSpPr>
            <p:cNvPr id="42" name="Text Box 117"/>
            <p:cNvSpPr txBox="1">
              <a:spLocks noChangeArrowheads="1"/>
            </p:cNvSpPr>
            <p:nvPr/>
          </p:nvSpPr>
          <p:spPr bwMode="auto">
            <a:xfrm>
              <a:off x="3382946" y="1916952"/>
              <a:ext cx="653613" cy="307777"/>
            </a:xfrm>
            <a:prstGeom prst="rect">
              <a:avLst/>
            </a:prstGeom>
            <a:noFill/>
            <a:ln w="9525">
              <a:noFill/>
              <a:miter lim="800000"/>
              <a:headEnd/>
              <a:tailEnd/>
            </a:ln>
            <a:effectLst/>
          </p:spPr>
          <p:txBody>
            <a:bodyPr wrap="square">
              <a:spAutoFit/>
            </a:bodyPr>
            <a:lstStyle/>
            <a:p>
              <a:pPr eaLnBrk="1" hangingPunct="1">
                <a:spcBef>
                  <a:spcPct val="50000"/>
                </a:spcBef>
              </a:pPr>
              <a:r>
                <a:rPr lang="en-US" altLang="zh-CN" sz="1400" dirty="0" smtClean="0">
                  <a:latin typeface="Cambria" pitchFamily="18" charset="0"/>
                  <a:ea typeface="宋体" pitchFamily="2" charset="-122"/>
                </a:rPr>
                <a:t>10cm</a:t>
              </a:r>
              <a:endParaRPr lang="en-US" altLang="zh-CN" sz="1400" dirty="0">
                <a:latin typeface="Cambria" pitchFamily="18" charset="0"/>
                <a:ea typeface="宋体" pitchFamily="2" charset="-122"/>
              </a:endParaRPr>
            </a:p>
          </p:txBody>
        </p:sp>
        <p:sp>
          <p:nvSpPr>
            <p:cNvPr id="43" name="Text Box 104"/>
            <p:cNvSpPr txBox="1">
              <a:spLocks noChangeArrowheads="1"/>
            </p:cNvSpPr>
            <p:nvPr/>
          </p:nvSpPr>
          <p:spPr bwMode="auto">
            <a:xfrm>
              <a:off x="4323721" y="1604372"/>
              <a:ext cx="1463362" cy="307777"/>
            </a:xfrm>
            <a:prstGeom prst="rect">
              <a:avLst/>
            </a:prstGeom>
            <a:noFill/>
            <a:ln w="9525">
              <a:noFill/>
              <a:miter lim="800000"/>
              <a:headEnd/>
              <a:tailEnd/>
            </a:ln>
            <a:effectLst/>
          </p:spPr>
          <p:txBody>
            <a:bodyPr wrap="square">
              <a:spAutoFit/>
            </a:bodyPr>
            <a:lstStyle/>
            <a:p>
              <a:pPr algn="ctr" eaLnBrk="1" hangingPunct="1">
                <a:spcBef>
                  <a:spcPct val="50000"/>
                </a:spcBef>
              </a:pPr>
              <a:r>
                <a:rPr lang="en-US" altLang="zh-CN" sz="1400" dirty="0" smtClean="0">
                  <a:latin typeface="Cambria" pitchFamily="18" charset="0"/>
                  <a:ea typeface="宋体" pitchFamily="2" charset="-122"/>
                </a:rPr>
                <a:t>40cm </a:t>
              </a:r>
              <a:r>
                <a:rPr lang="en-US" altLang="zh-CN" sz="1400" dirty="0">
                  <a:latin typeface="Cambria" pitchFamily="18" charset="0"/>
                  <a:ea typeface="宋体" pitchFamily="2" charset="-122"/>
                </a:rPr>
                <a:t>Telescope</a:t>
              </a:r>
            </a:p>
          </p:txBody>
        </p:sp>
        <p:sp>
          <p:nvSpPr>
            <p:cNvPr id="44" name="Chord 43"/>
            <p:cNvSpPr/>
            <p:nvPr/>
          </p:nvSpPr>
          <p:spPr>
            <a:xfrm rot="16200000">
              <a:off x="3173504" y="2854724"/>
              <a:ext cx="129019" cy="205766"/>
            </a:xfrm>
            <a:prstGeom prst="chord">
              <a:avLst>
                <a:gd name="adj1" fmla="val 5348142"/>
                <a:gd name="adj2" fmla="val 16200000"/>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solidFill>
                  <a:schemeClr val="bg1">
                    <a:lumMod val="85000"/>
                  </a:schemeClr>
                </a:solidFill>
              </a:endParaRPr>
            </a:p>
          </p:txBody>
        </p:sp>
        <p:cxnSp>
          <p:nvCxnSpPr>
            <p:cNvPr id="45" name="Straight Connector 44"/>
            <p:cNvCxnSpPr/>
            <p:nvPr/>
          </p:nvCxnSpPr>
          <p:spPr>
            <a:xfrm>
              <a:off x="3173728" y="2762385"/>
              <a:ext cx="0" cy="231622"/>
            </a:xfrm>
            <a:prstGeom prst="line">
              <a:avLst/>
            </a:prstGeom>
            <a:ln w="19050">
              <a:solidFill>
                <a:schemeClr val="bg2">
                  <a:lumMod val="50000"/>
                </a:schemeClr>
              </a:solidFill>
            </a:ln>
          </p:spPr>
          <p:style>
            <a:lnRef idx="1">
              <a:schemeClr val="accent1"/>
            </a:lnRef>
            <a:fillRef idx="0">
              <a:schemeClr val="accent1"/>
            </a:fillRef>
            <a:effectRef idx="0">
              <a:schemeClr val="accent1"/>
            </a:effectRef>
            <a:fontRef idx="minor">
              <a:schemeClr val="tx1"/>
            </a:fontRef>
          </p:style>
        </p:cxnSp>
        <p:cxnSp>
          <p:nvCxnSpPr>
            <p:cNvPr id="46" name="Straight Connector 45"/>
            <p:cNvCxnSpPr/>
            <p:nvPr/>
          </p:nvCxnSpPr>
          <p:spPr>
            <a:xfrm>
              <a:off x="3296478" y="2762385"/>
              <a:ext cx="0" cy="227933"/>
            </a:xfrm>
            <a:prstGeom prst="line">
              <a:avLst/>
            </a:prstGeom>
            <a:ln w="19050">
              <a:solidFill>
                <a:schemeClr val="bg2">
                  <a:lumMod val="50000"/>
                </a:schemeClr>
              </a:solidFill>
            </a:ln>
          </p:spPr>
          <p:style>
            <a:lnRef idx="1">
              <a:schemeClr val="accent1"/>
            </a:lnRef>
            <a:fillRef idx="0">
              <a:schemeClr val="accent1"/>
            </a:fillRef>
            <a:effectRef idx="0">
              <a:schemeClr val="accent1"/>
            </a:effectRef>
            <a:fontRef idx="minor">
              <a:schemeClr val="tx1"/>
            </a:fontRef>
          </p:style>
        </p:cxnSp>
        <p:cxnSp>
          <p:nvCxnSpPr>
            <p:cNvPr id="47" name="Straight Connector 46"/>
            <p:cNvCxnSpPr>
              <a:endCxn id="23" idx="2"/>
            </p:cNvCxnSpPr>
            <p:nvPr/>
          </p:nvCxnSpPr>
          <p:spPr>
            <a:xfrm>
              <a:off x="3171987" y="2994008"/>
              <a:ext cx="66028" cy="507143"/>
            </a:xfrm>
            <a:prstGeom prst="line">
              <a:avLst/>
            </a:prstGeom>
            <a:ln w="19050">
              <a:solidFill>
                <a:schemeClr val="bg2">
                  <a:lumMod val="50000"/>
                </a:schemeClr>
              </a:solidFill>
            </a:ln>
          </p:spPr>
          <p:style>
            <a:lnRef idx="1">
              <a:schemeClr val="accent1"/>
            </a:lnRef>
            <a:fillRef idx="0">
              <a:schemeClr val="accent1"/>
            </a:fillRef>
            <a:effectRef idx="0">
              <a:schemeClr val="accent1"/>
            </a:effectRef>
            <a:fontRef idx="minor">
              <a:schemeClr val="tx1"/>
            </a:fontRef>
          </p:style>
        </p:cxnSp>
        <p:cxnSp>
          <p:nvCxnSpPr>
            <p:cNvPr id="48" name="Straight Connector 47"/>
            <p:cNvCxnSpPr>
              <a:endCxn id="23" idx="2"/>
            </p:cNvCxnSpPr>
            <p:nvPr/>
          </p:nvCxnSpPr>
          <p:spPr>
            <a:xfrm flipH="1">
              <a:off x="3238014" y="2990834"/>
              <a:ext cx="60990" cy="510317"/>
            </a:xfrm>
            <a:prstGeom prst="line">
              <a:avLst/>
            </a:prstGeom>
            <a:ln w="19050">
              <a:solidFill>
                <a:schemeClr val="bg2">
                  <a:lumMod val="50000"/>
                </a:schemeClr>
              </a:solidFill>
            </a:ln>
          </p:spPr>
          <p:style>
            <a:lnRef idx="1">
              <a:schemeClr val="accent1"/>
            </a:lnRef>
            <a:fillRef idx="0">
              <a:schemeClr val="accent1"/>
            </a:fillRef>
            <a:effectRef idx="0">
              <a:schemeClr val="accent1"/>
            </a:effectRef>
            <a:fontRef idx="minor">
              <a:schemeClr val="tx1"/>
            </a:fontRef>
          </p:style>
        </p:cxnSp>
        <p:sp>
          <p:nvSpPr>
            <p:cNvPr id="49" name="Rectangle 48"/>
            <p:cNvSpPr/>
            <p:nvPr/>
          </p:nvSpPr>
          <p:spPr>
            <a:xfrm>
              <a:off x="5422933" y="3571217"/>
              <a:ext cx="243318" cy="58338"/>
            </a:xfrm>
            <a:prstGeom prst="rect">
              <a:avLst/>
            </a:prstGeom>
            <a:solidFill>
              <a:schemeClr val="tx1"/>
            </a:solidFill>
            <a:ln w="31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p>
          </p:txBody>
        </p:sp>
        <p:sp>
          <p:nvSpPr>
            <p:cNvPr id="50" name="Rectangle 97"/>
            <p:cNvSpPr>
              <a:spLocks noChangeArrowheads="1"/>
            </p:cNvSpPr>
            <p:nvPr/>
          </p:nvSpPr>
          <p:spPr bwMode="auto">
            <a:xfrm>
              <a:off x="3931946" y="2978617"/>
              <a:ext cx="217956" cy="181828"/>
            </a:xfrm>
            <a:prstGeom prst="rect">
              <a:avLst/>
            </a:prstGeom>
            <a:noFill/>
            <a:ln w="12700">
              <a:solidFill>
                <a:schemeClr val="tx1"/>
              </a:solidFill>
              <a:miter lim="800000"/>
              <a:headEnd/>
              <a:tailEnd/>
            </a:ln>
            <a:effectLst/>
          </p:spPr>
          <p:txBody>
            <a:bodyPr wrap="none" anchor="ctr"/>
            <a:lstStyle/>
            <a:p>
              <a:pPr algn="ctr" eaLnBrk="1" hangingPunct="1"/>
              <a:r>
                <a:rPr lang="en-US" altLang="zh-CN" sz="1200" dirty="0">
                  <a:latin typeface="Cambria" pitchFamily="18" charset="0"/>
                  <a:ea typeface="宋体" pitchFamily="2" charset="-122"/>
                </a:rPr>
                <a:t>2</a:t>
              </a:r>
            </a:p>
          </p:txBody>
        </p:sp>
        <p:sp>
          <p:nvSpPr>
            <p:cNvPr id="51" name="Rectangle 97"/>
            <p:cNvSpPr>
              <a:spLocks noChangeArrowheads="1"/>
            </p:cNvSpPr>
            <p:nvPr/>
          </p:nvSpPr>
          <p:spPr bwMode="auto">
            <a:xfrm>
              <a:off x="3600055" y="3508730"/>
              <a:ext cx="195655" cy="181828"/>
            </a:xfrm>
            <a:prstGeom prst="rect">
              <a:avLst/>
            </a:prstGeom>
            <a:noFill/>
            <a:ln w="12700">
              <a:solidFill>
                <a:schemeClr val="tx1"/>
              </a:solidFill>
              <a:miter lim="800000"/>
              <a:headEnd/>
              <a:tailEnd/>
            </a:ln>
            <a:effectLst/>
          </p:spPr>
          <p:txBody>
            <a:bodyPr wrap="none" anchor="ctr"/>
            <a:lstStyle/>
            <a:p>
              <a:pPr algn="ctr" eaLnBrk="1" hangingPunct="1"/>
              <a:r>
                <a:rPr lang="en-US" altLang="zh-CN" sz="1200" dirty="0">
                  <a:latin typeface="Cambria" pitchFamily="18" charset="0"/>
                  <a:ea typeface="宋体" pitchFamily="2" charset="-122"/>
                </a:rPr>
                <a:t>3</a:t>
              </a:r>
            </a:p>
          </p:txBody>
        </p:sp>
        <p:sp>
          <p:nvSpPr>
            <p:cNvPr id="52" name="Rectangle 51"/>
            <p:cNvSpPr/>
            <p:nvPr/>
          </p:nvSpPr>
          <p:spPr>
            <a:xfrm rot="19408433">
              <a:off x="4670728" y="2302072"/>
              <a:ext cx="474798" cy="44975"/>
            </a:xfrm>
            <a:prstGeom prst="rect">
              <a:avLst/>
            </a:prstGeom>
            <a:solidFill>
              <a:schemeClr val="tx1"/>
            </a:solidFill>
            <a:ln w="31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p>
          </p:txBody>
        </p:sp>
        <p:sp>
          <p:nvSpPr>
            <p:cNvPr id="53" name="Text Box 117"/>
            <p:cNvSpPr txBox="1">
              <a:spLocks noChangeArrowheads="1"/>
            </p:cNvSpPr>
            <p:nvPr/>
          </p:nvSpPr>
          <p:spPr bwMode="auto">
            <a:xfrm>
              <a:off x="2917204" y="2476902"/>
              <a:ext cx="678744" cy="307777"/>
            </a:xfrm>
            <a:prstGeom prst="rect">
              <a:avLst/>
            </a:prstGeom>
            <a:noFill/>
            <a:ln w="9525">
              <a:noFill/>
              <a:miter lim="800000"/>
              <a:headEnd/>
              <a:tailEnd/>
            </a:ln>
            <a:effectLst/>
          </p:spPr>
          <p:txBody>
            <a:bodyPr wrap="square">
              <a:spAutoFit/>
            </a:bodyPr>
            <a:lstStyle/>
            <a:p>
              <a:pPr eaLnBrk="1" hangingPunct="1">
                <a:spcBef>
                  <a:spcPct val="50000"/>
                </a:spcBef>
              </a:pPr>
              <a:r>
                <a:rPr lang="en-US" altLang="zh-CN" sz="1400" dirty="0" smtClean="0">
                  <a:latin typeface="Cambria" pitchFamily="18" charset="0"/>
                  <a:ea typeface="宋体" pitchFamily="2" charset="-122"/>
                </a:rPr>
                <a:t>2.5cm</a:t>
              </a:r>
              <a:endParaRPr lang="en-US" altLang="zh-CN" sz="1400" dirty="0">
                <a:latin typeface="Cambria" pitchFamily="18" charset="0"/>
                <a:ea typeface="宋体" pitchFamily="2" charset="-122"/>
              </a:endParaRPr>
            </a:p>
          </p:txBody>
        </p:sp>
        <p:sp>
          <p:nvSpPr>
            <p:cNvPr id="54" name="TextBox 53"/>
            <p:cNvSpPr txBox="1"/>
            <p:nvPr/>
          </p:nvSpPr>
          <p:spPr>
            <a:xfrm>
              <a:off x="3676348" y="2745411"/>
              <a:ext cx="490840" cy="276999"/>
            </a:xfrm>
            <a:prstGeom prst="rect">
              <a:avLst/>
            </a:prstGeom>
            <a:noFill/>
          </p:spPr>
          <p:txBody>
            <a:bodyPr wrap="none" rtlCol="0">
              <a:spAutoFit/>
            </a:bodyPr>
            <a:lstStyle/>
            <a:p>
              <a:r>
                <a:rPr lang="en-US" sz="1200" dirty="0" smtClean="0">
                  <a:latin typeface="Cambria" pitchFamily="18" charset="0"/>
                </a:rPr>
                <a:t>10%</a:t>
              </a:r>
              <a:endParaRPr lang="en-US" sz="1200" dirty="0">
                <a:latin typeface="Cambria" pitchFamily="18" charset="0"/>
              </a:endParaRPr>
            </a:p>
          </p:txBody>
        </p:sp>
        <p:sp>
          <p:nvSpPr>
            <p:cNvPr id="55" name="TextBox 54"/>
            <p:cNvSpPr txBox="1"/>
            <p:nvPr/>
          </p:nvSpPr>
          <p:spPr>
            <a:xfrm>
              <a:off x="3578498" y="3294218"/>
              <a:ext cx="490840" cy="276999"/>
            </a:xfrm>
            <a:prstGeom prst="rect">
              <a:avLst/>
            </a:prstGeom>
            <a:noFill/>
          </p:spPr>
          <p:txBody>
            <a:bodyPr wrap="none" rtlCol="0">
              <a:spAutoFit/>
            </a:bodyPr>
            <a:lstStyle/>
            <a:p>
              <a:r>
                <a:rPr lang="en-US" sz="1200" dirty="0">
                  <a:latin typeface="Cambria" pitchFamily="18" charset="0"/>
                </a:rPr>
                <a:t>9</a:t>
              </a:r>
              <a:r>
                <a:rPr lang="en-US" sz="1200" dirty="0" smtClean="0">
                  <a:latin typeface="Cambria" pitchFamily="18" charset="0"/>
                </a:rPr>
                <a:t>0%</a:t>
              </a:r>
              <a:endParaRPr lang="en-US" sz="1200" dirty="0">
                <a:latin typeface="Cambria" pitchFamily="18" charset="0"/>
              </a:endParaRPr>
            </a:p>
          </p:txBody>
        </p:sp>
        <p:sp>
          <p:nvSpPr>
            <p:cNvPr id="56" name="Line 121"/>
            <p:cNvSpPr>
              <a:spLocks noChangeShapeType="1"/>
            </p:cNvSpPr>
            <p:nvPr/>
          </p:nvSpPr>
          <p:spPr bwMode="auto">
            <a:xfrm flipH="1">
              <a:off x="3245363" y="3752086"/>
              <a:ext cx="0" cy="784954"/>
            </a:xfrm>
            <a:prstGeom prst="line">
              <a:avLst/>
            </a:prstGeom>
            <a:noFill/>
            <a:ln w="19050">
              <a:solidFill>
                <a:schemeClr val="tx1"/>
              </a:solidFill>
              <a:round/>
              <a:headEnd/>
              <a:tailEnd/>
            </a:ln>
            <a:effectLst/>
          </p:spPr>
          <p:txBody>
            <a:bodyPr/>
            <a:lstStyle/>
            <a:p>
              <a:endParaRPr lang="en-US" sz="1400">
                <a:latin typeface="Cambria" pitchFamily="18" charset="0"/>
              </a:endParaRPr>
            </a:p>
          </p:txBody>
        </p:sp>
        <p:sp>
          <p:nvSpPr>
            <p:cNvPr id="57" name="Line 121"/>
            <p:cNvSpPr>
              <a:spLocks noChangeShapeType="1"/>
            </p:cNvSpPr>
            <p:nvPr/>
          </p:nvSpPr>
          <p:spPr bwMode="auto">
            <a:xfrm>
              <a:off x="6066040" y="2762385"/>
              <a:ext cx="314" cy="1289081"/>
            </a:xfrm>
            <a:prstGeom prst="line">
              <a:avLst/>
            </a:prstGeom>
            <a:noFill/>
            <a:ln w="19050">
              <a:solidFill>
                <a:schemeClr val="tx1"/>
              </a:solidFill>
              <a:round/>
              <a:headEnd/>
              <a:tailEnd/>
            </a:ln>
            <a:effectLst/>
          </p:spPr>
          <p:txBody>
            <a:bodyPr/>
            <a:lstStyle/>
            <a:p>
              <a:endParaRPr lang="en-US" sz="1400">
                <a:latin typeface="Cambria" pitchFamily="18" charset="0"/>
              </a:endParaRPr>
            </a:p>
          </p:txBody>
        </p:sp>
        <p:sp>
          <p:nvSpPr>
            <p:cNvPr id="58" name="Line 121"/>
            <p:cNvSpPr>
              <a:spLocks noChangeShapeType="1"/>
            </p:cNvSpPr>
            <p:nvPr/>
          </p:nvSpPr>
          <p:spPr bwMode="auto">
            <a:xfrm flipV="1">
              <a:off x="6077034" y="4040366"/>
              <a:ext cx="519297" cy="2031"/>
            </a:xfrm>
            <a:prstGeom prst="line">
              <a:avLst/>
            </a:prstGeom>
            <a:noFill/>
            <a:ln w="19050">
              <a:solidFill>
                <a:schemeClr val="tx1"/>
              </a:solidFill>
              <a:round/>
              <a:headEnd type="none" w="med" len="med"/>
              <a:tailEnd type="arrow" w="med" len="med"/>
            </a:ln>
            <a:effectLst/>
          </p:spPr>
          <p:txBody>
            <a:bodyPr/>
            <a:lstStyle/>
            <a:p>
              <a:endParaRPr lang="en-US" sz="1400">
                <a:latin typeface="Cambria" pitchFamily="18" charset="0"/>
              </a:endParaRPr>
            </a:p>
          </p:txBody>
        </p:sp>
        <p:sp>
          <p:nvSpPr>
            <p:cNvPr id="59" name="Line 121"/>
            <p:cNvSpPr>
              <a:spLocks noChangeShapeType="1"/>
            </p:cNvSpPr>
            <p:nvPr/>
          </p:nvSpPr>
          <p:spPr bwMode="auto">
            <a:xfrm>
              <a:off x="6380866" y="3802766"/>
              <a:ext cx="400934" cy="0"/>
            </a:xfrm>
            <a:prstGeom prst="line">
              <a:avLst/>
            </a:prstGeom>
            <a:noFill/>
            <a:ln w="19050">
              <a:solidFill>
                <a:schemeClr val="tx1"/>
              </a:solidFill>
              <a:round/>
              <a:headEnd/>
              <a:tailEnd/>
            </a:ln>
            <a:effectLst/>
          </p:spPr>
          <p:txBody>
            <a:bodyPr/>
            <a:lstStyle/>
            <a:p>
              <a:endParaRPr lang="en-US" sz="1400">
                <a:latin typeface="Cambria" pitchFamily="18" charset="0"/>
              </a:endParaRPr>
            </a:p>
          </p:txBody>
        </p:sp>
        <p:sp>
          <p:nvSpPr>
            <p:cNvPr id="60" name="TextBox 59"/>
            <p:cNvSpPr txBox="1"/>
            <p:nvPr/>
          </p:nvSpPr>
          <p:spPr>
            <a:xfrm>
              <a:off x="2969449" y="3745038"/>
              <a:ext cx="369332" cy="677430"/>
            </a:xfrm>
            <a:prstGeom prst="rect">
              <a:avLst/>
            </a:prstGeom>
            <a:noFill/>
          </p:spPr>
          <p:txBody>
            <a:bodyPr vert="eaVert" wrap="none" rtlCol="0">
              <a:spAutoFit/>
            </a:bodyPr>
            <a:lstStyle/>
            <a:p>
              <a:r>
                <a:rPr lang="en-US" sz="1200" dirty="0" smtClean="0">
                  <a:latin typeface="Cambria" pitchFamily="18" charset="0"/>
                </a:rPr>
                <a:t>289/299</a:t>
              </a:r>
              <a:endParaRPr lang="en-US" sz="1200" dirty="0">
                <a:latin typeface="Cambria" pitchFamily="18" charset="0"/>
              </a:endParaRPr>
            </a:p>
          </p:txBody>
        </p:sp>
        <p:sp>
          <p:nvSpPr>
            <p:cNvPr id="61" name="TextBox 60"/>
            <p:cNvSpPr txBox="1"/>
            <p:nvPr/>
          </p:nvSpPr>
          <p:spPr>
            <a:xfrm>
              <a:off x="3927973" y="3700006"/>
              <a:ext cx="369332" cy="677430"/>
            </a:xfrm>
            <a:prstGeom prst="rect">
              <a:avLst/>
            </a:prstGeom>
            <a:noFill/>
          </p:spPr>
          <p:txBody>
            <a:bodyPr vert="eaVert" wrap="none" rtlCol="0">
              <a:spAutoFit/>
            </a:bodyPr>
            <a:lstStyle/>
            <a:p>
              <a:r>
                <a:rPr lang="en-US" sz="1200" dirty="0" smtClean="0">
                  <a:latin typeface="Cambria" pitchFamily="18" charset="0"/>
                </a:rPr>
                <a:t>289/299</a:t>
              </a:r>
              <a:endParaRPr lang="en-US" sz="1200" dirty="0">
                <a:latin typeface="Cambria" pitchFamily="18" charset="0"/>
              </a:endParaRPr>
            </a:p>
          </p:txBody>
        </p:sp>
        <p:sp>
          <p:nvSpPr>
            <p:cNvPr id="62" name="TextBox 61"/>
            <p:cNvSpPr txBox="1"/>
            <p:nvPr/>
          </p:nvSpPr>
          <p:spPr>
            <a:xfrm>
              <a:off x="3400151" y="3693026"/>
              <a:ext cx="369332" cy="677430"/>
            </a:xfrm>
            <a:prstGeom prst="rect">
              <a:avLst/>
            </a:prstGeom>
            <a:noFill/>
          </p:spPr>
          <p:txBody>
            <a:bodyPr vert="eaVert" wrap="none" rtlCol="0">
              <a:spAutoFit/>
            </a:bodyPr>
            <a:lstStyle/>
            <a:p>
              <a:r>
                <a:rPr lang="en-US" sz="1200" dirty="0" smtClean="0">
                  <a:latin typeface="Cambria" pitchFamily="18" charset="0"/>
                </a:rPr>
                <a:t>289/299</a:t>
              </a:r>
              <a:endParaRPr lang="en-US" sz="1200" dirty="0">
                <a:latin typeface="Cambria" pitchFamily="18" charset="0"/>
              </a:endParaRPr>
            </a:p>
          </p:txBody>
        </p:sp>
        <p:sp>
          <p:nvSpPr>
            <p:cNvPr id="63" name="Rectangle 62"/>
            <p:cNvSpPr/>
            <p:nvPr/>
          </p:nvSpPr>
          <p:spPr>
            <a:xfrm rot="5400000">
              <a:off x="5644606" y="2323015"/>
              <a:ext cx="274867" cy="46957"/>
            </a:xfrm>
            <a:prstGeom prst="rect">
              <a:avLst/>
            </a:prstGeom>
            <a:solidFill>
              <a:schemeClr val="bg2">
                <a:lumMod val="90000"/>
              </a:schemeClr>
            </a:solidFill>
            <a:ln w="31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p>
          </p:txBody>
        </p:sp>
        <p:sp>
          <p:nvSpPr>
            <p:cNvPr id="64" name="Rectangle 63"/>
            <p:cNvSpPr/>
            <p:nvPr/>
          </p:nvSpPr>
          <p:spPr>
            <a:xfrm rot="19284289">
              <a:off x="2683646" y="4313463"/>
              <a:ext cx="243318" cy="58338"/>
            </a:xfrm>
            <a:prstGeom prst="rect">
              <a:avLst/>
            </a:prstGeom>
            <a:solidFill>
              <a:schemeClr val="tx1"/>
            </a:solidFill>
            <a:ln w="31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p>
          </p:txBody>
        </p:sp>
        <p:sp>
          <p:nvSpPr>
            <p:cNvPr id="65" name="Text Box 111"/>
            <p:cNvSpPr txBox="1">
              <a:spLocks noChangeArrowheads="1"/>
            </p:cNvSpPr>
            <p:nvPr/>
          </p:nvSpPr>
          <p:spPr bwMode="auto">
            <a:xfrm>
              <a:off x="4463679" y="3756402"/>
              <a:ext cx="1403126" cy="307777"/>
            </a:xfrm>
            <a:prstGeom prst="rect">
              <a:avLst/>
            </a:prstGeom>
            <a:noFill/>
            <a:ln w="9525">
              <a:noFill/>
              <a:miter lim="800000"/>
              <a:headEnd/>
              <a:tailEnd/>
            </a:ln>
            <a:effectLst/>
          </p:spPr>
          <p:txBody>
            <a:bodyPr wrap="square">
              <a:spAutoFit/>
            </a:bodyPr>
            <a:lstStyle/>
            <a:p>
              <a:pPr eaLnBrk="1" hangingPunct="1"/>
              <a:r>
                <a:rPr lang="en-US" altLang="zh-CN" sz="1400" dirty="0" err="1" smtClean="0">
                  <a:latin typeface="Cambria" pitchFamily="18" charset="0"/>
                  <a:ea typeface="宋体" pitchFamily="2" charset="-122"/>
                </a:rPr>
                <a:t>Beamsplitter</a:t>
              </a:r>
              <a:endParaRPr lang="en-US" altLang="zh-CN" sz="1400" dirty="0">
                <a:latin typeface="Cambria" pitchFamily="18" charset="0"/>
                <a:ea typeface="宋体" pitchFamily="2" charset="-122"/>
              </a:endParaRPr>
            </a:p>
          </p:txBody>
        </p:sp>
        <p:cxnSp>
          <p:nvCxnSpPr>
            <p:cNvPr id="66" name="Straight Arrow Connector 65"/>
            <p:cNvCxnSpPr/>
            <p:nvPr/>
          </p:nvCxnSpPr>
          <p:spPr>
            <a:xfrm flipH="1" flipV="1">
              <a:off x="3792819" y="3189287"/>
              <a:ext cx="736623" cy="734373"/>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67" name="Straight Connector 66"/>
            <p:cNvCxnSpPr>
              <a:stCxn id="23" idx="2"/>
              <a:endCxn id="23" idx="2"/>
            </p:cNvCxnSpPr>
            <p:nvPr/>
          </p:nvCxnSpPr>
          <p:spPr>
            <a:xfrm>
              <a:off x="3238014" y="3501150"/>
              <a:ext cx="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68" name="Straight Connector 67"/>
            <p:cNvCxnSpPr/>
            <p:nvPr/>
          </p:nvCxnSpPr>
          <p:spPr>
            <a:xfrm>
              <a:off x="3149507" y="3432716"/>
              <a:ext cx="67827"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9" name="Straight Connector 68"/>
            <p:cNvCxnSpPr/>
            <p:nvPr/>
          </p:nvCxnSpPr>
          <p:spPr>
            <a:xfrm>
              <a:off x="3256576" y="3432716"/>
              <a:ext cx="67827"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0" name="Straight Arrow Connector 69"/>
            <p:cNvCxnSpPr/>
            <p:nvPr/>
          </p:nvCxnSpPr>
          <p:spPr>
            <a:xfrm>
              <a:off x="2528291" y="3432716"/>
              <a:ext cx="593261" cy="1"/>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71" name="Text Box 111"/>
            <p:cNvSpPr txBox="1">
              <a:spLocks noChangeArrowheads="1"/>
            </p:cNvSpPr>
            <p:nvPr/>
          </p:nvSpPr>
          <p:spPr bwMode="auto">
            <a:xfrm>
              <a:off x="1621574" y="3182162"/>
              <a:ext cx="1118552" cy="523220"/>
            </a:xfrm>
            <a:prstGeom prst="rect">
              <a:avLst/>
            </a:prstGeom>
            <a:noFill/>
            <a:ln w="9525">
              <a:noFill/>
              <a:miter lim="800000"/>
              <a:headEnd/>
              <a:tailEnd/>
            </a:ln>
            <a:effectLst/>
          </p:spPr>
          <p:txBody>
            <a:bodyPr wrap="square">
              <a:spAutoFit/>
            </a:bodyPr>
            <a:lstStyle/>
            <a:p>
              <a:pPr eaLnBrk="1" hangingPunct="1"/>
              <a:r>
                <a:rPr lang="en-US" altLang="zh-CN" sz="1400" dirty="0" smtClean="0">
                  <a:latin typeface="Cambria" pitchFamily="18" charset="0"/>
                  <a:ea typeface="宋体" pitchFamily="2" charset="-122"/>
                </a:rPr>
                <a:t>Pin hole or iris</a:t>
              </a:r>
              <a:endParaRPr lang="en-US" altLang="zh-CN" sz="1400" dirty="0">
                <a:latin typeface="Cambria" pitchFamily="18" charset="0"/>
                <a:ea typeface="宋体" pitchFamily="2" charset="-122"/>
              </a:endParaRPr>
            </a:p>
          </p:txBody>
        </p:sp>
        <p:sp>
          <p:nvSpPr>
            <p:cNvPr id="72" name="Line 124"/>
            <p:cNvSpPr>
              <a:spLocks noChangeShapeType="1"/>
            </p:cNvSpPr>
            <p:nvPr/>
          </p:nvSpPr>
          <p:spPr bwMode="auto">
            <a:xfrm>
              <a:off x="4145340" y="3085807"/>
              <a:ext cx="48457" cy="0"/>
            </a:xfrm>
            <a:prstGeom prst="line">
              <a:avLst/>
            </a:prstGeom>
            <a:noFill/>
            <a:ln w="19050">
              <a:solidFill>
                <a:schemeClr val="tx1"/>
              </a:solidFill>
              <a:round/>
              <a:headEnd/>
              <a:tailEnd/>
            </a:ln>
            <a:effectLst/>
          </p:spPr>
          <p:txBody>
            <a:bodyPr/>
            <a:lstStyle/>
            <a:p>
              <a:endParaRPr lang="en-US" sz="1400">
                <a:latin typeface="Cambria" pitchFamily="18" charset="0"/>
              </a:endParaRPr>
            </a:p>
          </p:txBody>
        </p:sp>
        <p:sp>
          <p:nvSpPr>
            <p:cNvPr id="73" name="Rectangle 72"/>
            <p:cNvSpPr/>
            <p:nvPr/>
          </p:nvSpPr>
          <p:spPr>
            <a:xfrm>
              <a:off x="4290383" y="3570475"/>
              <a:ext cx="243318" cy="58338"/>
            </a:xfrm>
            <a:prstGeom prst="rect">
              <a:avLst/>
            </a:prstGeom>
            <a:solidFill>
              <a:schemeClr val="tx1"/>
            </a:solidFill>
            <a:ln w="31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p>
          </p:txBody>
        </p:sp>
        <p:cxnSp>
          <p:nvCxnSpPr>
            <p:cNvPr id="74" name="Straight Arrow Connector 73"/>
            <p:cNvCxnSpPr/>
            <p:nvPr/>
          </p:nvCxnSpPr>
          <p:spPr>
            <a:xfrm flipV="1">
              <a:off x="1091085" y="1793516"/>
              <a:ext cx="0" cy="458633"/>
            </a:xfrm>
            <a:prstGeom prst="straightConnector1">
              <a:avLst/>
            </a:prstGeom>
            <a:ln>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75" name="Straight Arrow Connector 74"/>
            <p:cNvCxnSpPr/>
            <p:nvPr/>
          </p:nvCxnSpPr>
          <p:spPr>
            <a:xfrm flipV="1">
              <a:off x="1091085" y="2252149"/>
              <a:ext cx="544959" cy="2"/>
            </a:xfrm>
            <a:prstGeom prst="straightConnector1">
              <a:avLst/>
            </a:prstGeom>
            <a:ln>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76" name="TextBox 75"/>
            <p:cNvSpPr txBox="1"/>
            <p:nvPr/>
          </p:nvSpPr>
          <p:spPr>
            <a:xfrm>
              <a:off x="1471004" y="2022721"/>
              <a:ext cx="253596" cy="261610"/>
            </a:xfrm>
            <a:prstGeom prst="rect">
              <a:avLst/>
            </a:prstGeom>
            <a:noFill/>
          </p:spPr>
          <p:txBody>
            <a:bodyPr wrap="none" rtlCol="0">
              <a:spAutoFit/>
            </a:bodyPr>
            <a:lstStyle/>
            <a:p>
              <a:r>
                <a:rPr lang="en-US" sz="1100" dirty="0" smtClean="0">
                  <a:latin typeface="Cambria" pitchFamily="18" charset="0"/>
                </a:rPr>
                <a:t>x</a:t>
              </a:r>
              <a:endParaRPr lang="en-US" sz="1100" dirty="0">
                <a:latin typeface="Cambria" pitchFamily="18" charset="0"/>
              </a:endParaRPr>
            </a:p>
          </p:txBody>
        </p:sp>
        <p:sp>
          <p:nvSpPr>
            <p:cNvPr id="77" name="TextBox 76"/>
            <p:cNvSpPr txBox="1"/>
            <p:nvPr/>
          </p:nvSpPr>
          <p:spPr>
            <a:xfrm>
              <a:off x="973347" y="1587227"/>
              <a:ext cx="248786" cy="261610"/>
            </a:xfrm>
            <a:prstGeom prst="rect">
              <a:avLst/>
            </a:prstGeom>
            <a:noFill/>
          </p:spPr>
          <p:txBody>
            <a:bodyPr wrap="none" rtlCol="0">
              <a:spAutoFit/>
            </a:bodyPr>
            <a:lstStyle/>
            <a:p>
              <a:r>
                <a:rPr lang="en-US" sz="1100" dirty="0" smtClean="0">
                  <a:latin typeface="Cambria" pitchFamily="18" charset="0"/>
                </a:rPr>
                <a:t>z</a:t>
              </a:r>
              <a:endParaRPr lang="en-US" sz="1100" dirty="0">
                <a:latin typeface="Cambria" pitchFamily="18" charset="0"/>
              </a:endParaRPr>
            </a:p>
          </p:txBody>
        </p:sp>
        <p:sp>
          <p:nvSpPr>
            <p:cNvPr id="78" name="TextBox 77"/>
            <p:cNvSpPr txBox="1"/>
            <p:nvPr/>
          </p:nvSpPr>
          <p:spPr>
            <a:xfrm>
              <a:off x="1485992" y="3877852"/>
              <a:ext cx="1273713" cy="307777"/>
            </a:xfrm>
            <a:prstGeom prst="rect">
              <a:avLst/>
            </a:prstGeom>
            <a:noFill/>
          </p:spPr>
          <p:txBody>
            <a:bodyPr wrap="square" rtlCol="0">
              <a:spAutoFit/>
            </a:bodyPr>
            <a:lstStyle/>
            <a:p>
              <a:r>
                <a:rPr lang="en-US" sz="1400" dirty="0" smtClean="0">
                  <a:latin typeface="Cambria" pitchFamily="18" charset="0"/>
                </a:rPr>
                <a:t>289/299 </a:t>
              </a:r>
              <a:r>
                <a:rPr lang="en-US" sz="1400" dirty="0" smtClean="0">
                  <a:latin typeface="Cambria" pitchFamily="18" charset="0"/>
                </a:rPr>
                <a:t>laser</a:t>
              </a:r>
              <a:endParaRPr lang="en-US" sz="1400" dirty="0">
                <a:latin typeface="Cambria" pitchFamily="18" charset="0"/>
              </a:endParaRPr>
            </a:p>
          </p:txBody>
        </p:sp>
        <p:sp>
          <p:nvSpPr>
            <p:cNvPr id="79" name="Text Box 111"/>
            <p:cNvSpPr txBox="1">
              <a:spLocks noChangeArrowheads="1"/>
            </p:cNvSpPr>
            <p:nvPr/>
          </p:nvSpPr>
          <p:spPr bwMode="auto">
            <a:xfrm>
              <a:off x="1657581" y="2577272"/>
              <a:ext cx="1118552" cy="523220"/>
            </a:xfrm>
            <a:prstGeom prst="rect">
              <a:avLst/>
            </a:prstGeom>
            <a:noFill/>
            <a:ln w="9525">
              <a:noFill/>
              <a:miter lim="800000"/>
              <a:headEnd/>
              <a:tailEnd/>
            </a:ln>
            <a:effectLst/>
          </p:spPr>
          <p:txBody>
            <a:bodyPr wrap="square">
              <a:spAutoFit/>
            </a:bodyPr>
            <a:lstStyle/>
            <a:p>
              <a:pPr eaLnBrk="1" hangingPunct="1"/>
              <a:r>
                <a:rPr lang="en-US" altLang="zh-CN" sz="1400" dirty="0" smtClean="0">
                  <a:latin typeface="Cambria" pitchFamily="18" charset="0"/>
                  <a:ea typeface="宋体" pitchFamily="2" charset="-122"/>
                </a:rPr>
                <a:t>Solar &amp; ND filters</a:t>
              </a:r>
              <a:endParaRPr lang="en-US" altLang="zh-CN" sz="1400" dirty="0">
                <a:latin typeface="Cambria" pitchFamily="18" charset="0"/>
                <a:ea typeface="宋体" pitchFamily="2" charset="-122"/>
              </a:endParaRPr>
            </a:p>
          </p:txBody>
        </p:sp>
        <p:cxnSp>
          <p:nvCxnSpPr>
            <p:cNvPr id="80" name="Straight Arrow Connector 79"/>
            <p:cNvCxnSpPr>
              <a:endCxn id="24" idx="1"/>
            </p:cNvCxnSpPr>
            <p:nvPr/>
          </p:nvCxnSpPr>
          <p:spPr>
            <a:xfrm>
              <a:off x="2528291" y="2893097"/>
              <a:ext cx="593261" cy="266578"/>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81" name="Rectangle 110"/>
            <p:cNvSpPr>
              <a:spLocks noChangeArrowheads="1"/>
            </p:cNvSpPr>
            <p:nvPr/>
          </p:nvSpPr>
          <p:spPr bwMode="auto">
            <a:xfrm>
              <a:off x="228600" y="4044839"/>
              <a:ext cx="993292" cy="532851"/>
            </a:xfrm>
            <a:prstGeom prst="rect">
              <a:avLst/>
            </a:prstGeom>
            <a:noFill/>
            <a:ln w="9525">
              <a:solidFill>
                <a:schemeClr val="tx1"/>
              </a:solidFill>
              <a:miter lim="800000"/>
              <a:headEnd/>
              <a:tailEnd/>
            </a:ln>
            <a:effectLst/>
          </p:spPr>
          <p:txBody>
            <a:bodyPr wrap="none" anchor="ctr"/>
            <a:lstStyle/>
            <a:p>
              <a:pPr algn="ctr" eaLnBrk="1" hangingPunct="1"/>
              <a:r>
                <a:rPr lang="en-US" altLang="zh-CN" sz="1400" dirty="0" smtClean="0">
                  <a:latin typeface="Cambria" pitchFamily="18" charset="0"/>
                  <a:ea typeface="宋体" pitchFamily="2" charset="-122"/>
                </a:rPr>
                <a:t>Pulse </a:t>
              </a:r>
            </a:p>
            <a:p>
              <a:pPr algn="ctr" eaLnBrk="1" hangingPunct="1"/>
              <a:r>
                <a:rPr lang="en-US" altLang="zh-CN" sz="1400" dirty="0" smtClean="0">
                  <a:latin typeface="Cambria" pitchFamily="18" charset="0"/>
                  <a:ea typeface="宋体" pitchFamily="2" charset="-122"/>
                </a:rPr>
                <a:t>generator</a:t>
              </a:r>
              <a:endParaRPr lang="en-US" altLang="zh-CN" sz="1400" dirty="0">
                <a:latin typeface="Cambria" pitchFamily="18" charset="0"/>
                <a:ea typeface="宋体" pitchFamily="2" charset="-122"/>
              </a:endParaRPr>
            </a:p>
          </p:txBody>
        </p:sp>
        <p:sp>
          <p:nvSpPr>
            <p:cNvPr id="82" name="Oval 81"/>
            <p:cNvSpPr/>
            <p:nvPr/>
          </p:nvSpPr>
          <p:spPr>
            <a:xfrm>
              <a:off x="2419304" y="4537040"/>
              <a:ext cx="217973" cy="216308"/>
            </a:xfrm>
            <a:prstGeom prst="ellipse">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Rectangle 82"/>
            <p:cNvSpPr/>
            <p:nvPr/>
          </p:nvSpPr>
          <p:spPr>
            <a:xfrm>
              <a:off x="2520485" y="4753348"/>
              <a:ext cx="45719" cy="283852"/>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TextBox 83"/>
            <p:cNvSpPr txBox="1"/>
            <p:nvPr/>
          </p:nvSpPr>
          <p:spPr>
            <a:xfrm>
              <a:off x="1484050" y="4701711"/>
              <a:ext cx="1177735" cy="307777"/>
            </a:xfrm>
            <a:prstGeom prst="rect">
              <a:avLst/>
            </a:prstGeom>
            <a:noFill/>
          </p:spPr>
          <p:txBody>
            <a:bodyPr wrap="square" rtlCol="0">
              <a:spAutoFit/>
            </a:bodyPr>
            <a:lstStyle/>
            <a:p>
              <a:r>
                <a:rPr lang="en-US" sz="1400" dirty="0" smtClean="0">
                  <a:latin typeface="Cambria" pitchFamily="18" charset="0"/>
                </a:rPr>
                <a:t>Photodiode</a:t>
              </a:r>
              <a:endParaRPr lang="en-US" sz="1400" dirty="0">
                <a:latin typeface="Cambria" pitchFamily="18" charset="0"/>
              </a:endParaRPr>
            </a:p>
          </p:txBody>
        </p:sp>
        <p:sp>
          <p:nvSpPr>
            <p:cNvPr id="85" name="Rectangle 110"/>
            <p:cNvSpPr>
              <a:spLocks noChangeArrowheads="1"/>
            </p:cNvSpPr>
            <p:nvPr/>
          </p:nvSpPr>
          <p:spPr bwMode="auto">
            <a:xfrm>
              <a:off x="4439759" y="4757275"/>
              <a:ext cx="993292" cy="532851"/>
            </a:xfrm>
            <a:prstGeom prst="rect">
              <a:avLst/>
            </a:prstGeom>
            <a:noFill/>
            <a:ln w="9525">
              <a:solidFill>
                <a:schemeClr val="tx1"/>
              </a:solidFill>
              <a:miter lim="800000"/>
              <a:headEnd/>
              <a:tailEnd/>
            </a:ln>
            <a:effectLst/>
          </p:spPr>
          <p:txBody>
            <a:bodyPr wrap="none" anchor="ctr"/>
            <a:lstStyle/>
            <a:p>
              <a:pPr algn="ctr" eaLnBrk="1" hangingPunct="1"/>
              <a:r>
                <a:rPr lang="en-US" altLang="zh-CN" sz="1400" dirty="0" smtClean="0">
                  <a:latin typeface="Cambria" pitchFamily="18" charset="0"/>
                  <a:ea typeface="宋体" pitchFamily="2" charset="-122"/>
                </a:rPr>
                <a:t>Function </a:t>
              </a:r>
            </a:p>
            <a:p>
              <a:pPr algn="ctr" eaLnBrk="1" hangingPunct="1"/>
              <a:r>
                <a:rPr lang="en-US" altLang="zh-CN" sz="1400" dirty="0" smtClean="0">
                  <a:latin typeface="Cambria" pitchFamily="18" charset="0"/>
                  <a:ea typeface="宋体" pitchFamily="2" charset="-122"/>
                </a:rPr>
                <a:t>generator</a:t>
              </a:r>
              <a:endParaRPr lang="en-US" altLang="zh-CN" sz="1400" dirty="0">
                <a:latin typeface="Cambria" pitchFamily="18" charset="0"/>
                <a:ea typeface="宋体" pitchFamily="2" charset="-122"/>
              </a:endParaRPr>
            </a:p>
          </p:txBody>
        </p:sp>
        <p:sp>
          <p:nvSpPr>
            <p:cNvPr id="86" name="TextBox 85"/>
            <p:cNvSpPr txBox="1"/>
            <p:nvPr/>
          </p:nvSpPr>
          <p:spPr>
            <a:xfrm>
              <a:off x="5838414" y="2543685"/>
              <a:ext cx="369332" cy="177293"/>
            </a:xfrm>
            <a:prstGeom prst="rect">
              <a:avLst/>
            </a:prstGeom>
            <a:noFill/>
          </p:spPr>
          <p:txBody>
            <a:bodyPr vert="eaVert" wrap="none" rtlCol="0">
              <a:spAutoFit/>
            </a:bodyPr>
            <a:lstStyle/>
            <a:p>
              <a:r>
                <a:rPr lang="en-US" sz="1200" dirty="0" smtClean="0">
                  <a:latin typeface="Cambria" pitchFamily="18" charset="0"/>
                </a:rPr>
                <a:t>4</a:t>
              </a:r>
              <a:endParaRPr lang="en-US" sz="1200" dirty="0">
                <a:latin typeface="Cambria" pitchFamily="18" charset="0"/>
              </a:endParaRPr>
            </a:p>
          </p:txBody>
        </p:sp>
        <p:sp>
          <p:nvSpPr>
            <p:cNvPr id="87" name="laptop"/>
            <p:cNvSpPr>
              <a:spLocks noEditPoints="1" noChangeArrowheads="1"/>
            </p:cNvSpPr>
            <p:nvPr/>
          </p:nvSpPr>
          <p:spPr bwMode="auto">
            <a:xfrm>
              <a:off x="6608160" y="2914453"/>
              <a:ext cx="849921" cy="684759"/>
            </a:xfrm>
            <a:custGeom>
              <a:avLst/>
              <a:gdLst>
                <a:gd name="T0" fmla="*/ 3362 w 21600"/>
                <a:gd name="T1" fmla="*/ 0 h 21600"/>
                <a:gd name="T2" fmla="*/ 3362 w 21600"/>
                <a:gd name="T3" fmla="*/ 7173 h 21600"/>
                <a:gd name="T4" fmla="*/ 18327 w 21600"/>
                <a:gd name="T5" fmla="*/ 0 h 21600"/>
                <a:gd name="T6" fmla="*/ 18327 w 21600"/>
                <a:gd name="T7" fmla="*/ 7173 h 21600"/>
                <a:gd name="T8" fmla="*/ 10800 w 21600"/>
                <a:gd name="T9" fmla="*/ 0 h 21600"/>
                <a:gd name="T10" fmla="*/ 10800 w 21600"/>
                <a:gd name="T11" fmla="*/ 21600 h 21600"/>
                <a:gd name="T12" fmla="*/ 0 w 21600"/>
                <a:gd name="T13" fmla="*/ 21600 h 21600"/>
                <a:gd name="T14" fmla="*/ 21600 w 21600"/>
                <a:gd name="T15" fmla="*/ 21600 h 21600"/>
                <a:gd name="T16" fmla="*/ 4445 w 21600"/>
                <a:gd name="T17" fmla="*/ 1858 h 21600"/>
                <a:gd name="T18" fmla="*/ 17311 w 21600"/>
                <a:gd name="T19" fmla="*/ 12323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extrusionOk="0">
                  <a:moveTo>
                    <a:pt x="3362" y="0"/>
                  </a:moveTo>
                  <a:lnTo>
                    <a:pt x="18327" y="0"/>
                  </a:lnTo>
                  <a:lnTo>
                    <a:pt x="18327" y="14347"/>
                  </a:lnTo>
                  <a:lnTo>
                    <a:pt x="3362" y="14347"/>
                  </a:lnTo>
                  <a:lnTo>
                    <a:pt x="3362" y="0"/>
                  </a:lnTo>
                  <a:close/>
                </a:path>
                <a:path w="21600" h="21600" extrusionOk="0">
                  <a:moveTo>
                    <a:pt x="3340" y="15068"/>
                  </a:moveTo>
                  <a:lnTo>
                    <a:pt x="0" y="19877"/>
                  </a:lnTo>
                  <a:lnTo>
                    <a:pt x="21600" y="19877"/>
                  </a:lnTo>
                  <a:lnTo>
                    <a:pt x="18327" y="15068"/>
                  </a:lnTo>
                  <a:lnTo>
                    <a:pt x="3340" y="15068"/>
                  </a:lnTo>
                  <a:close/>
                </a:path>
                <a:path w="21600" h="21600" extrusionOk="0">
                  <a:moveTo>
                    <a:pt x="0" y="19877"/>
                  </a:moveTo>
                  <a:lnTo>
                    <a:pt x="0" y="21600"/>
                  </a:lnTo>
                  <a:lnTo>
                    <a:pt x="21600" y="21600"/>
                  </a:lnTo>
                  <a:lnTo>
                    <a:pt x="21600" y="19877"/>
                  </a:lnTo>
                  <a:lnTo>
                    <a:pt x="0" y="19877"/>
                  </a:lnTo>
                  <a:close/>
                </a:path>
                <a:path w="21600" h="21600" extrusionOk="0">
                  <a:moveTo>
                    <a:pt x="4186" y="1523"/>
                  </a:moveTo>
                  <a:lnTo>
                    <a:pt x="17547" y="1523"/>
                  </a:lnTo>
                  <a:lnTo>
                    <a:pt x="17547" y="12744"/>
                  </a:lnTo>
                  <a:lnTo>
                    <a:pt x="4186" y="12744"/>
                  </a:lnTo>
                  <a:lnTo>
                    <a:pt x="4186" y="1523"/>
                  </a:lnTo>
                  <a:close/>
                </a:path>
                <a:path w="21600" h="21600" extrusionOk="0">
                  <a:moveTo>
                    <a:pt x="3318" y="15549"/>
                  </a:moveTo>
                  <a:lnTo>
                    <a:pt x="2917" y="16110"/>
                  </a:lnTo>
                  <a:lnTo>
                    <a:pt x="18727" y="16110"/>
                  </a:lnTo>
                  <a:lnTo>
                    <a:pt x="18327" y="15549"/>
                  </a:lnTo>
                  <a:lnTo>
                    <a:pt x="3318" y="15549"/>
                  </a:lnTo>
                  <a:close/>
                </a:path>
                <a:path w="21600" h="21600" extrusionOk="0">
                  <a:moveTo>
                    <a:pt x="6213" y="18314"/>
                  </a:moveTo>
                  <a:lnTo>
                    <a:pt x="5946" y="18875"/>
                  </a:lnTo>
                  <a:lnTo>
                    <a:pt x="15766" y="18875"/>
                  </a:lnTo>
                  <a:lnTo>
                    <a:pt x="15499" y="18314"/>
                  </a:lnTo>
                  <a:lnTo>
                    <a:pt x="6213" y="18314"/>
                  </a:lnTo>
                  <a:close/>
                </a:path>
                <a:path w="21600" h="21600" extrusionOk="0">
                  <a:moveTo>
                    <a:pt x="2828" y="16471"/>
                  </a:moveTo>
                  <a:lnTo>
                    <a:pt x="2405" y="17072"/>
                  </a:lnTo>
                  <a:lnTo>
                    <a:pt x="19284" y="17072"/>
                  </a:lnTo>
                  <a:lnTo>
                    <a:pt x="18839" y="16471"/>
                  </a:lnTo>
                  <a:lnTo>
                    <a:pt x="2828" y="16471"/>
                  </a:lnTo>
                  <a:close/>
                </a:path>
                <a:path w="21600" h="21600" extrusionOk="0">
                  <a:moveTo>
                    <a:pt x="2316" y="17352"/>
                  </a:moveTo>
                  <a:lnTo>
                    <a:pt x="1871" y="17953"/>
                  </a:lnTo>
                  <a:lnTo>
                    <a:pt x="19863" y="17953"/>
                  </a:lnTo>
                  <a:lnTo>
                    <a:pt x="19395" y="17352"/>
                  </a:lnTo>
                  <a:lnTo>
                    <a:pt x="2316" y="17352"/>
                  </a:lnTo>
                  <a:close/>
                </a:path>
              </a:pathLst>
            </a:custGeom>
            <a:solidFill>
              <a:srgbClr val="C0C0C0"/>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88" name="Line 124"/>
            <p:cNvSpPr>
              <a:spLocks noChangeShapeType="1"/>
            </p:cNvSpPr>
            <p:nvPr/>
          </p:nvSpPr>
          <p:spPr bwMode="auto">
            <a:xfrm>
              <a:off x="5435057" y="5009486"/>
              <a:ext cx="1670045" cy="2"/>
            </a:xfrm>
            <a:prstGeom prst="line">
              <a:avLst/>
            </a:prstGeom>
            <a:noFill/>
            <a:ln w="19050">
              <a:solidFill>
                <a:schemeClr val="tx1"/>
              </a:solidFill>
              <a:round/>
              <a:headEnd/>
              <a:tailEnd/>
            </a:ln>
            <a:effectLst/>
          </p:spPr>
          <p:txBody>
            <a:bodyPr/>
            <a:lstStyle/>
            <a:p>
              <a:endParaRPr lang="en-US" sz="1400">
                <a:latin typeface="Cambria" pitchFamily="18" charset="0"/>
              </a:endParaRPr>
            </a:p>
          </p:txBody>
        </p:sp>
        <p:sp>
          <p:nvSpPr>
            <p:cNvPr id="89" name="Line 124"/>
            <p:cNvSpPr>
              <a:spLocks noChangeShapeType="1"/>
            </p:cNvSpPr>
            <p:nvPr/>
          </p:nvSpPr>
          <p:spPr bwMode="auto">
            <a:xfrm flipV="1">
              <a:off x="3749695" y="4894152"/>
              <a:ext cx="693964" cy="0"/>
            </a:xfrm>
            <a:prstGeom prst="line">
              <a:avLst/>
            </a:prstGeom>
            <a:noFill/>
            <a:ln w="19050">
              <a:solidFill>
                <a:schemeClr val="tx1"/>
              </a:solidFill>
              <a:round/>
              <a:headEnd/>
              <a:tailEnd/>
            </a:ln>
            <a:effectLst/>
          </p:spPr>
          <p:txBody>
            <a:bodyPr/>
            <a:lstStyle/>
            <a:p>
              <a:endParaRPr lang="en-US" sz="1400">
                <a:latin typeface="Cambria" pitchFamily="18" charset="0"/>
              </a:endParaRPr>
            </a:p>
          </p:txBody>
        </p:sp>
        <p:sp>
          <p:nvSpPr>
            <p:cNvPr id="90" name="Line 124"/>
            <p:cNvSpPr>
              <a:spLocks noChangeShapeType="1"/>
            </p:cNvSpPr>
            <p:nvPr/>
          </p:nvSpPr>
          <p:spPr bwMode="auto">
            <a:xfrm flipH="1">
              <a:off x="3740137" y="3690558"/>
              <a:ext cx="0" cy="611929"/>
            </a:xfrm>
            <a:prstGeom prst="line">
              <a:avLst/>
            </a:prstGeom>
            <a:noFill/>
            <a:ln w="19050">
              <a:solidFill>
                <a:schemeClr val="tx1"/>
              </a:solidFill>
              <a:round/>
              <a:headEnd type="arrow" w="med" len="med"/>
              <a:tailEnd type="none" w="med" len="med"/>
            </a:ln>
            <a:effectLst/>
          </p:spPr>
          <p:txBody>
            <a:bodyPr/>
            <a:lstStyle/>
            <a:p>
              <a:endParaRPr lang="en-US" sz="1400">
                <a:latin typeface="Cambria" pitchFamily="18" charset="0"/>
              </a:endParaRPr>
            </a:p>
          </p:txBody>
        </p:sp>
        <p:sp>
          <p:nvSpPr>
            <p:cNvPr id="91" name="Line 124"/>
            <p:cNvSpPr>
              <a:spLocks noChangeShapeType="1"/>
            </p:cNvSpPr>
            <p:nvPr/>
          </p:nvSpPr>
          <p:spPr bwMode="auto">
            <a:xfrm flipH="1">
              <a:off x="3749695" y="4583211"/>
              <a:ext cx="0" cy="310942"/>
            </a:xfrm>
            <a:prstGeom prst="line">
              <a:avLst/>
            </a:prstGeom>
            <a:noFill/>
            <a:ln w="19050">
              <a:solidFill>
                <a:schemeClr val="tx1"/>
              </a:solidFill>
              <a:round/>
              <a:headEnd/>
              <a:tailEnd/>
            </a:ln>
            <a:effectLst/>
          </p:spPr>
          <p:txBody>
            <a:bodyPr/>
            <a:lstStyle/>
            <a:p>
              <a:endParaRPr lang="en-US" sz="1400">
                <a:latin typeface="Cambria" pitchFamily="18" charset="0"/>
              </a:endParaRPr>
            </a:p>
          </p:txBody>
        </p:sp>
        <p:sp>
          <p:nvSpPr>
            <p:cNvPr id="92" name="Arc 91"/>
            <p:cNvSpPr/>
            <p:nvPr/>
          </p:nvSpPr>
          <p:spPr>
            <a:xfrm>
              <a:off x="3589122" y="4293555"/>
              <a:ext cx="302030" cy="286325"/>
            </a:xfrm>
            <a:prstGeom prst="arc">
              <a:avLst>
                <a:gd name="adj1" fmla="val 16200000"/>
                <a:gd name="adj2" fmla="val 5469592"/>
              </a:avLst>
            </a:prstGeom>
            <a:ln w="1905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93" name="Line 124"/>
            <p:cNvSpPr>
              <a:spLocks noChangeShapeType="1"/>
            </p:cNvSpPr>
            <p:nvPr/>
          </p:nvSpPr>
          <p:spPr bwMode="auto">
            <a:xfrm flipV="1">
              <a:off x="5435057" y="4890234"/>
              <a:ext cx="528831" cy="0"/>
            </a:xfrm>
            <a:prstGeom prst="line">
              <a:avLst/>
            </a:prstGeom>
            <a:noFill/>
            <a:ln w="19050">
              <a:solidFill>
                <a:schemeClr val="tx1"/>
              </a:solidFill>
              <a:round/>
              <a:headEnd/>
              <a:tailEnd/>
            </a:ln>
            <a:effectLst/>
          </p:spPr>
          <p:txBody>
            <a:bodyPr/>
            <a:lstStyle/>
            <a:p>
              <a:endParaRPr lang="en-US" sz="1400">
                <a:latin typeface="Cambria" pitchFamily="18" charset="0"/>
              </a:endParaRPr>
            </a:p>
          </p:txBody>
        </p:sp>
        <p:sp>
          <p:nvSpPr>
            <p:cNvPr id="94" name="Line 124"/>
            <p:cNvSpPr>
              <a:spLocks noChangeShapeType="1"/>
            </p:cNvSpPr>
            <p:nvPr/>
          </p:nvSpPr>
          <p:spPr bwMode="auto">
            <a:xfrm>
              <a:off x="5945139" y="2762386"/>
              <a:ext cx="9191" cy="1382394"/>
            </a:xfrm>
            <a:prstGeom prst="line">
              <a:avLst/>
            </a:prstGeom>
            <a:noFill/>
            <a:ln w="19050">
              <a:solidFill>
                <a:schemeClr val="tx1"/>
              </a:solidFill>
              <a:round/>
              <a:headEnd type="arrow" w="med" len="med"/>
              <a:tailEnd type="none" w="med" len="med"/>
            </a:ln>
            <a:effectLst/>
          </p:spPr>
          <p:txBody>
            <a:bodyPr/>
            <a:lstStyle/>
            <a:p>
              <a:endParaRPr lang="en-US" sz="1400">
                <a:latin typeface="Cambria" pitchFamily="18" charset="0"/>
              </a:endParaRPr>
            </a:p>
          </p:txBody>
        </p:sp>
        <p:sp>
          <p:nvSpPr>
            <p:cNvPr id="95" name="Line 124"/>
            <p:cNvSpPr>
              <a:spLocks noChangeShapeType="1"/>
            </p:cNvSpPr>
            <p:nvPr/>
          </p:nvSpPr>
          <p:spPr bwMode="auto">
            <a:xfrm flipH="1">
              <a:off x="5963888" y="4579880"/>
              <a:ext cx="0" cy="321893"/>
            </a:xfrm>
            <a:prstGeom prst="line">
              <a:avLst/>
            </a:prstGeom>
            <a:noFill/>
            <a:ln w="19050">
              <a:solidFill>
                <a:schemeClr val="tx1"/>
              </a:solidFill>
              <a:round/>
              <a:headEnd/>
              <a:tailEnd/>
            </a:ln>
            <a:effectLst/>
          </p:spPr>
          <p:txBody>
            <a:bodyPr/>
            <a:lstStyle/>
            <a:p>
              <a:endParaRPr lang="en-US" sz="1400">
                <a:latin typeface="Cambria" pitchFamily="18" charset="0"/>
              </a:endParaRPr>
            </a:p>
          </p:txBody>
        </p:sp>
        <p:sp>
          <p:nvSpPr>
            <p:cNvPr id="96" name="Arc 95"/>
            <p:cNvSpPr/>
            <p:nvPr/>
          </p:nvSpPr>
          <p:spPr>
            <a:xfrm>
              <a:off x="5776938" y="4144780"/>
              <a:ext cx="322624" cy="441674"/>
            </a:xfrm>
            <a:prstGeom prst="arc">
              <a:avLst>
                <a:gd name="adj1" fmla="val 16401108"/>
                <a:gd name="adj2" fmla="val 5189306"/>
              </a:avLst>
            </a:prstGeom>
            <a:ln w="1905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97" name="Text Box 111"/>
            <p:cNvSpPr txBox="1">
              <a:spLocks noChangeArrowheads="1"/>
            </p:cNvSpPr>
            <p:nvPr/>
          </p:nvSpPr>
          <p:spPr bwMode="auto">
            <a:xfrm>
              <a:off x="5435057" y="4649284"/>
              <a:ext cx="593498" cy="276999"/>
            </a:xfrm>
            <a:prstGeom prst="rect">
              <a:avLst/>
            </a:prstGeom>
            <a:noFill/>
            <a:ln w="9525">
              <a:noFill/>
              <a:miter lim="800000"/>
              <a:headEnd/>
              <a:tailEnd/>
            </a:ln>
            <a:effectLst/>
          </p:spPr>
          <p:txBody>
            <a:bodyPr>
              <a:spAutoFit/>
            </a:bodyPr>
            <a:lstStyle/>
            <a:p>
              <a:pPr eaLnBrk="1" hangingPunct="1"/>
              <a:r>
                <a:rPr lang="en-US" altLang="zh-CN" sz="1200" dirty="0" smtClean="0">
                  <a:latin typeface="Cambria" pitchFamily="18" charset="0"/>
                  <a:ea typeface="宋体" pitchFamily="2" charset="-122"/>
                </a:rPr>
                <a:t>Gate</a:t>
              </a:r>
              <a:endParaRPr lang="en-US" altLang="zh-CN" sz="1200" dirty="0">
                <a:latin typeface="Cambria" pitchFamily="18" charset="0"/>
                <a:ea typeface="宋体" pitchFamily="2" charset="-122"/>
              </a:endParaRPr>
            </a:p>
          </p:txBody>
        </p:sp>
        <p:sp>
          <p:nvSpPr>
            <p:cNvPr id="98" name="Text Box 111"/>
            <p:cNvSpPr txBox="1">
              <a:spLocks noChangeArrowheads="1"/>
            </p:cNvSpPr>
            <p:nvPr/>
          </p:nvSpPr>
          <p:spPr bwMode="auto">
            <a:xfrm>
              <a:off x="3864381" y="4649284"/>
              <a:ext cx="593498" cy="276999"/>
            </a:xfrm>
            <a:prstGeom prst="rect">
              <a:avLst/>
            </a:prstGeom>
            <a:noFill/>
            <a:ln w="9525">
              <a:noFill/>
              <a:miter lim="800000"/>
              <a:headEnd/>
              <a:tailEnd/>
            </a:ln>
            <a:effectLst/>
          </p:spPr>
          <p:txBody>
            <a:bodyPr>
              <a:spAutoFit/>
            </a:bodyPr>
            <a:lstStyle/>
            <a:p>
              <a:pPr eaLnBrk="1" hangingPunct="1"/>
              <a:r>
                <a:rPr lang="en-US" altLang="zh-CN" sz="1200" dirty="0" smtClean="0">
                  <a:latin typeface="Cambria" pitchFamily="18" charset="0"/>
                  <a:ea typeface="宋体" pitchFamily="2" charset="-122"/>
                </a:rPr>
                <a:t>Gate</a:t>
              </a:r>
              <a:endParaRPr lang="en-US" altLang="zh-CN" sz="1200" dirty="0">
                <a:latin typeface="Cambria" pitchFamily="18" charset="0"/>
                <a:ea typeface="宋体" pitchFamily="2" charset="-122"/>
              </a:endParaRPr>
            </a:p>
          </p:txBody>
        </p:sp>
        <p:sp>
          <p:nvSpPr>
            <p:cNvPr id="99" name="Text Box 111"/>
            <p:cNvSpPr txBox="1">
              <a:spLocks noChangeArrowheads="1"/>
            </p:cNvSpPr>
            <p:nvPr/>
          </p:nvSpPr>
          <p:spPr bwMode="auto">
            <a:xfrm>
              <a:off x="2972223" y="4788210"/>
              <a:ext cx="697340" cy="276999"/>
            </a:xfrm>
            <a:prstGeom prst="rect">
              <a:avLst/>
            </a:prstGeom>
            <a:noFill/>
            <a:ln w="9525">
              <a:noFill/>
              <a:miter lim="800000"/>
              <a:headEnd/>
              <a:tailEnd/>
            </a:ln>
            <a:effectLst/>
          </p:spPr>
          <p:txBody>
            <a:bodyPr wrap="square">
              <a:spAutoFit/>
            </a:bodyPr>
            <a:lstStyle/>
            <a:p>
              <a:pPr eaLnBrk="1" hangingPunct="1"/>
              <a:r>
                <a:rPr lang="en-US" altLang="zh-CN" sz="1200" dirty="0" smtClean="0">
                  <a:latin typeface="Cambria" pitchFamily="18" charset="0"/>
                  <a:ea typeface="宋体" pitchFamily="2" charset="-122"/>
                </a:rPr>
                <a:t>Trigger</a:t>
              </a:r>
              <a:endParaRPr lang="en-US" altLang="zh-CN" sz="1200" dirty="0">
                <a:latin typeface="Cambria" pitchFamily="18" charset="0"/>
                <a:ea typeface="宋体" pitchFamily="2" charset="-122"/>
              </a:endParaRPr>
            </a:p>
          </p:txBody>
        </p:sp>
        <p:sp>
          <p:nvSpPr>
            <p:cNvPr id="100" name="Text Box 111"/>
            <p:cNvSpPr txBox="1">
              <a:spLocks noChangeArrowheads="1"/>
            </p:cNvSpPr>
            <p:nvPr/>
          </p:nvSpPr>
          <p:spPr bwMode="auto">
            <a:xfrm>
              <a:off x="1137322" y="4292787"/>
              <a:ext cx="697340" cy="276999"/>
            </a:xfrm>
            <a:prstGeom prst="rect">
              <a:avLst/>
            </a:prstGeom>
            <a:noFill/>
            <a:ln w="9525">
              <a:noFill/>
              <a:miter lim="800000"/>
              <a:headEnd/>
              <a:tailEnd/>
            </a:ln>
            <a:effectLst/>
          </p:spPr>
          <p:txBody>
            <a:bodyPr wrap="square">
              <a:spAutoFit/>
            </a:bodyPr>
            <a:lstStyle/>
            <a:p>
              <a:pPr eaLnBrk="1" hangingPunct="1"/>
              <a:r>
                <a:rPr lang="en-US" altLang="zh-CN" sz="1200" dirty="0" smtClean="0">
                  <a:latin typeface="Cambria" pitchFamily="18" charset="0"/>
                  <a:ea typeface="宋体" pitchFamily="2" charset="-122"/>
                </a:rPr>
                <a:t>Trigger</a:t>
              </a:r>
              <a:endParaRPr lang="en-US" altLang="zh-CN" sz="1200" dirty="0">
                <a:latin typeface="Cambria" pitchFamily="18" charset="0"/>
                <a:ea typeface="宋体" pitchFamily="2" charset="-122"/>
              </a:endParaRPr>
            </a:p>
          </p:txBody>
        </p:sp>
        <p:sp>
          <p:nvSpPr>
            <p:cNvPr id="101" name="Rectangle 97"/>
            <p:cNvSpPr>
              <a:spLocks noChangeArrowheads="1"/>
            </p:cNvSpPr>
            <p:nvPr/>
          </p:nvSpPr>
          <p:spPr bwMode="auto">
            <a:xfrm>
              <a:off x="6182150" y="2266060"/>
              <a:ext cx="329033" cy="181828"/>
            </a:xfrm>
            <a:prstGeom prst="rect">
              <a:avLst/>
            </a:prstGeom>
            <a:noFill/>
            <a:ln w="12700">
              <a:solidFill>
                <a:schemeClr val="tx1"/>
              </a:solidFill>
              <a:miter lim="800000"/>
              <a:headEnd/>
              <a:tailEnd/>
            </a:ln>
            <a:effectLst/>
          </p:spPr>
          <p:txBody>
            <a:bodyPr wrap="none" anchor="ctr"/>
            <a:lstStyle/>
            <a:p>
              <a:pPr algn="ctr" eaLnBrk="1" hangingPunct="1"/>
              <a:endParaRPr lang="en-US" altLang="zh-CN" sz="1400" dirty="0">
                <a:latin typeface="Cambria" pitchFamily="18" charset="0"/>
                <a:ea typeface="宋体" pitchFamily="2" charset="-122"/>
              </a:endParaRPr>
            </a:p>
          </p:txBody>
        </p:sp>
        <p:sp>
          <p:nvSpPr>
            <p:cNvPr id="102" name="Rectangle 97"/>
            <p:cNvSpPr>
              <a:spLocks noChangeArrowheads="1"/>
            </p:cNvSpPr>
            <p:nvPr/>
          </p:nvSpPr>
          <p:spPr bwMode="auto">
            <a:xfrm>
              <a:off x="5922191" y="2483392"/>
              <a:ext cx="173095" cy="278993"/>
            </a:xfrm>
            <a:prstGeom prst="rect">
              <a:avLst/>
            </a:prstGeom>
            <a:noFill/>
            <a:ln w="12700">
              <a:solidFill>
                <a:schemeClr val="tx1"/>
              </a:solidFill>
              <a:miter lim="800000"/>
              <a:headEnd/>
              <a:tailEnd/>
            </a:ln>
            <a:effectLst/>
          </p:spPr>
          <p:txBody>
            <a:bodyPr wrap="none" anchor="ctr"/>
            <a:lstStyle/>
            <a:p>
              <a:pPr algn="ctr" eaLnBrk="1" hangingPunct="1"/>
              <a:endParaRPr lang="en-US" altLang="zh-CN" sz="1400" dirty="0">
                <a:latin typeface="Cambria" pitchFamily="18" charset="0"/>
                <a:ea typeface="宋体" pitchFamily="2" charset="-122"/>
              </a:endParaRPr>
            </a:p>
          </p:txBody>
        </p:sp>
        <p:sp>
          <p:nvSpPr>
            <p:cNvPr id="103" name="Line 121"/>
            <p:cNvSpPr>
              <a:spLocks noChangeShapeType="1"/>
            </p:cNvSpPr>
            <p:nvPr/>
          </p:nvSpPr>
          <p:spPr bwMode="auto">
            <a:xfrm>
              <a:off x="6380067" y="2443867"/>
              <a:ext cx="1514" cy="1358899"/>
            </a:xfrm>
            <a:prstGeom prst="line">
              <a:avLst/>
            </a:prstGeom>
            <a:noFill/>
            <a:ln w="19050">
              <a:solidFill>
                <a:schemeClr val="tx1"/>
              </a:solidFill>
              <a:round/>
              <a:headEnd/>
              <a:tailEnd/>
            </a:ln>
            <a:effectLst/>
          </p:spPr>
          <p:txBody>
            <a:bodyPr/>
            <a:lstStyle/>
            <a:p>
              <a:endParaRPr lang="en-US" sz="1400">
                <a:latin typeface="Cambria" pitchFamily="18" charset="0"/>
              </a:endParaRPr>
            </a:p>
          </p:txBody>
        </p:sp>
        <p:sp>
          <p:nvSpPr>
            <p:cNvPr id="104" name="Line 109"/>
            <p:cNvSpPr>
              <a:spLocks noChangeShapeType="1"/>
            </p:cNvSpPr>
            <p:nvPr/>
          </p:nvSpPr>
          <p:spPr bwMode="auto">
            <a:xfrm>
              <a:off x="6781800" y="3797575"/>
              <a:ext cx="0" cy="224669"/>
            </a:xfrm>
            <a:prstGeom prst="line">
              <a:avLst/>
            </a:prstGeom>
            <a:noFill/>
            <a:ln w="19050">
              <a:solidFill>
                <a:schemeClr val="tx1"/>
              </a:solidFill>
              <a:round/>
              <a:headEnd type="none" w="med" len="med"/>
              <a:tailEnd type="arrow" w="med" len="med"/>
            </a:ln>
            <a:effectLst/>
          </p:spPr>
          <p:txBody>
            <a:bodyPr/>
            <a:lstStyle/>
            <a:p>
              <a:endParaRPr lang="en-US" sz="1400">
                <a:latin typeface="Cambria" pitchFamily="18" charset="0"/>
              </a:endParaRPr>
            </a:p>
          </p:txBody>
        </p:sp>
        <p:sp>
          <p:nvSpPr>
            <p:cNvPr id="105" name="TextBox 104"/>
            <p:cNvSpPr txBox="1"/>
            <p:nvPr/>
          </p:nvSpPr>
          <p:spPr>
            <a:xfrm>
              <a:off x="6188081" y="2214431"/>
              <a:ext cx="263214" cy="276999"/>
            </a:xfrm>
            <a:prstGeom prst="rect">
              <a:avLst/>
            </a:prstGeom>
            <a:noFill/>
          </p:spPr>
          <p:txBody>
            <a:bodyPr wrap="none" rtlCol="0">
              <a:spAutoFit/>
            </a:bodyPr>
            <a:lstStyle/>
            <a:p>
              <a:r>
                <a:rPr lang="en-US" sz="1200" dirty="0" smtClean="0"/>
                <a:t>5</a:t>
              </a:r>
              <a:endParaRPr lang="en-US" sz="1200" dirty="0"/>
            </a:p>
          </p:txBody>
        </p:sp>
        <p:sp>
          <p:nvSpPr>
            <p:cNvPr id="106" name="TextBox 105"/>
            <p:cNvSpPr txBox="1"/>
            <p:nvPr/>
          </p:nvSpPr>
          <p:spPr>
            <a:xfrm>
              <a:off x="5996243" y="2887619"/>
              <a:ext cx="369332" cy="347211"/>
            </a:xfrm>
            <a:prstGeom prst="rect">
              <a:avLst/>
            </a:prstGeom>
            <a:noFill/>
          </p:spPr>
          <p:txBody>
            <a:bodyPr vert="eaVert" wrap="none" rtlCol="0">
              <a:spAutoFit/>
            </a:bodyPr>
            <a:lstStyle/>
            <a:p>
              <a:r>
                <a:rPr lang="en-US" sz="1200" dirty="0" smtClean="0">
                  <a:latin typeface="Cambria" pitchFamily="18" charset="0"/>
                </a:rPr>
                <a:t>289</a:t>
              </a:r>
              <a:endParaRPr lang="en-US" sz="1200" dirty="0">
                <a:latin typeface="Cambria" pitchFamily="18" charset="0"/>
              </a:endParaRPr>
            </a:p>
          </p:txBody>
        </p:sp>
        <p:sp>
          <p:nvSpPr>
            <p:cNvPr id="107" name="TextBox 106"/>
            <p:cNvSpPr txBox="1"/>
            <p:nvPr/>
          </p:nvSpPr>
          <p:spPr>
            <a:xfrm>
              <a:off x="6317783" y="2656728"/>
              <a:ext cx="369332" cy="347211"/>
            </a:xfrm>
            <a:prstGeom prst="rect">
              <a:avLst/>
            </a:prstGeom>
            <a:noFill/>
          </p:spPr>
          <p:txBody>
            <a:bodyPr vert="eaVert" wrap="none" rtlCol="0">
              <a:spAutoFit/>
            </a:bodyPr>
            <a:lstStyle/>
            <a:p>
              <a:r>
                <a:rPr lang="en-US" sz="1200" dirty="0" smtClean="0">
                  <a:latin typeface="Cambria" pitchFamily="18" charset="0"/>
                </a:rPr>
                <a:t>299</a:t>
              </a:r>
              <a:endParaRPr lang="en-US" sz="1200" dirty="0">
                <a:latin typeface="Cambria" pitchFamily="18" charset="0"/>
              </a:endParaRPr>
            </a:p>
          </p:txBody>
        </p:sp>
      </p:grpSp>
      <p:pic>
        <p:nvPicPr>
          <p:cNvPr id="141" name="Picture 140"/>
          <p:cNvPicPr>
            <a:picLocks noChangeAspect="1"/>
          </p:cNvPicPr>
          <p:nvPr/>
        </p:nvPicPr>
        <p:blipFill>
          <a:blip r:embed="rId2"/>
          <a:stretch>
            <a:fillRect/>
          </a:stretch>
        </p:blipFill>
        <p:spPr>
          <a:xfrm>
            <a:off x="5863283" y="66412"/>
            <a:ext cx="3274062" cy="2182708"/>
          </a:xfrm>
          <a:prstGeom prst="rect">
            <a:avLst/>
          </a:prstGeom>
        </p:spPr>
      </p:pic>
    </p:spTree>
    <p:extLst>
      <p:ext uri="{BB962C8B-B14F-4D97-AF65-F5344CB8AC3E}">
        <p14:creationId xmlns:p14="http://schemas.microsoft.com/office/powerpoint/2010/main" val="227618077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929610" y="0"/>
            <a:ext cx="5648008" cy="981424"/>
          </a:xfrm>
        </p:spPr>
        <p:txBody>
          <a:bodyPr>
            <a:normAutofit/>
          </a:bodyPr>
          <a:lstStyle/>
          <a:p>
            <a:r>
              <a:rPr lang="en-US" sz="3600" b="1" dirty="0"/>
              <a:t>Hardware </a:t>
            </a:r>
            <a:r>
              <a:rPr lang="en-US" sz="3600" b="1" dirty="0" smtClean="0"/>
              <a:t>Development</a:t>
            </a:r>
            <a:endParaRPr lang="en-US" sz="2700" dirty="0"/>
          </a:p>
        </p:txBody>
      </p:sp>
      <p:pic>
        <p:nvPicPr>
          <p:cNvPr id="3" name="Picture 2"/>
          <p:cNvPicPr>
            <a:picLocks noChangeAspect="1"/>
          </p:cNvPicPr>
          <p:nvPr/>
        </p:nvPicPr>
        <p:blipFill>
          <a:blip r:embed="rId2"/>
          <a:stretch>
            <a:fillRect/>
          </a:stretch>
        </p:blipFill>
        <p:spPr>
          <a:xfrm>
            <a:off x="381000" y="2667000"/>
            <a:ext cx="8305800" cy="4008776"/>
          </a:xfrm>
          <a:prstGeom prst="rect">
            <a:avLst/>
          </a:prstGeom>
        </p:spPr>
      </p:pic>
      <p:pic>
        <p:nvPicPr>
          <p:cNvPr id="4" name="Picture 3"/>
          <p:cNvPicPr>
            <a:picLocks noChangeAspect="1"/>
          </p:cNvPicPr>
          <p:nvPr/>
        </p:nvPicPr>
        <p:blipFill>
          <a:blip r:embed="rId3"/>
          <a:stretch>
            <a:fillRect/>
          </a:stretch>
        </p:blipFill>
        <p:spPr>
          <a:xfrm>
            <a:off x="152400" y="0"/>
            <a:ext cx="2668028" cy="3810000"/>
          </a:xfrm>
          <a:prstGeom prst="rect">
            <a:avLst/>
          </a:prstGeom>
        </p:spPr>
      </p:pic>
      <p:sp>
        <p:nvSpPr>
          <p:cNvPr id="5" name="TextBox 4"/>
          <p:cNvSpPr txBox="1"/>
          <p:nvPr/>
        </p:nvSpPr>
        <p:spPr>
          <a:xfrm>
            <a:off x="2929610" y="871835"/>
            <a:ext cx="5978416" cy="1754326"/>
          </a:xfrm>
          <a:prstGeom prst="rect">
            <a:avLst/>
          </a:prstGeom>
          <a:noFill/>
        </p:spPr>
        <p:txBody>
          <a:bodyPr wrap="square" rtlCol="0">
            <a:spAutoFit/>
          </a:bodyPr>
          <a:lstStyle/>
          <a:p>
            <a:pPr marL="342900" indent="-342900">
              <a:buFont typeface="+mj-lt"/>
              <a:buAutoNum type="arabicPeriod"/>
            </a:pPr>
            <a:r>
              <a:rPr lang="en-US" dirty="0"/>
              <a:t>Truck </a:t>
            </a:r>
            <a:r>
              <a:rPr lang="en-US" dirty="0" smtClean="0"/>
              <a:t>purchased.</a:t>
            </a:r>
          </a:p>
          <a:p>
            <a:pPr marL="342900" indent="-342900">
              <a:buFont typeface="+mj-lt"/>
              <a:buAutoNum type="arabicPeriod"/>
            </a:pPr>
            <a:r>
              <a:rPr lang="en-US" dirty="0" smtClean="0"/>
              <a:t>Box </a:t>
            </a:r>
            <a:r>
              <a:rPr lang="en-US" dirty="0"/>
              <a:t>in </a:t>
            </a:r>
            <a:r>
              <a:rPr lang="en-US" dirty="0" smtClean="0"/>
              <a:t>development by contractor.</a:t>
            </a:r>
          </a:p>
          <a:p>
            <a:pPr marL="342900" indent="-342900">
              <a:buFont typeface="+mj-lt"/>
              <a:buAutoNum type="arabicPeriod"/>
            </a:pPr>
            <a:r>
              <a:rPr lang="en-US" dirty="0" smtClean="0"/>
              <a:t>Truss design finished </a:t>
            </a:r>
            <a:r>
              <a:rPr lang="en-US" dirty="0"/>
              <a:t>and </a:t>
            </a:r>
            <a:r>
              <a:rPr lang="en-US" dirty="0" smtClean="0"/>
              <a:t>in the process of ordering material.</a:t>
            </a:r>
          </a:p>
          <a:p>
            <a:pPr marL="342900" indent="-342900">
              <a:buFont typeface="+mj-lt"/>
              <a:buAutoNum type="arabicPeriod"/>
            </a:pPr>
            <a:r>
              <a:rPr lang="en-US" dirty="0" smtClean="0"/>
              <a:t>One laser head repaired due to </a:t>
            </a:r>
            <a:r>
              <a:rPr lang="en-US" dirty="0" err="1" smtClean="0"/>
              <a:t>doubler</a:t>
            </a:r>
            <a:r>
              <a:rPr lang="en-US" dirty="0" smtClean="0"/>
              <a:t> crystal coating damage.</a:t>
            </a:r>
          </a:p>
        </p:txBody>
      </p:sp>
    </p:spTree>
    <p:extLst>
      <p:ext uri="{BB962C8B-B14F-4D97-AF65-F5344CB8AC3E}">
        <p14:creationId xmlns:p14="http://schemas.microsoft.com/office/powerpoint/2010/main" val="2707046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normAutofit/>
          </a:bodyPr>
          <a:lstStyle/>
          <a:p>
            <a:r>
              <a:rPr lang="en-US" sz="4000" b="1" dirty="0" smtClean="0"/>
              <a:t>Software Changes</a:t>
            </a:r>
            <a:endParaRPr lang="en-US" sz="4000" b="1" dirty="0"/>
          </a:p>
        </p:txBody>
      </p:sp>
      <p:sp>
        <p:nvSpPr>
          <p:cNvPr id="3" name="Content Placeholder 2"/>
          <p:cNvSpPr>
            <a:spLocks noGrp="1"/>
          </p:cNvSpPr>
          <p:nvPr>
            <p:ph idx="1"/>
          </p:nvPr>
        </p:nvSpPr>
        <p:spPr>
          <a:xfrm>
            <a:off x="457200" y="1175657"/>
            <a:ext cx="8229600" cy="4525963"/>
          </a:xfrm>
        </p:spPr>
        <p:txBody>
          <a:bodyPr>
            <a:normAutofit/>
          </a:bodyPr>
          <a:lstStyle/>
          <a:p>
            <a:r>
              <a:rPr lang="en-US" sz="2800" dirty="0" smtClean="0"/>
              <a:t>Standardize </a:t>
            </a:r>
            <a:r>
              <a:rPr lang="en-US" sz="2800" dirty="0"/>
              <a:t>the uncertainty and </a:t>
            </a:r>
            <a:r>
              <a:rPr lang="en-US" sz="2800" dirty="0" smtClean="0"/>
              <a:t>resolution according to the NDACC recommendation (Leblanc et al. 2016 a b)</a:t>
            </a:r>
          </a:p>
          <a:p>
            <a:r>
              <a:rPr lang="en-US" sz="2800" dirty="0" smtClean="0"/>
              <a:t>Added </a:t>
            </a:r>
            <a:r>
              <a:rPr lang="en-US" sz="2800" dirty="0"/>
              <a:t>five </a:t>
            </a:r>
            <a:r>
              <a:rPr lang="en-US" sz="2800" dirty="0" smtClean="0"/>
              <a:t>variables (Random uncertainty for # density and </a:t>
            </a:r>
            <a:r>
              <a:rPr lang="en-US" sz="2800" dirty="0" err="1" smtClean="0"/>
              <a:t>mr</a:t>
            </a:r>
            <a:r>
              <a:rPr lang="en-US" sz="2800" dirty="0" smtClean="0"/>
              <a:t>, systematic uncertainty for # density and </a:t>
            </a:r>
            <a:r>
              <a:rPr lang="en-US" sz="2800" dirty="0" err="1" smtClean="0"/>
              <a:t>mr</a:t>
            </a:r>
            <a:r>
              <a:rPr lang="en-US" sz="2800" dirty="0" smtClean="0"/>
              <a:t>, impulse response FWHM resolution) in the NDACC </a:t>
            </a:r>
            <a:r>
              <a:rPr lang="en-US" sz="2800" dirty="0" err="1" smtClean="0"/>
              <a:t>hdf</a:t>
            </a:r>
            <a:r>
              <a:rPr lang="en-US" sz="2800" dirty="0" smtClean="0"/>
              <a:t> </a:t>
            </a:r>
            <a:r>
              <a:rPr lang="en-US" sz="2800" dirty="0" smtClean="0"/>
              <a:t>files.</a:t>
            </a:r>
            <a:endParaRPr lang="en-US" sz="2800" dirty="0" smtClean="0"/>
          </a:p>
        </p:txBody>
      </p:sp>
    </p:spTree>
    <p:extLst>
      <p:ext uri="{BB962C8B-B14F-4D97-AF65-F5344CB8AC3E}">
        <p14:creationId xmlns:p14="http://schemas.microsoft.com/office/powerpoint/2010/main" val="207271457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43398" y="0"/>
            <a:ext cx="7886700" cy="1025013"/>
          </a:xfrm>
        </p:spPr>
        <p:txBody>
          <a:bodyPr>
            <a:normAutofit/>
          </a:bodyPr>
          <a:lstStyle/>
          <a:p>
            <a:pPr algn="ctr"/>
            <a:r>
              <a:rPr lang="en-US" sz="4000" b="1" dirty="0" smtClean="0"/>
              <a:t>Studies</a:t>
            </a:r>
            <a:endParaRPr lang="en-US" sz="4000" b="1" dirty="0"/>
          </a:p>
        </p:txBody>
      </p:sp>
      <p:pic>
        <p:nvPicPr>
          <p:cNvPr id="3" name="Picture 2"/>
          <p:cNvPicPr>
            <a:picLocks noChangeAspect="1"/>
          </p:cNvPicPr>
          <p:nvPr/>
        </p:nvPicPr>
        <p:blipFill>
          <a:blip r:embed="rId3"/>
          <a:stretch>
            <a:fillRect/>
          </a:stretch>
        </p:blipFill>
        <p:spPr>
          <a:xfrm>
            <a:off x="1" y="865353"/>
            <a:ext cx="4642220" cy="2084324"/>
          </a:xfrm>
          <a:prstGeom prst="rect">
            <a:avLst/>
          </a:prstGeom>
        </p:spPr>
      </p:pic>
      <p:pic>
        <p:nvPicPr>
          <p:cNvPr id="4" name="Picture 3"/>
          <p:cNvPicPr>
            <a:picLocks noChangeAspect="1"/>
          </p:cNvPicPr>
          <p:nvPr/>
        </p:nvPicPr>
        <p:blipFill>
          <a:blip r:embed="rId4"/>
          <a:stretch>
            <a:fillRect/>
          </a:stretch>
        </p:blipFill>
        <p:spPr>
          <a:xfrm>
            <a:off x="0" y="2949677"/>
            <a:ext cx="7101347" cy="1940820"/>
          </a:xfrm>
          <a:prstGeom prst="rect">
            <a:avLst/>
          </a:prstGeom>
        </p:spPr>
      </p:pic>
      <p:pic>
        <p:nvPicPr>
          <p:cNvPr id="5" name="Picture 4"/>
          <p:cNvPicPr>
            <a:picLocks noChangeAspect="1"/>
          </p:cNvPicPr>
          <p:nvPr/>
        </p:nvPicPr>
        <p:blipFill>
          <a:blip r:embed="rId5"/>
          <a:stretch>
            <a:fillRect/>
          </a:stretch>
        </p:blipFill>
        <p:spPr>
          <a:xfrm>
            <a:off x="1" y="4269169"/>
            <a:ext cx="7759341" cy="2588831"/>
          </a:xfrm>
          <a:prstGeom prst="rect">
            <a:avLst/>
          </a:prstGeom>
        </p:spPr>
      </p:pic>
      <p:sp>
        <p:nvSpPr>
          <p:cNvPr id="6" name="TextBox 5"/>
          <p:cNvSpPr txBox="1"/>
          <p:nvPr/>
        </p:nvSpPr>
        <p:spPr>
          <a:xfrm>
            <a:off x="6806381" y="1307350"/>
            <a:ext cx="2042675" cy="400110"/>
          </a:xfrm>
          <a:prstGeom prst="rect">
            <a:avLst/>
          </a:prstGeom>
          <a:noFill/>
        </p:spPr>
        <p:txBody>
          <a:bodyPr wrap="none" rtlCol="0">
            <a:spAutoFit/>
          </a:bodyPr>
          <a:lstStyle/>
          <a:p>
            <a:r>
              <a:rPr lang="en-US" sz="2000" dirty="0" smtClean="0"/>
              <a:t>1</a:t>
            </a:r>
            <a:r>
              <a:rPr lang="en-US" sz="2000" baseline="30000" dirty="0" smtClean="0"/>
              <a:t>st</a:t>
            </a:r>
            <a:r>
              <a:rPr lang="en-US" sz="2000" dirty="0" smtClean="0"/>
              <a:t> -author papers</a:t>
            </a:r>
            <a:endParaRPr lang="en-US" sz="2000" dirty="0"/>
          </a:p>
        </p:txBody>
      </p:sp>
    </p:spTree>
    <p:extLst>
      <p:ext uri="{BB962C8B-B14F-4D97-AF65-F5344CB8AC3E}">
        <p14:creationId xmlns:p14="http://schemas.microsoft.com/office/powerpoint/2010/main" val="110681716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58147" y="0"/>
            <a:ext cx="7886700" cy="1113503"/>
          </a:xfrm>
        </p:spPr>
        <p:txBody>
          <a:bodyPr>
            <a:normAutofit/>
          </a:bodyPr>
          <a:lstStyle/>
          <a:p>
            <a:pPr algn="ctr"/>
            <a:r>
              <a:rPr lang="en-US" sz="4000" b="1" dirty="0" smtClean="0"/>
              <a:t>Studies</a:t>
            </a:r>
            <a:endParaRPr lang="en-US" sz="4000" b="1" dirty="0"/>
          </a:p>
        </p:txBody>
      </p:sp>
      <p:sp>
        <p:nvSpPr>
          <p:cNvPr id="3" name="TextBox 2"/>
          <p:cNvSpPr txBox="1"/>
          <p:nvPr/>
        </p:nvSpPr>
        <p:spPr>
          <a:xfrm>
            <a:off x="7079226" y="1325563"/>
            <a:ext cx="2002921" cy="400110"/>
          </a:xfrm>
          <a:prstGeom prst="rect">
            <a:avLst/>
          </a:prstGeom>
          <a:noFill/>
        </p:spPr>
        <p:txBody>
          <a:bodyPr wrap="none" rtlCol="0">
            <a:spAutoFit/>
          </a:bodyPr>
          <a:lstStyle/>
          <a:p>
            <a:r>
              <a:rPr lang="en-US" sz="2000" dirty="0" smtClean="0"/>
              <a:t>Co-author papers</a:t>
            </a:r>
            <a:endParaRPr lang="en-US" sz="2000" dirty="0"/>
          </a:p>
        </p:txBody>
      </p:sp>
      <p:pic>
        <p:nvPicPr>
          <p:cNvPr id="4" name="Picture 3"/>
          <p:cNvPicPr>
            <a:picLocks noChangeAspect="1"/>
          </p:cNvPicPr>
          <p:nvPr/>
        </p:nvPicPr>
        <p:blipFill>
          <a:blip r:embed="rId3"/>
          <a:stretch>
            <a:fillRect/>
          </a:stretch>
        </p:blipFill>
        <p:spPr>
          <a:xfrm>
            <a:off x="0" y="817641"/>
            <a:ext cx="5661229" cy="1515921"/>
          </a:xfrm>
          <a:prstGeom prst="rect">
            <a:avLst/>
          </a:prstGeom>
        </p:spPr>
      </p:pic>
      <p:pic>
        <p:nvPicPr>
          <p:cNvPr id="5" name="Picture 4"/>
          <p:cNvPicPr>
            <a:picLocks noChangeAspect="1"/>
          </p:cNvPicPr>
          <p:nvPr/>
        </p:nvPicPr>
        <p:blipFill>
          <a:blip r:embed="rId4"/>
          <a:stretch>
            <a:fillRect/>
          </a:stretch>
        </p:blipFill>
        <p:spPr>
          <a:xfrm>
            <a:off x="0" y="2422052"/>
            <a:ext cx="5324168" cy="2120487"/>
          </a:xfrm>
          <a:prstGeom prst="rect">
            <a:avLst/>
          </a:prstGeom>
        </p:spPr>
      </p:pic>
      <p:pic>
        <p:nvPicPr>
          <p:cNvPr id="6" name="Picture 5"/>
          <p:cNvPicPr>
            <a:picLocks noChangeAspect="1"/>
          </p:cNvPicPr>
          <p:nvPr/>
        </p:nvPicPr>
        <p:blipFill>
          <a:blip r:embed="rId5"/>
          <a:stretch>
            <a:fillRect/>
          </a:stretch>
        </p:blipFill>
        <p:spPr>
          <a:xfrm>
            <a:off x="14749" y="4631028"/>
            <a:ext cx="4233346" cy="2226971"/>
          </a:xfrm>
          <a:prstGeom prst="rect">
            <a:avLst/>
          </a:prstGeom>
        </p:spPr>
      </p:pic>
    </p:spTree>
    <p:extLst>
      <p:ext uri="{BB962C8B-B14F-4D97-AF65-F5344CB8AC3E}">
        <p14:creationId xmlns:p14="http://schemas.microsoft.com/office/powerpoint/2010/main" val="229310739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2"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493" y="1444648"/>
            <a:ext cx="5248275" cy="50196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Oval 1"/>
          <p:cNvSpPr/>
          <p:nvPr/>
        </p:nvSpPr>
        <p:spPr>
          <a:xfrm>
            <a:off x="631788" y="2507639"/>
            <a:ext cx="3017520" cy="3017520"/>
          </a:xfrm>
          <a:prstGeom prst="ellipse">
            <a:avLst/>
          </a:prstGeom>
          <a:noFill/>
          <a:ln w="28575">
            <a:solidFill>
              <a:schemeClr val="bg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0000"/>
              </a:solidFill>
            </a:endParaRPr>
          </a:p>
        </p:txBody>
      </p:sp>
      <p:sp>
        <p:nvSpPr>
          <p:cNvPr id="3" name="Oval 2"/>
          <p:cNvSpPr/>
          <p:nvPr/>
        </p:nvSpPr>
        <p:spPr>
          <a:xfrm>
            <a:off x="2114993" y="3997348"/>
            <a:ext cx="76200" cy="76200"/>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p:cNvSpPr txBox="1"/>
          <p:nvPr/>
        </p:nvSpPr>
        <p:spPr>
          <a:xfrm>
            <a:off x="1860756" y="2246602"/>
            <a:ext cx="508473" cy="307777"/>
          </a:xfrm>
          <a:prstGeom prst="rect">
            <a:avLst/>
          </a:prstGeom>
          <a:noFill/>
        </p:spPr>
        <p:txBody>
          <a:bodyPr wrap="none" rtlCol="0">
            <a:spAutoFit/>
          </a:bodyPr>
          <a:lstStyle/>
          <a:p>
            <a:r>
              <a:rPr lang="en-US" sz="1400" b="1" dirty="0" smtClean="0">
                <a:solidFill>
                  <a:schemeClr val="bg1"/>
                </a:solidFill>
              </a:rPr>
              <a:t>5km</a:t>
            </a:r>
            <a:endParaRPr lang="en-US" sz="1400" b="1" dirty="0">
              <a:solidFill>
                <a:schemeClr val="bg1"/>
              </a:solidFill>
            </a:endParaRPr>
          </a:p>
        </p:txBody>
      </p:sp>
      <p:sp>
        <p:nvSpPr>
          <p:cNvPr id="19" name="TextBox 18"/>
          <p:cNvSpPr txBox="1"/>
          <p:nvPr/>
        </p:nvSpPr>
        <p:spPr>
          <a:xfrm>
            <a:off x="4349119" y="3576629"/>
            <a:ext cx="918649" cy="307777"/>
          </a:xfrm>
          <a:prstGeom prst="rect">
            <a:avLst/>
          </a:prstGeom>
          <a:noFill/>
        </p:spPr>
        <p:txBody>
          <a:bodyPr wrap="none" rtlCol="0">
            <a:spAutoFit/>
          </a:bodyPr>
          <a:lstStyle/>
          <a:p>
            <a:r>
              <a:rPr lang="en-US" sz="1400" b="1" dirty="0" smtClean="0">
                <a:solidFill>
                  <a:schemeClr val="bg1"/>
                </a:solidFill>
              </a:rPr>
              <a:t>Mountain</a:t>
            </a:r>
            <a:endParaRPr lang="en-US" sz="1400" b="1" dirty="0">
              <a:solidFill>
                <a:schemeClr val="bg1"/>
              </a:solidFill>
            </a:endParaRPr>
          </a:p>
        </p:txBody>
      </p:sp>
      <p:cxnSp>
        <p:nvCxnSpPr>
          <p:cNvPr id="6" name="Straight Arrow Connector 5"/>
          <p:cNvCxnSpPr/>
          <p:nvPr/>
        </p:nvCxnSpPr>
        <p:spPr>
          <a:xfrm>
            <a:off x="2177419" y="4035448"/>
            <a:ext cx="1403981" cy="289277"/>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pic>
        <p:nvPicPr>
          <p:cNvPr id="15"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267768" y="3178441"/>
            <a:ext cx="3876232" cy="290717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17" name="Straight Arrow Connector 16"/>
          <p:cNvCxnSpPr/>
          <p:nvPr/>
        </p:nvCxnSpPr>
        <p:spPr>
          <a:xfrm flipV="1">
            <a:off x="7848600" y="4397398"/>
            <a:ext cx="152400" cy="1846231"/>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28" name="Oval 27"/>
          <p:cNvSpPr/>
          <p:nvPr/>
        </p:nvSpPr>
        <p:spPr>
          <a:xfrm>
            <a:off x="197194" y="1988069"/>
            <a:ext cx="3886708" cy="4018558"/>
          </a:xfrm>
          <a:prstGeom prst="ellipse">
            <a:avLst/>
          </a:prstGeom>
          <a:noFill/>
          <a:ln w="28575">
            <a:solidFill>
              <a:schemeClr val="bg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0000"/>
              </a:solidFill>
            </a:endParaRPr>
          </a:p>
        </p:txBody>
      </p:sp>
      <p:sp>
        <p:nvSpPr>
          <p:cNvPr id="10" name="TextBox 9"/>
          <p:cNvSpPr txBox="1"/>
          <p:nvPr/>
        </p:nvSpPr>
        <p:spPr>
          <a:xfrm>
            <a:off x="1868771" y="3693700"/>
            <a:ext cx="502061" cy="246221"/>
          </a:xfrm>
          <a:prstGeom prst="rect">
            <a:avLst/>
          </a:prstGeom>
          <a:solidFill>
            <a:srgbClr val="FF0000"/>
          </a:solidFill>
        </p:spPr>
        <p:txBody>
          <a:bodyPr wrap="none" rtlCol="0">
            <a:spAutoFit/>
          </a:bodyPr>
          <a:lstStyle/>
          <a:p>
            <a:r>
              <a:rPr lang="en-US" sz="1000" b="1" dirty="0" smtClean="0">
                <a:solidFill>
                  <a:schemeClr val="bg1"/>
                </a:solidFill>
              </a:rPr>
              <a:t>LIDAR</a:t>
            </a:r>
            <a:endParaRPr lang="en-US" sz="1000" b="1" dirty="0">
              <a:solidFill>
                <a:schemeClr val="bg1"/>
              </a:solidFill>
            </a:endParaRPr>
          </a:p>
        </p:txBody>
      </p:sp>
      <p:cxnSp>
        <p:nvCxnSpPr>
          <p:cNvPr id="16" name="Straight Arrow Connector 15"/>
          <p:cNvCxnSpPr/>
          <p:nvPr/>
        </p:nvCxnSpPr>
        <p:spPr>
          <a:xfrm>
            <a:off x="2114993" y="4063920"/>
            <a:ext cx="1466407" cy="1270080"/>
          </a:xfrm>
          <a:prstGeom prst="straightConnector1">
            <a:avLst/>
          </a:prstGeom>
          <a:ln w="38100">
            <a:solidFill>
              <a:srgbClr val="00B050"/>
            </a:solidFill>
            <a:tailEnd type="arrow"/>
          </a:ln>
        </p:spPr>
        <p:style>
          <a:lnRef idx="1">
            <a:schemeClr val="accent1"/>
          </a:lnRef>
          <a:fillRef idx="0">
            <a:schemeClr val="accent1"/>
          </a:fillRef>
          <a:effectRef idx="0">
            <a:schemeClr val="accent1"/>
          </a:effectRef>
          <a:fontRef idx="minor">
            <a:schemeClr val="tx1"/>
          </a:fontRef>
        </p:style>
      </p:cxnSp>
      <p:cxnSp>
        <p:nvCxnSpPr>
          <p:cNvPr id="20" name="Straight Arrow Connector 19"/>
          <p:cNvCxnSpPr/>
          <p:nvPr/>
        </p:nvCxnSpPr>
        <p:spPr>
          <a:xfrm flipH="1">
            <a:off x="366571" y="4049164"/>
            <a:ext cx="1773977" cy="9488"/>
          </a:xfrm>
          <a:prstGeom prst="straightConnector1">
            <a:avLst/>
          </a:prstGeom>
          <a:ln w="38100">
            <a:solidFill>
              <a:srgbClr val="0070C0"/>
            </a:solidFill>
            <a:tailEnd type="arrow"/>
          </a:ln>
        </p:spPr>
        <p:style>
          <a:lnRef idx="1">
            <a:schemeClr val="accent1"/>
          </a:lnRef>
          <a:fillRef idx="0">
            <a:schemeClr val="accent1"/>
          </a:fillRef>
          <a:effectRef idx="0">
            <a:schemeClr val="accent1"/>
          </a:effectRef>
          <a:fontRef idx="minor">
            <a:schemeClr val="tx1"/>
          </a:fontRef>
        </p:style>
      </p:cxnSp>
      <p:sp>
        <p:nvSpPr>
          <p:cNvPr id="25" name="TextBox 24"/>
          <p:cNvSpPr txBox="1"/>
          <p:nvPr/>
        </p:nvSpPr>
        <p:spPr>
          <a:xfrm>
            <a:off x="1834438" y="1708021"/>
            <a:ext cx="508473" cy="307777"/>
          </a:xfrm>
          <a:prstGeom prst="rect">
            <a:avLst/>
          </a:prstGeom>
          <a:noFill/>
        </p:spPr>
        <p:txBody>
          <a:bodyPr wrap="none" rtlCol="0">
            <a:spAutoFit/>
          </a:bodyPr>
          <a:lstStyle/>
          <a:p>
            <a:r>
              <a:rPr lang="en-US" sz="1400" b="1" dirty="0" smtClean="0">
                <a:solidFill>
                  <a:schemeClr val="bg1"/>
                </a:solidFill>
              </a:rPr>
              <a:t>7km</a:t>
            </a:r>
            <a:endParaRPr lang="en-US" sz="1400" b="1" dirty="0">
              <a:solidFill>
                <a:schemeClr val="bg1"/>
              </a:solidFill>
            </a:endParaRPr>
          </a:p>
        </p:txBody>
      </p:sp>
      <p:pic>
        <p:nvPicPr>
          <p:cNvPr id="4" name="Picture 3"/>
          <p:cNvPicPr>
            <a:picLocks noChangeAspect="1"/>
          </p:cNvPicPr>
          <p:nvPr/>
        </p:nvPicPr>
        <p:blipFill>
          <a:blip r:embed="rId4"/>
          <a:stretch>
            <a:fillRect/>
          </a:stretch>
        </p:blipFill>
        <p:spPr>
          <a:xfrm>
            <a:off x="6359814" y="0"/>
            <a:ext cx="2645062" cy="3175970"/>
          </a:xfrm>
          <a:prstGeom prst="rect">
            <a:avLst/>
          </a:prstGeom>
        </p:spPr>
      </p:pic>
      <p:sp>
        <p:nvSpPr>
          <p:cNvPr id="27" name="TextBox 26"/>
          <p:cNvSpPr txBox="1"/>
          <p:nvPr/>
        </p:nvSpPr>
        <p:spPr>
          <a:xfrm>
            <a:off x="197194" y="189712"/>
            <a:ext cx="5670206" cy="830997"/>
          </a:xfrm>
          <a:prstGeom prst="rect">
            <a:avLst/>
          </a:prstGeom>
          <a:noFill/>
        </p:spPr>
        <p:txBody>
          <a:bodyPr wrap="square" rtlCol="0">
            <a:spAutoFit/>
          </a:bodyPr>
          <a:lstStyle/>
          <a:p>
            <a:r>
              <a:rPr lang="en-US" sz="2400" b="1" dirty="0" smtClean="0"/>
              <a:t>Horizontal Lidar Measurement of Near-surface O3</a:t>
            </a:r>
            <a:endParaRPr lang="en-US" sz="2400" b="1" dirty="0"/>
          </a:p>
        </p:txBody>
      </p:sp>
    </p:spTree>
    <p:extLst>
      <p:ext uri="{BB962C8B-B14F-4D97-AF65-F5344CB8AC3E}">
        <p14:creationId xmlns:p14="http://schemas.microsoft.com/office/powerpoint/2010/main" val="126046351"/>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29734</TotalTime>
  <Words>2064</Words>
  <Application>Microsoft Office PowerPoint</Application>
  <PresentationFormat>On-screen Show (4:3)</PresentationFormat>
  <Paragraphs>275</Paragraphs>
  <Slides>21</Slides>
  <Notes>7</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21</vt:i4>
      </vt:variant>
    </vt:vector>
  </HeadingPairs>
  <TitlesOfParts>
    <vt:vector size="28" baseType="lpstr">
      <vt:lpstr>宋体</vt:lpstr>
      <vt:lpstr>Arial</vt:lpstr>
      <vt:lpstr>Calibri</vt:lpstr>
      <vt:lpstr>Cambria</vt:lpstr>
      <vt:lpstr>Times New Roman</vt:lpstr>
      <vt:lpstr>Wingdings</vt:lpstr>
      <vt:lpstr>Office Theme</vt:lpstr>
      <vt:lpstr>Huntsville Station Report</vt:lpstr>
      <vt:lpstr>Outline</vt:lpstr>
      <vt:lpstr>Data</vt:lpstr>
      <vt:lpstr>RO3QET lidar Rocket-city Ozone (O3) Quality Evaluation in the Troposphere</vt:lpstr>
      <vt:lpstr>Hardware Development</vt:lpstr>
      <vt:lpstr>Software Changes</vt:lpstr>
      <vt:lpstr>Studies</vt:lpstr>
      <vt:lpstr>Studies</vt:lpstr>
      <vt:lpstr>PowerPoint Presentation</vt:lpstr>
      <vt:lpstr>PowerPoint Presentation</vt:lpstr>
      <vt:lpstr>Funding Sources</vt:lpstr>
      <vt:lpstr>Future Plan</vt:lpstr>
      <vt:lpstr>Backup</vt:lpstr>
      <vt:lpstr>PowerPoint Presentation</vt:lpstr>
      <vt:lpstr>Characteristics of the Huntsville Ozone Lidar</vt:lpstr>
      <vt:lpstr>PowerPoint Presentation</vt:lpstr>
      <vt:lpstr>PowerPoint Presentation</vt:lpstr>
      <vt:lpstr>PowerPoint Presentation</vt:lpstr>
      <vt:lpstr>PowerPoint Presentation</vt:lpstr>
      <vt:lpstr>PowerPoint Presentation</vt:lpstr>
      <vt:lpstr>Publication since 2016</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Huntsville Station Report</dc:title>
  <dc:creator>ATM-Chem</dc:creator>
  <cp:lastModifiedBy>Kuang</cp:lastModifiedBy>
  <cp:revision>58</cp:revision>
  <dcterms:created xsi:type="dcterms:W3CDTF">2006-08-16T00:00:00Z</dcterms:created>
  <dcterms:modified xsi:type="dcterms:W3CDTF">2018-05-10T15:55:21Z</dcterms:modified>
</cp:coreProperties>
</file>