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sldIdLst>
    <p:sldId id="372" r:id="rId3"/>
    <p:sldId id="373" r:id="rId4"/>
    <p:sldId id="374" r:id="rId5"/>
    <p:sldId id="375" r:id="rId6"/>
    <p:sldId id="377" r:id="rId7"/>
    <p:sldId id="378" r:id="rId8"/>
    <p:sldId id="256" r:id="rId9"/>
    <p:sldId id="369" r:id="rId10"/>
    <p:sldId id="351" r:id="rId11"/>
    <p:sldId id="350" r:id="rId12"/>
    <p:sldId id="348" r:id="rId13"/>
    <p:sldId id="376" r:id="rId14"/>
    <p:sldId id="343" r:id="rId15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00"/>
    <a:srgbClr val="00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94595" autoAdjust="0"/>
  </p:normalViewPr>
  <p:slideViewPr>
    <p:cSldViewPr>
      <p:cViewPr varScale="1">
        <p:scale>
          <a:sx n="98" d="100"/>
          <a:sy n="98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0CE28B-6943-43EA-BE5B-0B3E750AC879}" type="datetimeFigureOut">
              <a:rPr lang="en-US"/>
              <a:pPr>
                <a:defRPr/>
              </a:pPr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9BC2C5-9947-4A2A-9F1D-6A3DA54F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4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Clidar cartoon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14C5D0-82A5-4CB4-9A23-09A2CE5D975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DB72-C8E5-42DC-95E3-574194BE7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9AFA-B962-4534-AB36-40FAD9DE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3CA44-55A3-42B3-B37E-F79EDF109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64E0-E565-4546-B607-C0991ED7D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BDCC-A1CA-4B32-9DD9-4EAB70A92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9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919 w 6027"/>
                <a:gd name="T7" fmla="*/ 0 h 2296"/>
                <a:gd name="T8" fmla="*/ 2919 w 6027"/>
                <a:gd name="T9" fmla="*/ 1 h 2296"/>
                <a:gd name="T10" fmla="*/ 29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07 h 353"/>
                  <a:gd name="T4" fmla="*/ 24 w 186"/>
                  <a:gd name="T5" fmla="*/ 184 h 353"/>
                  <a:gd name="T6" fmla="*/ 18 w 186"/>
                  <a:gd name="T7" fmla="*/ 398 h 353"/>
                  <a:gd name="T8" fmla="*/ 42 w 186"/>
                  <a:gd name="T9" fmla="*/ 690 h 353"/>
                  <a:gd name="T10" fmla="*/ 48 w 186"/>
                  <a:gd name="T11" fmla="*/ 977 h 353"/>
                  <a:gd name="T12" fmla="*/ 0 w 186"/>
                  <a:gd name="T13" fmla="*/ 2135 h 353"/>
                  <a:gd name="T14" fmla="*/ 54 w 186"/>
                  <a:gd name="T15" fmla="*/ 1413 h 353"/>
                  <a:gd name="T16" fmla="*/ 84 w 186"/>
                  <a:gd name="T17" fmla="*/ 1304 h 353"/>
                  <a:gd name="T18" fmla="*/ 126 w 186"/>
                  <a:gd name="T19" fmla="*/ 764 h 353"/>
                  <a:gd name="T20" fmla="*/ 144 w 186"/>
                  <a:gd name="T21" fmla="*/ 723 h 353"/>
                  <a:gd name="T22" fmla="*/ 144 w 186"/>
                  <a:gd name="T23" fmla="*/ 545 h 353"/>
                  <a:gd name="T24" fmla="*/ 186 w 186"/>
                  <a:gd name="T25" fmla="*/ 398 h 353"/>
                  <a:gd name="T26" fmla="*/ 162 w 186"/>
                  <a:gd name="T27" fmla="*/ 36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38 h 66"/>
                  <a:gd name="T8" fmla="*/ 6 w 155"/>
                  <a:gd name="T9" fmla="*/ 110 h 66"/>
                  <a:gd name="T10" fmla="*/ 0 w 155"/>
                  <a:gd name="T11" fmla="*/ 151 h 66"/>
                  <a:gd name="T12" fmla="*/ 78 w 155"/>
                  <a:gd name="T13" fmla="*/ 370 h 66"/>
                  <a:gd name="T14" fmla="*/ 96 w 155"/>
                  <a:gd name="T15" fmla="*/ 260 h 66"/>
                  <a:gd name="T16" fmla="*/ 155 w 155"/>
                  <a:gd name="T17" fmla="*/ 411 h 66"/>
                  <a:gd name="T18" fmla="*/ 126 w 155"/>
                  <a:gd name="T19" fmla="*/ 15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241 h 72"/>
                  <a:gd name="T2" fmla="*/ 0 w 42"/>
                  <a:gd name="T3" fmla="*/ 124 h 72"/>
                  <a:gd name="T4" fmla="*/ 12 w 42"/>
                  <a:gd name="T5" fmla="*/ 42 h 72"/>
                  <a:gd name="T6" fmla="*/ 0 w 42"/>
                  <a:gd name="T7" fmla="*/ 42 h 72"/>
                  <a:gd name="T8" fmla="*/ 12 w 42"/>
                  <a:gd name="T9" fmla="*/ 42 h 72"/>
                  <a:gd name="T10" fmla="*/ 24 w 42"/>
                  <a:gd name="T11" fmla="*/ 42 h 72"/>
                  <a:gd name="T12" fmla="*/ 36 w 42"/>
                  <a:gd name="T13" fmla="*/ 42 h 72"/>
                  <a:gd name="T14" fmla="*/ 42 w 42"/>
                  <a:gd name="T15" fmla="*/ 0 h 72"/>
                  <a:gd name="T16" fmla="*/ 30 w 42"/>
                  <a:gd name="T17" fmla="*/ 124 h 72"/>
                  <a:gd name="T18" fmla="*/ 42 w 42"/>
                  <a:gd name="T19" fmla="*/ 322 h 72"/>
                  <a:gd name="T20" fmla="*/ 12 w 42"/>
                  <a:gd name="T21" fmla="*/ 471 h 72"/>
                  <a:gd name="T22" fmla="*/ 6 w 42"/>
                  <a:gd name="T23" fmla="*/ 241 h 72"/>
                  <a:gd name="T24" fmla="*/ 6 w 42"/>
                  <a:gd name="T25" fmla="*/ 2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6 h 287"/>
                <a:gd name="T4" fmla="*/ 66 w 365"/>
                <a:gd name="T5" fmla="*/ 140 h 287"/>
                <a:gd name="T6" fmla="*/ 143 w 365"/>
                <a:gd name="T7" fmla="*/ 228 h 287"/>
                <a:gd name="T8" fmla="*/ 191 w 365"/>
                <a:gd name="T9" fmla="*/ 210 h 287"/>
                <a:gd name="T10" fmla="*/ 341 w 365"/>
                <a:gd name="T11" fmla="*/ 358 h 287"/>
                <a:gd name="T12" fmla="*/ 305 w 365"/>
                <a:gd name="T13" fmla="*/ 219 h 287"/>
                <a:gd name="T14" fmla="*/ 365 w 365"/>
                <a:gd name="T15" fmla="*/ 164 h 287"/>
                <a:gd name="T16" fmla="*/ 359 w 365"/>
                <a:gd name="T17" fmla="*/ 158 h 287"/>
                <a:gd name="T18" fmla="*/ 335 w 365"/>
                <a:gd name="T19" fmla="*/ 146 h 287"/>
                <a:gd name="T20" fmla="*/ 299 w 365"/>
                <a:gd name="T21" fmla="*/ 106 h 287"/>
                <a:gd name="T22" fmla="*/ 257 w 365"/>
                <a:gd name="T23" fmla="*/ 88 h 287"/>
                <a:gd name="T24" fmla="*/ 215 w 365"/>
                <a:gd name="T25" fmla="*/ 70 h 287"/>
                <a:gd name="T26" fmla="*/ 173 w 365"/>
                <a:gd name="T27" fmla="*/ 5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6 h 60"/>
                <a:gd name="T16" fmla="*/ 65 w 71"/>
                <a:gd name="T17" fmla="*/ 58 h 60"/>
                <a:gd name="T18" fmla="*/ 71 w 71"/>
                <a:gd name="T19" fmla="*/ 70 h 60"/>
                <a:gd name="T20" fmla="*/ 71 w 71"/>
                <a:gd name="T21" fmla="*/ 76 h 60"/>
                <a:gd name="T22" fmla="*/ 59 w 71"/>
                <a:gd name="T23" fmla="*/ 70 h 60"/>
                <a:gd name="T24" fmla="*/ 47 w 71"/>
                <a:gd name="T25" fmla="*/ 58 h 60"/>
                <a:gd name="T26" fmla="*/ 23 w 71"/>
                <a:gd name="T27" fmla="*/ 46 h 60"/>
                <a:gd name="T28" fmla="*/ 23 w 71"/>
                <a:gd name="T29" fmla="*/ 52 h 60"/>
                <a:gd name="T30" fmla="*/ 18 w 71"/>
                <a:gd name="T31" fmla="*/ 58 h 60"/>
                <a:gd name="T32" fmla="*/ 12 w 71"/>
                <a:gd name="T33" fmla="*/ 64 h 60"/>
                <a:gd name="T34" fmla="*/ 6 w 71"/>
                <a:gd name="T35" fmla="*/ 64 h 60"/>
                <a:gd name="T36" fmla="*/ 6 w 71"/>
                <a:gd name="T37" fmla="*/ 64 h 60"/>
                <a:gd name="T38" fmla="*/ 6 w 71"/>
                <a:gd name="T39" fmla="*/ 5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0 h 162"/>
                <a:gd name="T10" fmla="*/ 96 w 161"/>
                <a:gd name="T11" fmla="*/ 76 h 162"/>
                <a:gd name="T12" fmla="*/ 102 w 161"/>
                <a:gd name="T13" fmla="*/ 88 h 162"/>
                <a:gd name="T14" fmla="*/ 108 w 161"/>
                <a:gd name="T15" fmla="*/ 100 h 162"/>
                <a:gd name="T16" fmla="*/ 120 w 161"/>
                <a:gd name="T17" fmla="*/ 112 h 162"/>
                <a:gd name="T18" fmla="*/ 143 w 161"/>
                <a:gd name="T19" fmla="*/ 138 h 162"/>
                <a:gd name="T20" fmla="*/ 155 w 161"/>
                <a:gd name="T21" fmla="*/ 170 h 162"/>
                <a:gd name="T22" fmla="*/ 161 w 161"/>
                <a:gd name="T23" fmla="*/ 188 h 162"/>
                <a:gd name="T24" fmla="*/ 161 w 161"/>
                <a:gd name="T25" fmla="*/ 194 h 162"/>
                <a:gd name="T26" fmla="*/ 96 w 161"/>
                <a:gd name="T27" fmla="*/ 118 h 162"/>
                <a:gd name="T28" fmla="*/ 30 w 161"/>
                <a:gd name="T29" fmla="*/ 7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6 h 60"/>
                <a:gd name="T4" fmla="*/ 41 w 59"/>
                <a:gd name="T5" fmla="*/ 52 h 60"/>
                <a:gd name="T6" fmla="*/ 47 w 59"/>
                <a:gd name="T7" fmla="*/ 58 h 60"/>
                <a:gd name="T8" fmla="*/ 53 w 59"/>
                <a:gd name="T9" fmla="*/ 70 h 60"/>
                <a:gd name="T10" fmla="*/ 53 w 59"/>
                <a:gd name="T11" fmla="*/ 76 h 60"/>
                <a:gd name="T12" fmla="*/ 47 w 59"/>
                <a:gd name="T13" fmla="*/ 70 h 60"/>
                <a:gd name="T14" fmla="*/ 35 w 59"/>
                <a:gd name="T15" fmla="*/ 64 h 60"/>
                <a:gd name="T16" fmla="*/ 23 w 59"/>
                <a:gd name="T17" fmla="*/ 52 h 60"/>
                <a:gd name="T18" fmla="*/ 17 w 59"/>
                <a:gd name="T19" fmla="*/ 4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2 h 204"/>
                <a:gd name="T2" fmla="*/ 245 w 245"/>
                <a:gd name="T3" fmla="*/ 58 h 204"/>
                <a:gd name="T4" fmla="*/ 209 w 245"/>
                <a:gd name="T5" fmla="*/ 100 h 204"/>
                <a:gd name="T6" fmla="*/ 143 w 245"/>
                <a:gd name="T7" fmla="*/ 164 h 204"/>
                <a:gd name="T8" fmla="*/ 167 w 245"/>
                <a:gd name="T9" fmla="*/ 197 h 204"/>
                <a:gd name="T10" fmla="*/ 179 w 245"/>
                <a:gd name="T11" fmla="*/ 256 h 204"/>
                <a:gd name="T12" fmla="*/ 77 w 245"/>
                <a:gd name="T13" fmla="*/ 164 h 204"/>
                <a:gd name="T14" fmla="*/ 47 w 245"/>
                <a:gd name="T15" fmla="*/ 100 h 204"/>
                <a:gd name="T16" fmla="*/ 89 w 245"/>
                <a:gd name="T17" fmla="*/ 82 h 204"/>
                <a:gd name="T18" fmla="*/ 59 w 245"/>
                <a:gd name="T19" fmla="*/ 5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2 h 204"/>
                <a:gd name="T50" fmla="*/ 233 w 245"/>
                <a:gd name="T51" fmla="*/ 5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BB67-DDEB-44DC-A0F0-8D7E0E83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ABBF-A924-49C7-8A94-2BC1771BA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A9A6A-8449-4532-BC17-6A2E3DD5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9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ABAD-B4DA-41E7-BB26-095ED3A11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5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0A5E-2401-4392-A9C0-239889C22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1FBD-EB37-4552-9B42-AAA118921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BD8-AA1B-4C84-B893-3F23644D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2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7BA2-DA68-4926-B8CD-8438465AE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2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E041C-1AA0-40A2-A7BE-5DB85BDB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B824-AA98-4D55-907C-B36433EC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0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1804-05A7-44D8-98FF-EE777B18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8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0708-0C90-4A22-8DC6-9FEE342F3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F059-8E1E-48A1-A2EA-D865EED42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5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D0F3-3369-4DA2-8653-A0B68265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6BB9-2A75-4FFA-92B9-C5708B590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9ABC-3AED-4F36-BCE6-01CB55372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4E66-7C87-4D63-9CB2-4FB935416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A3E-A6E1-4C10-8B86-837931F4A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7F2BD-6779-4E7A-9022-78198CFB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2DB5-9D8E-4F97-B457-D8BA0281E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1D94D3-25B6-4E20-84D0-30310DDD9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9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919 w 6027"/>
                <a:gd name="T7" fmla="*/ 0 h 2296"/>
                <a:gd name="T8" fmla="*/ 2919 w 6027"/>
                <a:gd name="T9" fmla="*/ 1 h 2296"/>
                <a:gd name="T10" fmla="*/ 29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50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07 h 353"/>
                  <a:gd name="T4" fmla="*/ 24 w 186"/>
                  <a:gd name="T5" fmla="*/ 184 h 353"/>
                  <a:gd name="T6" fmla="*/ 18 w 186"/>
                  <a:gd name="T7" fmla="*/ 398 h 353"/>
                  <a:gd name="T8" fmla="*/ 42 w 186"/>
                  <a:gd name="T9" fmla="*/ 690 h 353"/>
                  <a:gd name="T10" fmla="*/ 48 w 186"/>
                  <a:gd name="T11" fmla="*/ 977 h 353"/>
                  <a:gd name="T12" fmla="*/ 0 w 186"/>
                  <a:gd name="T13" fmla="*/ 2135 h 353"/>
                  <a:gd name="T14" fmla="*/ 54 w 186"/>
                  <a:gd name="T15" fmla="*/ 1413 h 353"/>
                  <a:gd name="T16" fmla="*/ 84 w 186"/>
                  <a:gd name="T17" fmla="*/ 1304 h 353"/>
                  <a:gd name="T18" fmla="*/ 126 w 186"/>
                  <a:gd name="T19" fmla="*/ 764 h 353"/>
                  <a:gd name="T20" fmla="*/ 144 w 186"/>
                  <a:gd name="T21" fmla="*/ 723 h 353"/>
                  <a:gd name="T22" fmla="*/ 144 w 186"/>
                  <a:gd name="T23" fmla="*/ 545 h 353"/>
                  <a:gd name="T24" fmla="*/ 186 w 186"/>
                  <a:gd name="T25" fmla="*/ 398 h 353"/>
                  <a:gd name="T26" fmla="*/ 162 w 186"/>
                  <a:gd name="T27" fmla="*/ 36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38 h 66"/>
                  <a:gd name="T8" fmla="*/ 6 w 155"/>
                  <a:gd name="T9" fmla="*/ 110 h 66"/>
                  <a:gd name="T10" fmla="*/ 0 w 155"/>
                  <a:gd name="T11" fmla="*/ 151 h 66"/>
                  <a:gd name="T12" fmla="*/ 78 w 155"/>
                  <a:gd name="T13" fmla="*/ 370 h 66"/>
                  <a:gd name="T14" fmla="*/ 96 w 155"/>
                  <a:gd name="T15" fmla="*/ 260 h 66"/>
                  <a:gd name="T16" fmla="*/ 155 w 155"/>
                  <a:gd name="T17" fmla="*/ 411 h 66"/>
                  <a:gd name="T18" fmla="*/ 126 w 155"/>
                  <a:gd name="T19" fmla="*/ 15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241 h 72"/>
                  <a:gd name="T2" fmla="*/ 0 w 42"/>
                  <a:gd name="T3" fmla="*/ 124 h 72"/>
                  <a:gd name="T4" fmla="*/ 12 w 42"/>
                  <a:gd name="T5" fmla="*/ 42 h 72"/>
                  <a:gd name="T6" fmla="*/ 0 w 42"/>
                  <a:gd name="T7" fmla="*/ 42 h 72"/>
                  <a:gd name="T8" fmla="*/ 12 w 42"/>
                  <a:gd name="T9" fmla="*/ 42 h 72"/>
                  <a:gd name="T10" fmla="*/ 24 w 42"/>
                  <a:gd name="T11" fmla="*/ 42 h 72"/>
                  <a:gd name="T12" fmla="*/ 36 w 42"/>
                  <a:gd name="T13" fmla="*/ 42 h 72"/>
                  <a:gd name="T14" fmla="*/ 42 w 42"/>
                  <a:gd name="T15" fmla="*/ 0 h 72"/>
                  <a:gd name="T16" fmla="*/ 30 w 42"/>
                  <a:gd name="T17" fmla="*/ 124 h 72"/>
                  <a:gd name="T18" fmla="*/ 42 w 42"/>
                  <a:gd name="T19" fmla="*/ 322 h 72"/>
                  <a:gd name="T20" fmla="*/ 12 w 42"/>
                  <a:gd name="T21" fmla="*/ 471 h 72"/>
                  <a:gd name="T22" fmla="*/ 6 w 42"/>
                  <a:gd name="T23" fmla="*/ 241 h 72"/>
                  <a:gd name="T24" fmla="*/ 6 w 42"/>
                  <a:gd name="T25" fmla="*/ 2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6 h 287"/>
                <a:gd name="T4" fmla="*/ 66 w 365"/>
                <a:gd name="T5" fmla="*/ 140 h 287"/>
                <a:gd name="T6" fmla="*/ 143 w 365"/>
                <a:gd name="T7" fmla="*/ 228 h 287"/>
                <a:gd name="T8" fmla="*/ 191 w 365"/>
                <a:gd name="T9" fmla="*/ 210 h 287"/>
                <a:gd name="T10" fmla="*/ 341 w 365"/>
                <a:gd name="T11" fmla="*/ 358 h 287"/>
                <a:gd name="T12" fmla="*/ 305 w 365"/>
                <a:gd name="T13" fmla="*/ 219 h 287"/>
                <a:gd name="T14" fmla="*/ 365 w 365"/>
                <a:gd name="T15" fmla="*/ 164 h 287"/>
                <a:gd name="T16" fmla="*/ 359 w 365"/>
                <a:gd name="T17" fmla="*/ 158 h 287"/>
                <a:gd name="T18" fmla="*/ 335 w 365"/>
                <a:gd name="T19" fmla="*/ 146 h 287"/>
                <a:gd name="T20" fmla="*/ 299 w 365"/>
                <a:gd name="T21" fmla="*/ 106 h 287"/>
                <a:gd name="T22" fmla="*/ 257 w 365"/>
                <a:gd name="T23" fmla="*/ 88 h 287"/>
                <a:gd name="T24" fmla="*/ 215 w 365"/>
                <a:gd name="T25" fmla="*/ 70 h 287"/>
                <a:gd name="T26" fmla="*/ 173 w 365"/>
                <a:gd name="T27" fmla="*/ 5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6 h 60"/>
                <a:gd name="T16" fmla="*/ 65 w 71"/>
                <a:gd name="T17" fmla="*/ 58 h 60"/>
                <a:gd name="T18" fmla="*/ 71 w 71"/>
                <a:gd name="T19" fmla="*/ 70 h 60"/>
                <a:gd name="T20" fmla="*/ 71 w 71"/>
                <a:gd name="T21" fmla="*/ 76 h 60"/>
                <a:gd name="T22" fmla="*/ 59 w 71"/>
                <a:gd name="T23" fmla="*/ 70 h 60"/>
                <a:gd name="T24" fmla="*/ 47 w 71"/>
                <a:gd name="T25" fmla="*/ 58 h 60"/>
                <a:gd name="T26" fmla="*/ 23 w 71"/>
                <a:gd name="T27" fmla="*/ 46 h 60"/>
                <a:gd name="T28" fmla="*/ 23 w 71"/>
                <a:gd name="T29" fmla="*/ 52 h 60"/>
                <a:gd name="T30" fmla="*/ 18 w 71"/>
                <a:gd name="T31" fmla="*/ 58 h 60"/>
                <a:gd name="T32" fmla="*/ 12 w 71"/>
                <a:gd name="T33" fmla="*/ 64 h 60"/>
                <a:gd name="T34" fmla="*/ 6 w 71"/>
                <a:gd name="T35" fmla="*/ 64 h 60"/>
                <a:gd name="T36" fmla="*/ 6 w 71"/>
                <a:gd name="T37" fmla="*/ 64 h 60"/>
                <a:gd name="T38" fmla="*/ 6 w 71"/>
                <a:gd name="T39" fmla="*/ 5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0 h 162"/>
                <a:gd name="T10" fmla="*/ 96 w 161"/>
                <a:gd name="T11" fmla="*/ 76 h 162"/>
                <a:gd name="T12" fmla="*/ 102 w 161"/>
                <a:gd name="T13" fmla="*/ 88 h 162"/>
                <a:gd name="T14" fmla="*/ 108 w 161"/>
                <a:gd name="T15" fmla="*/ 100 h 162"/>
                <a:gd name="T16" fmla="*/ 120 w 161"/>
                <a:gd name="T17" fmla="*/ 112 h 162"/>
                <a:gd name="T18" fmla="*/ 143 w 161"/>
                <a:gd name="T19" fmla="*/ 138 h 162"/>
                <a:gd name="T20" fmla="*/ 155 w 161"/>
                <a:gd name="T21" fmla="*/ 170 h 162"/>
                <a:gd name="T22" fmla="*/ 161 w 161"/>
                <a:gd name="T23" fmla="*/ 188 h 162"/>
                <a:gd name="T24" fmla="*/ 161 w 161"/>
                <a:gd name="T25" fmla="*/ 194 h 162"/>
                <a:gd name="T26" fmla="*/ 96 w 161"/>
                <a:gd name="T27" fmla="*/ 118 h 162"/>
                <a:gd name="T28" fmla="*/ 30 w 161"/>
                <a:gd name="T29" fmla="*/ 7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6 h 60"/>
                <a:gd name="T4" fmla="*/ 41 w 59"/>
                <a:gd name="T5" fmla="*/ 52 h 60"/>
                <a:gd name="T6" fmla="*/ 47 w 59"/>
                <a:gd name="T7" fmla="*/ 58 h 60"/>
                <a:gd name="T8" fmla="*/ 53 w 59"/>
                <a:gd name="T9" fmla="*/ 70 h 60"/>
                <a:gd name="T10" fmla="*/ 53 w 59"/>
                <a:gd name="T11" fmla="*/ 76 h 60"/>
                <a:gd name="T12" fmla="*/ 47 w 59"/>
                <a:gd name="T13" fmla="*/ 70 h 60"/>
                <a:gd name="T14" fmla="*/ 35 w 59"/>
                <a:gd name="T15" fmla="*/ 64 h 60"/>
                <a:gd name="T16" fmla="*/ 23 w 59"/>
                <a:gd name="T17" fmla="*/ 52 h 60"/>
                <a:gd name="T18" fmla="*/ 17 w 59"/>
                <a:gd name="T19" fmla="*/ 4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2 h 204"/>
                <a:gd name="T2" fmla="*/ 245 w 245"/>
                <a:gd name="T3" fmla="*/ 58 h 204"/>
                <a:gd name="T4" fmla="*/ 209 w 245"/>
                <a:gd name="T5" fmla="*/ 100 h 204"/>
                <a:gd name="T6" fmla="*/ 143 w 245"/>
                <a:gd name="T7" fmla="*/ 164 h 204"/>
                <a:gd name="T8" fmla="*/ 167 w 245"/>
                <a:gd name="T9" fmla="*/ 197 h 204"/>
                <a:gd name="T10" fmla="*/ 179 w 245"/>
                <a:gd name="T11" fmla="*/ 256 h 204"/>
                <a:gd name="T12" fmla="*/ 77 w 245"/>
                <a:gd name="T13" fmla="*/ 164 h 204"/>
                <a:gd name="T14" fmla="*/ 47 w 245"/>
                <a:gd name="T15" fmla="*/ 100 h 204"/>
                <a:gd name="T16" fmla="*/ 89 w 245"/>
                <a:gd name="T17" fmla="*/ 82 h 204"/>
                <a:gd name="T18" fmla="*/ 59 w 245"/>
                <a:gd name="T19" fmla="*/ 5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2 h 204"/>
                <a:gd name="T50" fmla="*/ 233 w 245"/>
                <a:gd name="T51" fmla="*/ 5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7CA685-0251-4895-8A2E-FDC742FF6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5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 b="1" dirty="0" smtClean="0"/>
              <a:t>NDACC Lidar Working Group, 2018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746"/>
            <a:ext cx="9144000" cy="6073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2954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 Joe Shaw, Montana State Univ.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8847137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629400" y="76200"/>
            <a:ext cx="0" cy="61722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15200" y="60960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89513" y="4191000"/>
            <a:ext cx="762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152400"/>
            <a:ext cx="990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5180013" y="304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190 m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4079875" y="3735388"/>
            <a:ext cx="1100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38 m Tower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7543800" y="4953000"/>
            <a:ext cx="1290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10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Aerosol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Intake</a:t>
            </a:r>
          </a:p>
        </p:txBody>
      </p:sp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1817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971800" y="3735388"/>
            <a:ext cx="0" cy="1446212"/>
          </a:xfrm>
          <a:prstGeom prst="straightConnector1">
            <a:avLst/>
          </a:prstGeom>
          <a:ln w="66675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80013" y="3735388"/>
            <a:ext cx="0" cy="1446212"/>
          </a:xfrm>
          <a:prstGeom prst="straightConnector1">
            <a:avLst/>
          </a:prstGeom>
          <a:ln w="66675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5257800"/>
            <a:ext cx="49911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FF"/>
                </a:solidFill>
              </a:rPr>
              <a:t>Upslope/Downslope Transition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FF"/>
                </a:solidFill>
              </a:rPr>
              <a:t>Better mixing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2400"/>
            <a:ext cx="5780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2514600"/>
            <a:ext cx="133191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</a:rPr>
              <a:t>~30% more Aerosol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2663"/>
            <a:ext cx="8586788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NASA/CALIOP Space Lidar, Aerosol Phase Functions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284163" y="3427413"/>
            <a:ext cx="4114800" cy="175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Vary large range (not known well) to convert single-angle scatter to total scatter.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Which one is “right”?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5486400" y="3505200"/>
            <a:ext cx="2362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CLidar and Satellite</a:t>
            </a:r>
          </a:p>
        </p:txBody>
      </p:sp>
      <p:sp>
        <p:nvSpPr>
          <p:cNvPr id="19462" name="AutoShape 10"/>
          <p:cNvSpPr>
            <a:spLocks noChangeArrowheads="1"/>
          </p:cNvSpPr>
          <p:nvPr/>
        </p:nvSpPr>
        <p:spPr bwMode="auto">
          <a:xfrm>
            <a:off x="4648200" y="3962400"/>
            <a:ext cx="3352800" cy="152400"/>
          </a:xfrm>
          <a:prstGeom prst="leftRightArrow">
            <a:avLst>
              <a:gd name="adj1" fmla="val 50000"/>
              <a:gd name="adj2" fmla="val 39009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06509" name="AutoShape 13"/>
          <p:cNvSpPr>
            <a:spLocks/>
          </p:cNvSpPr>
          <p:nvPr/>
        </p:nvSpPr>
        <p:spPr bwMode="auto">
          <a:xfrm>
            <a:off x="5181600" y="4114800"/>
            <a:ext cx="304800" cy="68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 flipV="1">
            <a:off x="8001000" y="43053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6477000" y="4667250"/>
            <a:ext cx="13716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Lidar Ratio Ext/Back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animBg="1"/>
      <p:bldP spid="106509" grpId="0" animBg="1"/>
      <p:bldP spid="14344" grpId="0" animBg="1"/>
      <p:bldP spid="143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1"/>
            <a:ext cx="7097619" cy="661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858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Multistatic</a:t>
            </a:r>
            <a:r>
              <a:rPr lang="en-US" dirty="0" smtClean="0"/>
              <a:t> Space Lidar,</a:t>
            </a:r>
          </a:p>
          <a:p>
            <a:endParaRPr lang="en-US" dirty="0" smtClean="0"/>
          </a:p>
          <a:p>
            <a:r>
              <a:rPr lang="en-US" dirty="0" err="1" smtClean="0"/>
              <a:t>Mishchenko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8365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noa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732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3333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8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5293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05400"/>
          </a:xfrm>
        </p:spPr>
        <p:txBody>
          <a:bodyPr/>
          <a:lstStyle/>
          <a:p>
            <a:pPr algn="l"/>
            <a:r>
              <a:rPr lang="en-US" sz="2000" b="1" dirty="0" smtClean="0"/>
              <a:t>Cirrus Cloud Study</a:t>
            </a:r>
            <a:r>
              <a:rPr lang="en-US" sz="2000" dirty="0" smtClean="0"/>
              <a:t>,  Amit </a:t>
            </a:r>
            <a:r>
              <a:rPr lang="en-US" sz="2000" dirty="0" err="1" smtClean="0"/>
              <a:t>Pandit</a:t>
            </a:r>
            <a:r>
              <a:rPr lang="en-US" sz="2000" dirty="0" smtClean="0"/>
              <a:t>, John E. Barnes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Pandit</a:t>
            </a:r>
            <a:r>
              <a:rPr lang="en-US" sz="2000" dirty="0" smtClean="0"/>
              <a:t>, A. K., </a:t>
            </a:r>
            <a:r>
              <a:rPr lang="en-US" sz="2000" dirty="0" err="1" smtClean="0"/>
              <a:t>Gadhavi</a:t>
            </a:r>
            <a:r>
              <a:rPr lang="en-US" sz="2000" dirty="0" smtClean="0"/>
              <a:t>, H. S., </a:t>
            </a:r>
            <a:r>
              <a:rPr lang="en-US" sz="2000" dirty="0" err="1" smtClean="0"/>
              <a:t>Venkat</a:t>
            </a:r>
            <a:r>
              <a:rPr lang="en-US" sz="2000" dirty="0" smtClean="0"/>
              <a:t> </a:t>
            </a:r>
            <a:r>
              <a:rPr lang="en-US" sz="2000" dirty="0" err="1" smtClean="0"/>
              <a:t>Ratnam</a:t>
            </a:r>
            <a:r>
              <a:rPr lang="en-US" sz="2000" dirty="0" smtClean="0"/>
              <a:t>, M., Raghunath, K., Rao, S. V. B., and </a:t>
            </a:r>
            <a:r>
              <a:rPr lang="en-US" sz="2000" dirty="0" err="1" smtClean="0"/>
              <a:t>Jayaraman</a:t>
            </a:r>
            <a:r>
              <a:rPr lang="en-US" sz="2000" dirty="0" smtClean="0"/>
              <a:t>, A.: 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Long-term trend analysis and climatology of tropical cirrus clouds using</a:t>
            </a:r>
            <a:br>
              <a:rPr lang="en-US" sz="2000" dirty="0" smtClean="0"/>
            </a:br>
            <a:r>
              <a:rPr lang="en-US" sz="2000" dirty="0" smtClean="0"/>
              <a:t>16 years of lidar data set over Southern India, Atmos. Chem. Phys., 15, 13833-13848, doi:10.5194/acp-15-13833-2015, 2015.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National Atmospheric Research Laboratory (NARL), </a:t>
            </a:r>
            <a:r>
              <a:rPr lang="en-US" sz="2000" dirty="0" err="1" smtClean="0"/>
              <a:t>Gadanki</a:t>
            </a:r>
            <a:r>
              <a:rPr lang="en-US" sz="2000" dirty="0" smtClean="0"/>
              <a:t>, India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Interested in joining NDACC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2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9962"/>
            <a:ext cx="7772400" cy="685800"/>
          </a:xfrm>
        </p:spPr>
        <p:txBody>
          <a:bodyPr/>
          <a:lstStyle/>
          <a:p>
            <a:r>
              <a:rPr lang="en-US" sz="3600" b="1" dirty="0" smtClean="0"/>
              <a:t>Aerosol Scale Height, 2.5 km</a:t>
            </a:r>
            <a:endParaRPr lang="en-US" sz="3600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" y="838200"/>
            <a:ext cx="761156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0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9962"/>
            <a:ext cx="7772400" cy="685800"/>
          </a:xfrm>
        </p:spPr>
        <p:txBody>
          <a:bodyPr/>
          <a:lstStyle/>
          <a:p>
            <a:r>
              <a:rPr lang="en-US" sz="3600" b="1" dirty="0" smtClean="0"/>
              <a:t>Aerosol Scale Height, 2.5 km</a:t>
            </a:r>
            <a:endParaRPr lang="en-US" sz="3600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324600" cy="58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2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5791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/>
              <a:t>Measurements of the Boundary Layer at Mauna Loa Observatory, Hawaii</a:t>
            </a: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John Barnes</a:t>
            </a:r>
            <a:br>
              <a:rPr lang="en-US" sz="2000" dirty="0" smtClean="0"/>
            </a:br>
            <a:r>
              <a:rPr lang="en-US" sz="2000" dirty="0" smtClean="0"/>
              <a:t>NOAA/ESRL/Global Monitoring Division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N. C. Sharma, </a:t>
            </a:r>
            <a:br>
              <a:rPr lang="en-US" sz="2000" dirty="0" smtClean="0"/>
            </a:br>
            <a:r>
              <a:rPr lang="en-US" sz="2000" dirty="0" smtClean="0"/>
              <a:t>Central Connecticut State University</a:t>
            </a:r>
            <a:br>
              <a:rPr lang="en-US" sz="2000" dirty="0" smtClean="0"/>
            </a:br>
            <a:endParaRPr lang="en-US" sz="2000" dirty="0" smtClean="0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943600" y="1752600"/>
          <a:ext cx="3086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hoto Editor Photo" r:id="rId3" imgW="2285714" imgH="3048426" progId="MSPhotoEd.3">
                  <p:embed/>
                </p:oleObj>
              </mc:Choice>
              <mc:Fallback>
                <p:oleObj name="Photo Editor Photo" r:id="rId3" imgW="2285714" imgH="3048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52600"/>
                        <a:ext cx="3086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85800"/>
            <a:ext cx="8720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8847137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5791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View of MLO Looking West</a:t>
            </a:r>
            <a:br>
              <a:rPr lang="en-US" sz="2400" dirty="0" smtClean="0"/>
            </a:br>
            <a:r>
              <a:rPr lang="en-US" sz="2400" dirty="0" smtClean="0"/>
              <a:t>7 degree slope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29400" y="76200"/>
            <a:ext cx="0" cy="61722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15200" y="60960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441960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89513" y="4191000"/>
            <a:ext cx="762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152400"/>
            <a:ext cx="990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3"/>
          <p:cNvSpPr txBox="1">
            <a:spLocks noChangeArrowheads="1"/>
          </p:cNvSpPr>
          <p:nvPr/>
        </p:nvSpPr>
        <p:spPr bwMode="auto">
          <a:xfrm>
            <a:off x="5180013" y="304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190 m</a:t>
            </a:r>
          </a:p>
        </p:txBody>
      </p:sp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7691438" y="54737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10 m</a:t>
            </a:r>
          </a:p>
        </p:txBody>
      </p:sp>
      <p:pic>
        <p:nvPicPr>
          <p:cNvPr id="11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304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10"/>
          <p:cNvSpPr txBox="1">
            <a:spLocks noChangeArrowheads="1"/>
          </p:cNvSpPr>
          <p:nvPr/>
        </p:nvSpPr>
        <p:spPr bwMode="auto">
          <a:xfrm>
            <a:off x="4017963" y="3741738"/>
            <a:ext cx="1100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38 m Tower</a:t>
            </a:r>
          </a:p>
        </p:txBody>
      </p:sp>
      <p:sp>
        <p:nvSpPr>
          <p:cNvPr id="8205" name="TextBox 10"/>
          <p:cNvSpPr txBox="1">
            <a:spLocks noChangeArrowheads="1"/>
          </p:cNvSpPr>
          <p:nvPr/>
        </p:nvSpPr>
        <p:spPr bwMode="auto">
          <a:xfrm>
            <a:off x="304800" y="356235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CLidar Camera</a:t>
            </a:r>
          </a:p>
        </p:txBody>
      </p:sp>
      <p:pic>
        <p:nvPicPr>
          <p:cNvPr id="11278" name="Picture 14" descr="C:\QuickClidar\CLidar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831850"/>
            <a:ext cx="66103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16034</TotalTime>
  <Words>127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Calibri</vt:lpstr>
      <vt:lpstr>Default Design</vt:lpstr>
      <vt:lpstr>Mountain Top</vt:lpstr>
      <vt:lpstr>Microsoft Photo Editor 3.0 Photo</vt:lpstr>
      <vt:lpstr>NDACC Lidar Working Group, 2018</vt:lpstr>
      <vt:lpstr>PowerPoint Presentation</vt:lpstr>
      <vt:lpstr>PowerPoint Presentation</vt:lpstr>
      <vt:lpstr>Cirrus Cloud Study,  Amit Pandit, John E. Barnes  Pandit, A. K., Gadhavi, H. S., Venkat Ratnam, M., Raghunath, K., Rao, S. V. B., and Jayaraman, A.:   Long-term trend analysis and climatology of tropical cirrus clouds using 16 years of lidar data set over Southern India, Atmos. Chem. Phys., 15, 13833-13848, doi:10.5194/acp-15-13833-2015, 2015.    National Atmospheric Research Laboratory (NARL), Gadanki, India  Interested in joining NDACC</vt:lpstr>
      <vt:lpstr>Aerosol Scale Height, 2.5 km</vt:lpstr>
      <vt:lpstr>Aerosol Scale Height, 2.5 km</vt:lpstr>
      <vt:lpstr>Measurements of the Boundary Layer at Mauna Loa Observatory, Hawaii  John Barnes NOAA/ESRL/Global Monitoring Division  N. C. Sharma,  Central Connecticut State University </vt:lpstr>
      <vt:lpstr>PowerPoint Presentation</vt:lpstr>
      <vt:lpstr>View of MLO Looking West 7 degree slope </vt:lpstr>
      <vt:lpstr>PowerPoint Presentation</vt:lpstr>
      <vt:lpstr>NASA/CALIOP Space Lidar, Aerosol Phase Functions</vt:lpstr>
      <vt:lpstr>PowerPoint Presentation</vt:lpstr>
      <vt:lpstr>PowerPoint Presentation</vt:lpstr>
    </vt:vector>
  </TitlesOfParts>
  <Company>Mauna Loa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Layer Aerosol Measurements with a CCD Camera Lidar  John E. Barnes Sebastian Bronner Robert Beck</dc:title>
  <dc:creator>John Barnes</dc:creator>
  <cp:lastModifiedBy>John E. Barnes</cp:lastModifiedBy>
  <cp:revision>236</cp:revision>
  <dcterms:created xsi:type="dcterms:W3CDTF">2002-04-27T00:21:10Z</dcterms:created>
  <dcterms:modified xsi:type="dcterms:W3CDTF">2018-05-04T16:56:43Z</dcterms:modified>
</cp:coreProperties>
</file>