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63" r:id="rId12"/>
    <p:sldId id="273" r:id="rId13"/>
    <p:sldId id="275" r:id="rId14"/>
    <p:sldId id="277" r:id="rId15"/>
    <p:sldId id="278" r:id="rId16"/>
    <p:sldId id="282" r:id="rId17"/>
    <p:sldId id="281" r:id="rId18"/>
    <p:sldId id="280" r:id="rId19"/>
    <p:sldId id="261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53C2"/>
    <a:srgbClr val="FF3399"/>
    <a:srgbClr val="FFFFCC"/>
    <a:srgbClr val="0B439D"/>
    <a:srgbClr val="6600CC"/>
    <a:srgbClr val="490092"/>
    <a:srgbClr val="DAF6FE"/>
    <a:srgbClr val="005A7E"/>
    <a:srgbClr val="B9DDF1"/>
    <a:srgbClr val="C8E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87532" autoAdjust="0"/>
  </p:normalViewPr>
  <p:slideViewPr>
    <p:cSldViewPr>
      <p:cViewPr>
        <p:scale>
          <a:sx n="60" d="100"/>
          <a:sy n="60" d="100"/>
        </p:scale>
        <p:origin x="-138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FC197-ADDD-40B0-B35F-C814B00367EB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33152-591A-42F0-BFEF-EAF4EBF9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4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title of this talk is a science result, but this science result is made</a:t>
            </a:r>
            <a:r>
              <a:rPr lang="en-US" baseline="0" dirty="0" smtClean="0"/>
              <a:t> possible because </a:t>
            </a:r>
            <a:r>
              <a:rPr lang="en-US" dirty="0" smtClean="0"/>
              <a:t>satellite measurements from the MLS and a chemistry transport model</a:t>
            </a:r>
            <a:r>
              <a:rPr lang="en-US" baseline="0" dirty="0" smtClean="0"/>
              <a:t> simulation using MERRA2 worked together.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3152-591A-42F0-BFEF-EAF4EBF9B6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57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Theta levels were calculated for each measurement.</a:t>
            </a:r>
            <a:r>
              <a:rPr lang="en-US" baseline="0" dirty="0" smtClean="0"/>
              <a:t> All measurements between 440 and 460 K were included in each 450 K mean. Means were calculated for each season, then averaged into annual. Winter was calculated as 1 Jan-10 Mar; ASO is Aug-Sep-Oct.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3152-591A-42F0-BFEF-EAF4EBF9B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06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Merra</a:t>
            </a:r>
            <a:r>
              <a:rPr lang="en-US" dirty="0" smtClean="0"/>
              <a:t> has realistic spatial</a:t>
            </a:r>
            <a:r>
              <a:rPr lang="en-US" baseline="0" dirty="0" smtClean="0"/>
              <a:t> and temporal (daily, seasonal) that make it good at ‘filling in the blanks’. MERRA2 looks just as good.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F331B-4C56-4272-8F9C-78BCCDD208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56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idea is to take the FTIR observations, which are sparsely sampled in time, and turn them into a true monthly</a:t>
            </a:r>
            <a:r>
              <a:rPr lang="en-US" baseline="0" dirty="0" smtClean="0"/>
              <a:t> or seasonal mean.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F331B-4C56-4272-8F9C-78BCCDD208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89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northern </a:t>
            </a:r>
            <a:r>
              <a:rPr lang="en-US" baseline="0" dirty="0" err="1" smtClean="0"/>
              <a:t>midlatitudes</a:t>
            </a:r>
            <a:r>
              <a:rPr lang="en-US" baseline="0" dirty="0" smtClean="0"/>
              <a:t> isn’t the only place with mean age variability – here’s an example in the Antarctic. This paper showed how older air gives the appearance of an increase in </a:t>
            </a:r>
            <a:r>
              <a:rPr lang="en-US" baseline="0" dirty="0" err="1" smtClean="0"/>
              <a:t>Cly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3152-591A-42F0-BFEF-EAF4EBF9B6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43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an example of what one can do</a:t>
            </a:r>
            <a:r>
              <a:rPr lang="en-US" baseline="0" dirty="0" smtClean="0"/>
              <a:t> with the GMI-assisted FTIR means.</a:t>
            </a:r>
          </a:p>
          <a:p>
            <a:r>
              <a:rPr lang="en-US" baseline="0" dirty="0" err="1" smtClean="0"/>
              <a:t>HCl</a:t>
            </a:r>
            <a:r>
              <a:rPr lang="en-US" baseline="0" dirty="0" smtClean="0"/>
              <a:t> columns on lower plot are scaled.</a:t>
            </a:r>
          </a:p>
          <a:p>
            <a:r>
              <a:rPr lang="en-US" baseline="0" dirty="0" smtClean="0"/>
              <a:t>HNO3 shows large interannual dynamical variability (some old air from 2005-2009 and young are from 2010-2013), but it’s overall trend is consistent with the surface growth rate of its source gas, N2O.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F331B-4C56-4272-8F9C-78BCCDD208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6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864F-98BB-45F1-88A3-6BA43D9C868C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52B9-A431-4B88-8718-EE723666C7A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864F-98BB-45F1-88A3-6BA43D9C868C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52B9-A431-4B88-8718-EE723666C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864F-98BB-45F1-88A3-6BA43D9C868C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52B9-A431-4B88-8718-EE723666C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864F-98BB-45F1-88A3-6BA43D9C868C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52B9-A431-4B88-8718-EE723666C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864F-98BB-45F1-88A3-6BA43D9C868C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52B9-A431-4B88-8718-EE723666C7A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864F-98BB-45F1-88A3-6BA43D9C868C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52B9-A431-4B88-8718-EE723666C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864F-98BB-45F1-88A3-6BA43D9C868C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52B9-A431-4B88-8718-EE723666C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864F-98BB-45F1-88A3-6BA43D9C868C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52B9-A431-4B88-8718-EE723666C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864F-98BB-45F1-88A3-6BA43D9C868C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52B9-A431-4B88-8718-EE723666C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864F-98BB-45F1-88A3-6BA43D9C868C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52B9-A431-4B88-8718-EE723666C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864F-98BB-45F1-88A3-6BA43D9C868C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7B952B9-A431-4B88-8718-EE723666C7A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005A7E"/>
            </a:gs>
            <a:gs pos="48500">
              <a:srgbClr val="B9DDF1"/>
            </a:gs>
            <a:gs pos="28000">
              <a:srgbClr val="C8E4F4"/>
            </a:gs>
            <a:gs pos="70000">
              <a:schemeClr val="bg2">
                <a:tint val="80000"/>
                <a:satMod val="400000"/>
                <a:alpha val="45000"/>
                <a:lumMod val="87000"/>
                <a:lumOff val="13000"/>
              </a:schemeClr>
            </a:gs>
            <a:gs pos="84000">
              <a:srgbClr val="005386"/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CE864F-98BB-45F1-88A3-6BA43D9C868C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B952B9-A431-4B88-8718-EE723666C7A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848600" cy="10668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5386"/>
                </a:solidFill>
                <a:effectLst/>
              </a:rPr>
              <a:t>Chemistry and </a:t>
            </a:r>
            <a:r>
              <a:rPr lang="en-US" sz="2800" dirty="0" smtClean="0">
                <a:solidFill>
                  <a:srgbClr val="005386"/>
                </a:solidFill>
                <a:effectLst/>
              </a:rPr>
              <a:t>Dynamics </a:t>
            </a:r>
            <a:r>
              <a:rPr lang="en-US" sz="2800" dirty="0">
                <a:solidFill>
                  <a:srgbClr val="005386"/>
                </a:solidFill>
                <a:effectLst/>
              </a:rPr>
              <a:t>in the Lower Stratosphere: </a:t>
            </a:r>
            <a:r>
              <a:rPr lang="en-US" sz="2800" dirty="0" smtClean="0">
                <a:solidFill>
                  <a:srgbClr val="005386"/>
                </a:solidFill>
                <a:effectLst/>
              </a:rPr>
              <a:t/>
            </a:r>
            <a:br>
              <a:rPr lang="en-US" sz="2800" dirty="0" smtClean="0">
                <a:solidFill>
                  <a:srgbClr val="005386"/>
                </a:solidFill>
                <a:effectLst/>
              </a:rPr>
            </a:br>
            <a:r>
              <a:rPr lang="en-US" sz="2800" dirty="0" smtClean="0">
                <a:solidFill>
                  <a:srgbClr val="005386"/>
                </a:solidFill>
                <a:effectLst/>
              </a:rPr>
              <a:t>Trends </a:t>
            </a:r>
            <a:r>
              <a:rPr lang="en-US" sz="2800" dirty="0">
                <a:solidFill>
                  <a:srgbClr val="005386"/>
                </a:solidFill>
                <a:effectLst/>
              </a:rPr>
              <a:t>in Ozone and </a:t>
            </a:r>
            <a:r>
              <a:rPr lang="en-US" sz="2800" dirty="0" err="1" smtClean="0">
                <a:solidFill>
                  <a:srgbClr val="005386"/>
                </a:solidFill>
                <a:effectLst/>
              </a:rPr>
              <a:t>HCl</a:t>
            </a:r>
            <a:endParaRPr lang="en-US" sz="3600" i="1" dirty="0">
              <a:solidFill>
                <a:srgbClr val="005386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572000"/>
            <a:ext cx="5644524" cy="1752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Susan Strahan 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Universities Space Research Association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NASA Goddard Space Flight Center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May 10, 2018</a:t>
            </a:r>
            <a:endParaRPr lang="en-US" sz="2000" b="1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0454"/>
            <a:ext cx="1406703" cy="667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5" y="4419600"/>
            <a:ext cx="841558" cy="711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" y="5277981"/>
            <a:ext cx="1066800" cy="79000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121549" y="2438400"/>
            <a:ext cx="4050651" cy="2362200"/>
            <a:chOff x="2121549" y="2438400"/>
            <a:chExt cx="4050651" cy="2362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30" t="15503" r="22592" b="51163"/>
            <a:stretch/>
          </p:blipFill>
          <p:spPr>
            <a:xfrm>
              <a:off x="2121549" y="2438400"/>
              <a:ext cx="2602851" cy="2057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3124200"/>
              <a:ext cx="1676400" cy="167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289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05800" cy="93268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With </a:t>
            </a:r>
            <a:r>
              <a:rPr lang="en-US" sz="2800" b="1" dirty="0" err="1" smtClean="0"/>
              <a:t>HCl</a:t>
            </a:r>
            <a:r>
              <a:rPr lang="en-US" sz="2800" b="1" dirty="0" smtClean="0"/>
              <a:t> regressed with N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 time series…</a:t>
            </a:r>
            <a:br>
              <a:rPr lang="en-US" sz="2800" b="1" dirty="0" smtClean="0"/>
            </a:br>
            <a:r>
              <a:rPr lang="en-US" sz="2800" b="1" dirty="0" smtClean="0"/>
              <a:t>a trend free of dynamical variability emerges</a:t>
            </a:r>
            <a:endParaRPr lang="en-US" sz="2800" b="1" dirty="0"/>
          </a:p>
        </p:txBody>
      </p:sp>
      <p:pic>
        <p:nvPicPr>
          <p:cNvPr id="3" name="Picture 2" descr="Figure_4_rev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2286000"/>
            <a:ext cx="3554730" cy="2743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 descr="hclslope_4550_rev6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5029200" y="3352800"/>
            <a:ext cx="3856355" cy="2895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139065" y="51054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Now the </a:t>
            </a:r>
            <a:r>
              <a:rPr lang="en-US" b="1" dirty="0" err="1" smtClean="0">
                <a:latin typeface="+mj-lt"/>
              </a:rPr>
              <a:t>HCl</a:t>
            </a:r>
            <a:r>
              <a:rPr lang="en-US" b="1" dirty="0" smtClean="0">
                <a:latin typeface="+mj-lt"/>
              </a:rPr>
              <a:t> trend is about what we expect due to the decline of CFCs at the surface and mean age in the LS.  </a:t>
            </a:r>
            <a:endParaRPr lang="en-US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3155" y="20574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HCl</a:t>
            </a:r>
            <a:r>
              <a:rPr lang="en-US" b="1" dirty="0" smtClean="0">
                <a:latin typeface="+mj-lt"/>
              </a:rPr>
              <a:t> was fit to N</a:t>
            </a:r>
            <a:r>
              <a:rPr lang="en-US" b="1" baseline="-25000" dirty="0" smtClean="0">
                <a:latin typeface="+mj-lt"/>
              </a:rPr>
              <a:t>2</a:t>
            </a:r>
            <a:r>
              <a:rPr lang="en-US" b="1" dirty="0" smtClean="0">
                <a:latin typeface="+mj-lt"/>
              </a:rPr>
              <a:t>O from 70-10 </a:t>
            </a:r>
            <a:r>
              <a:rPr lang="en-US" b="1" dirty="0" err="1" smtClean="0">
                <a:latin typeface="+mj-lt"/>
              </a:rPr>
              <a:t>hPa</a:t>
            </a:r>
            <a:r>
              <a:rPr lang="en-US" b="1" dirty="0" smtClean="0">
                <a:latin typeface="+mj-lt"/>
              </a:rPr>
              <a:t>. It has a huge impact on the </a:t>
            </a:r>
            <a:r>
              <a:rPr lang="en-US" b="1" i="1" dirty="0" err="1" smtClean="0">
                <a:latin typeface="+mj-lt"/>
              </a:rPr>
              <a:t>HCl</a:t>
            </a:r>
            <a:r>
              <a:rPr lang="en-US" b="1" i="1" dirty="0" smtClean="0">
                <a:latin typeface="+mj-lt"/>
              </a:rPr>
              <a:t> trend – now negative at all levels</a:t>
            </a:r>
            <a:r>
              <a:rPr lang="en-US" b="1" dirty="0" smtClean="0">
                <a:latin typeface="+mj-lt"/>
              </a:rPr>
              <a:t>. </a:t>
            </a:r>
          </a:p>
          <a:p>
            <a:r>
              <a:rPr lang="en-US" b="1" dirty="0" smtClean="0">
                <a:latin typeface="+mj-lt"/>
              </a:rPr>
              <a:t>Uncertainty is reduced too.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357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772400" cy="627888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005386"/>
                </a:solidFill>
                <a:effectLst/>
              </a:rPr>
              <a:t>All’s Well that Ends Well?</a:t>
            </a:r>
            <a:endParaRPr lang="en-US" sz="3200" b="1" i="1" dirty="0">
              <a:solidFill>
                <a:srgbClr val="005386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813" y="2133600"/>
            <a:ext cx="5492588" cy="1015663"/>
          </a:xfrm>
          <a:prstGeom prst="rect">
            <a:avLst/>
          </a:prstGeom>
          <a:solidFill>
            <a:srgbClr val="005386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Midlatitude lower stratospheric O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 doesn’t appear to be increasing…but it is behaving as expected!</a:t>
            </a:r>
            <a:endParaRPr lang="en-US" sz="2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" t="7849" r="6538" b="7542"/>
          <a:stretch/>
        </p:blipFill>
        <p:spPr>
          <a:xfrm>
            <a:off x="6248400" y="1869605"/>
            <a:ext cx="2705986" cy="2077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1" y="3581400"/>
            <a:ext cx="5867400" cy="707886"/>
          </a:xfrm>
          <a:prstGeom prst="rect">
            <a:avLst/>
          </a:prstGeom>
          <a:solidFill>
            <a:srgbClr val="005386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Stratospheric chlorine IS going down as expected! (Thanks, MP!)</a:t>
            </a:r>
            <a:endParaRPr lang="en-US" sz="2000" b="1" dirty="0"/>
          </a:p>
        </p:txBody>
      </p:sp>
      <p:pic>
        <p:nvPicPr>
          <p:cNvPr id="12" name="Picture 11" descr="hclslope_4550_rev6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304800" y="4572000"/>
            <a:ext cx="2716618" cy="18288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t="3934" r="1949" b="65731"/>
          <a:stretch/>
        </p:blipFill>
        <p:spPr>
          <a:xfrm>
            <a:off x="3308513" y="4572000"/>
            <a:ext cx="3248231" cy="1752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77000" y="4953000"/>
            <a:ext cx="2449920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FF00"/>
                </a:solidFill>
              </a:rPr>
              <a:t>C</a:t>
            </a:r>
            <a:r>
              <a:rPr lang="en-US" sz="1600" b="1" i="1" dirty="0" smtClean="0">
                <a:solidFill>
                  <a:srgbClr val="FFFF00"/>
                </a:solidFill>
              </a:rPr>
              <a:t>hanges in Antarctic ozone depletion are attributable to changing chlorine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6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05825"/>
            <a:ext cx="9144000" cy="584775"/>
          </a:xfrm>
          <a:prstGeom prst="rect">
            <a:avLst/>
          </a:prstGeom>
          <a:solidFill>
            <a:srgbClr val="66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And Now for Something Completely Different</a:t>
            </a:r>
            <a:endParaRPr lang="en-US" sz="32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9906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Why GMI-MERRA2 simulations are useful for NDACC</a:t>
            </a:r>
            <a:b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</a:b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en-US" sz="2400" b="1" i="1" dirty="0" smtClean="0">
                <a:solidFill>
                  <a:schemeClr val="bg2"/>
                </a:solidFill>
                <a:effectLst/>
                <a:latin typeface="+mn-lt"/>
              </a:rPr>
              <a:t>and maybe </a:t>
            </a:r>
            <a:r>
              <a:rPr lang="en-US" sz="2400" b="1" i="1" dirty="0" err="1" smtClean="0">
                <a:solidFill>
                  <a:schemeClr val="bg2"/>
                </a:solidFill>
                <a:effectLst/>
                <a:latin typeface="+mn-lt"/>
              </a:rPr>
              <a:t>TOLNet</a:t>
            </a:r>
            <a:r>
              <a:rPr lang="en-US" sz="2400" b="1" i="1" dirty="0" smtClean="0">
                <a:solidFill>
                  <a:schemeClr val="bg2"/>
                </a:solidFill>
                <a:effectLst/>
                <a:latin typeface="+mn-lt"/>
              </a:rPr>
              <a:t> too?</a:t>
            </a:r>
            <a:endParaRPr lang="en-US" sz="2400" b="1" i="1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752600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803D06"/>
                </a:solidFill>
              </a:rPr>
              <a:t>The GMI chemistry transport model integrated with MERRA2 reanalysis met fields (1980-present) produces </a:t>
            </a:r>
            <a:r>
              <a:rPr lang="en-US" b="1" i="1" dirty="0" smtClean="0">
                <a:solidFill>
                  <a:srgbClr val="803D06"/>
                </a:solidFill>
              </a:rPr>
              <a:t>realistic simulations</a:t>
            </a:r>
            <a:r>
              <a:rPr lang="en-US" b="1" dirty="0" smtClean="0">
                <a:solidFill>
                  <a:srgbClr val="803D06"/>
                </a:solidFill>
              </a:rPr>
              <a:t> of the atmospheric composition of the recent past.</a:t>
            </a:r>
          </a:p>
          <a:p>
            <a:pPr>
              <a:spcAft>
                <a:spcPts val="600"/>
              </a:spcAft>
            </a:pPr>
            <a:endParaRPr lang="en-US" sz="900" dirty="0">
              <a:solidFill>
                <a:srgbClr val="803D06"/>
              </a:solidFill>
            </a:endParaRP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803D06"/>
                </a:solidFill>
              </a:rPr>
              <a:t>GMI output at stations has been curated for LIDAR, FTIR, Dobson, and sonde instrumental teams for use in retrievals and analyses.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3657600"/>
            <a:ext cx="838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i="1" u="sng" dirty="0" smtClean="0">
                <a:solidFill>
                  <a:schemeClr val="bg1"/>
                </a:solidFill>
              </a:rPr>
              <a:t>NDACC Lidar Station Files:  </a:t>
            </a:r>
            <a:r>
              <a:rPr lang="en-US" sz="2000" b="1" i="1" dirty="0" smtClean="0">
                <a:solidFill>
                  <a:srgbClr val="0E53C2"/>
                </a:solidFill>
              </a:rPr>
              <a:t>Hourly </a:t>
            </a:r>
            <a:r>
              <a:rPr lang="en-US" b="1" i="1" dirty="0" smtClean="0">
                <a:solidFill>
                  <a:srgbClr val="0E53C2"/>
                </a:solidFill>
              </a:rPr>
              <a:t>O</a:t>
            </a:r>
            <a:r>
              <a:rPr lang="en-US" b="1" i="1" baseline="-25000" dirty="0" smtClean="0">
                <a:solidFill>
                  <a:srgbClr val="0E53C2"/>
                </a:solidFill>
              </a:rPr>
              <a:t>3</a:t>
            </a:r>
            <a:r>
              <a:rPr lang="en-US" b="1" i="1" dirty="0">
                <a:solidFill>
                  <a:srgbClr val="0E53C2"/>
                </a:solidFill>
              </a:rPr>
              <a:t>, NO</a:t>
            </a:r>
            <a:r>
              <a:rPr lang="en-US" b="1" i="1" baseline="-25000" dirty="0">
                <a:solidFill>
                  <a:srgbClr val="0E53C2"/>
                </a:solidFill>
              </a:rPr>
              <a:t>2</a:t>
            </a:r>
            <a:r>
              <a:rPr lang="en-US" b="1" i="1" dirty="0">
                <a:solidFill>
                  <a:srgbClr val="0E53C2"/>
                </a:solidFill>
              </a:rPr>
              <a:t>, </a:t>
            </a:r>
            <a:r>
              <a:rPr lang="en-US" b="1" i="1" dirty="0" smtClean="0">
                <a:solidFill>
                  <a:srgbClr val="0E53C2"/>
                </a:solidFill>
              </a:rPr>
              <a:t>H</a:t>
            </a:r>
            <a:r>
              <a:rPr lang="en-US" b="1" i="1" baseline="-25000" dirty="0" smtClean="0">
                <a:solidFill>
                  <a:srgbClr val="0E53C2"/>
                </a:solidFill>
              </a:rPr>
              <a:t>2</a:t>
            </a:r>
            <a:r>
              <a:rPr lang="en-US" b="1" i="1" dirty="0" smtClean="0">
                <a:solidFill>
                  <a:srgbClr val="0E53C2"/>
                </a:solidFill>
              </a:rPr>
              <a:t>O, T, P, and PV profiles, 1 km resolution from 0-60 or </a:t>
            </a:r>
            <a:r>
              <a:rPr lang="en-US" b="1" i="1" dirty="0">
                <a:solidFill>
                  <a:srgbClr val="0E53C2"/>
                </a:solidFill>
              </a:rPr>
              <a:t>0-75 km geometric altitude. 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en-US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1" y="5791200"/>
            <a:ext cx="8001000" cy="707886"/>
          </a:xfrm>
          <a:prstGeom prst="rect">
            <a:avLst/>
          </a:prstGeom>
          <a:solidFill>
            <a:srgbClr val="0E53C2"/>
          </a:solidFill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rgbClr val="FFFF00"/>
                </a:solidFill>
              </a:rPr>
              <a:t>Ideas for inclusion in future GMI files</a:t>
            </a:r>
            <a:r>
              <a:rPr lang="en-US" sz="2000" b="1" dirty="0" smtClean="0">
                <a:solidFill>
                  <a:srgbClr val="FFFF00"/>
                </a:solidFill>
              </a:rPr>
              <a:t>: mean age, stratospheric ozone tracer, cloud optical depth, surface pressure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648200"/>
            <a:ext cx="8291899" cy="923330"/>
          </a:xfrm>
          <a:prstGeom prst="rect">
            <a:avLst/>
          </a:prstGeom>
          <a:solidFill>
            <a:srgbClr val="DAF6FE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With these hourly simulated outputs, you can investigate sampling biases. E.g., effect of nighttime-only sampling, of weekly sampling, of sampling only during clear skies (high pressure systems), etc.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9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133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GMI-MERRA2 has realistic temporal variability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846" y="4495800"/>
            <a:ext cx="8534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Applications: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Identify sampling issues (bias) in NDACC/</a:t>
            </a:r>
            <a:r>
              <a:rPr lang="en-US" b="1" dirty="0" err="1" smtClean="0"/>
              <a:t>Tolnet</a:t>
            </a:r>
            <a:r>
              <a:rPr lang="en-US" b="1" dirty="0" smtClean="0"/>
              <a:t> Data sets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Determine ‘true’ monthly or seasonal means using GMI-MERRA2 variability to fill in on missing days</a:t>
            </a:r>
            <a:endParaRPr lang="en-US" dirty="0"/>
          </a:p>
        </p:txBody>
      </p:sp>
      <p:pic>
        <p:nvPicPr>
          <p:cNvPr id="4" name="Picture 3" descr="plotndaccgmi_hcl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" t="50000" r="32548" b="2068"/>
          <a:stretch/>
        </p:blipFill>
        <p:spPr>
          <a:xfrm>
            <a:off x="1981200" y="1905000"/>
            <a:ext cx="4952999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447800"/>
            <a:ext cx="795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Multi-decadal Column </a:t>
            </a:r>
            <a:r>
              <a:rPr lang="en-US" b="1" dirty="0" err="1" smtClean="0">
                <a:latin typeface="+mj-lt"/>
              </a:rPr>
              <a:t>HCl</a:t>
            </a:r>
            <a:r>
              <a:rPr lang="en-US" b="1" dirty="0" smtClean="0">
                <a:latin typeface="+mj-lt"/>
              </a:rPr>
              <a:t> Record (blue) and GMI (black) – sampled on FTIR dates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837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5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The GMI-MERRA2 simulation identifies periods where sampling frequency biases the mean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3" t="6495" r="5750" b="8889"/>
          <a:stretch/>
        </p:blipFill>
        <p:spPr>
          <a:xfrm>
            <a:off x="4267200" y="1956382"/>
            <a:ext cx="4169978" cy="32252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2263676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Toronto FTIR </a:t>
            </a:r>
            <a:r>
              <a:rPr lang="en-US" b="1" dirty="0" err="1" smtClean="0"/>
              <a:t>HCl</a:t>
            </a:r>
            <a:r>
              <a:rPr lang="en-US" b="1" dirty="0" smtClean="0"/>
              <a:t> observations were averaged during winter/spring (black). 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0B439D"/>
                </a:solidFill>
              </a:rPr>
              <a:t>The simulated column </a:t>
            </a:r>
            <a:r>
              <a:rPr lang="en-US" b="1" dirty="0" err="1" smtClean="0">
                <a:solidFill>
                  <a:srgbClr val="0B439D"/>
                </a:solidFill>
              </a:rPr>
              <a:t>HCl</a:t>
            </a:r>
            <a:r>
              <a:rPr lang="en-US" b="1" dirty="0" smtClean="0">
                <a:solidFill>
                  <a:srgbClr val="0B439D"/>
                </a:solidFill>
              </a:rPr>
              <a:t> was averaged over all days in winter/spring at the station location (blue)</a:t>
            </a:r>
            <a:r>
              <a:rPr lang="en-US" b="1" dirty="0"/>
              <a:t>.</a:t>
            </a:r>
            <a:endParaRPr lang="en-US" b="1" dirty="0">
              <a:solidFill>
                <a:srgbClr val="942EA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5449669"/>
            <a:ext cx="8077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The </a:t>
            </a:r>
            <a:r>
              <a:rPr lang="en-US" b="1" dirty="0" smtClean="0"/>
              <a:t>differences between the simulated and observed seasonal means are greatest  when </a:t>
            </a:r>
            <a:r>
              <a:rPr lang="en-US" b="1" dirty="0"/>
              <a:t>there are the fewest measurements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344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8" t="6822" r="7350" b="8992"/>
          <a:stretch/>
        </p:blipFill>
        <p:spPr>
          <a:xfrm>
            <a:off x="1096691" y="2133600"/>
            <a:ext cx="3551509" cy="2743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10416" y="685800"/>
            <a:ext cx="8305800" cy="93268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latin typeface="+mn-lt"/>
              </a:rPr>
              <a:t>GMI Stratospheric O</a:t>
            </a:r>
            <a:r>
              <a:rPr lang="en-US" sz="2400" b="1" baseline="-25000" dirty="0" smtClean="0">
                <a:latin typeface="+mn-lt"/>
              </a:rPr>
              <a:t>3</a:t>
            </a:r>
            <a:r>
              <a:rPr lang="en-US" sz="2400" b="1" dirty="0" smtClean="0">
                <a:latin typeface="+mn-lt"/>
              </a:rPr>
              <a:t> Tracer: </a:t>
            </a:r>
          </a:p>
          <a:p>
            <a:pPr algn="ctr"/>
            <a:r>
              <a:rPr lang="en-US" sz="2400" b="1" i="1" dirty="0" smtClean="0">
                <a:latin typeface="+mn-lt"/>
              </a:rPr>
              <a:t>Something to add to the GMI/NDACC </a:t>
            </a:r>
            <a:r>
              <a:rPr lang="en-US" sz="2400" b="1" i="1" dirty="0" err="1" smtClean="0">
                <a:latin typeface="+mn-lt"/>
              </a:rPr>
              <a:t>netcdf</a:t>
            </a:r>
            <a:r>
              <a:rPr lang="en-US" sz="2400" b="1" i="1" dirty="0" smtClean="0">
                <a:latin typeface="+mn-lt"/>
              </a:rPr>
              <a:t> files?</a:t>
            </a:r>
            <a:endParaRPr lang="en-US" sz="2400" b="1" i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0784" y="3276600"/>
            <a:ext cx="3229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Stratospheric O3 Intrusion ~500-700 </a:t>
            </a:r>
            <a:r>
              <a:rPr lang="en-US" b="1" dirty="0" err="1" smtClean="0"/>
              <a:t>hPa</a:t>
            </a:r>
            <a:r>
              <a:rPr lang="en-US" b="1" dirty="0" smtClean="0"/>
              <a:t>, east of the Rockies in Spring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19600" y="3276600"/>
            <a:ext cx="0" cy="6463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495800" y="3599765"/>
            <a:ext cx="88498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0416" y="5257800"/>
            <a:ext cx="8428784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0E53C2"/>
                </a:solidFill>
              </a:rPr>
              <a:t>How it works</a:t>
            </a:r>
            <a:r>
              <a:rPr lang="en-US" b="1" dirty="0" smtClean="0"/>
              <a:t>: The StratO3 tracer is set equal to O3 in the stratosphere. Once in the troposphere, it is </a:t>
            </a:r>
            <a:r>
              <a:rPr lang="en-US" b="1" dirty="0"/>
              <a:t>removed </a:t>
            </a:r>
            <a:r>
              <a:rPr lang="en-US" b="1" dirty="0" smtClean="0"/>
              <a:t>using the </a:t>
            </a:r>
            <a:r>
              <a:rPr lang="en-US" b="1" dirty="0"/>
              <a:t>loss frequency (chemistry and </a:t>
            </a:r>
            <a:r>
              <a:rPr lang="en-US" b="1" dirty="0" smtClean="0"/>
              <a:t>deposition) archived </a:t>
            </a:r>
            <a:r>
              <a:rPr lang="en-US" b="1" dirty="0"/>
              <a:t>from </a:t>
            </a:r>
            <a:r>
              <a:rPr lang="en-US" b="1" dirty="0" smtClean="0"/>
              <a:t>output from  a </a:t>
            </a:r>
            <a:r>
              <a:rPr lang="en-US" b="1" dirty="0" err="1" smtClean="0"/>
              <a:t>Hindcast</a:t>
            </a:r>
            <a:r>
              <a:rPr lang="en-US" b="1" dirty="0" smtClean="0"/>
              <a:t> simulation.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752600"/>
            <a:ext cx="580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GMI Strat O</a:t>
            </a:r>
            <a:r>
              <a:rPr lang="en-US" b="1" baseline="-25000" dirty="0" smtClean="0"/>
              <a:t>3</a:t>
            </a:r>
            <a:r>
              <a:rPr lang="en-US" b="1" dirty="0" smtClean="0"/>
              <a:t> Tracer and ‘full chemistry’ O</a:t>
            </a:r>
            <a:r>
              <a:rPr lang="en-US" b="1" baseline="-25000" dirty="0" smtClean="0"/>
              <a:t>3</a:t>
            </a:r>
            <a:r>
              <a:rPr lang="en-US" b="1" dirty="0" smtClean="0"/>
              <a:t> Profiles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243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16" y="533400"/>
            <a:ext cx="8305800" cy="93268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Strat O</a:t>
            </a:r>
            <a:r>
              <a:rPr lang="en-US" sz="2400" b="1" baseline="-25000" dirty="0" smtClean="0">
                <a:latin typeface="+mn-lt"/>
              </a:rPr>
              <a:t>3</a:t>
            </a:r>
            <a:r>
              <a:rPr lang="en-US" sz="2400" b="1" dirty="0" smtClean="0">
                <a:latin typeface="+mn-lt"/>
              </a:rPr>
              <a:t> Tracer was used to attribute STE as cause of </a:t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an upper tropospheric O</a:t>
            </a:r>
            <a:r>
              <a:rPr lang="en-US" sz="2400" b="1" baseline="-25000" dirty="0" smtClean="0">
                <a:latin typeface="+mn-lt"/>
              </a:rPr>
              <a:t>3</a:t>
            </a:r>
            <a:r>
              <a:rPr lang="en-US" sz="2400" b="1" dirty="0" smtClean="0">
                <a:latin typeface="+mn-lt"/>
              </a:rPr>
              <a:t> trend at La Reunion</a:t>
            </a:r>
            <a:endParaRPr lang="en-US" sz="24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019800"/>
            <a:ext cx="8446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From J. Liu et al., Origins of </a:t>
            </a:r>
            <a:r>
              <a:rPr lang="en-US" sz="1600" b="1" dirty="0"/>
              <a:t>tropospheric ozone </a:t>
            </a:r>
            <a:r>
              <a:rPr lang="en-US" sz="1600" b="1" dirty="0" smtClean="0"/>
              <a:t>interannual </a:t>
            </a:r>
            <a:r>
              <a:rPr lang="fr-FR" sz="1600" b="1" dirty="0" smtClean="0"/>
              <a:t>variation </a:t>
            </a:r>
            <a:r>
              <a:rPr lang="fr-FR" sz="1600" b="1" dirty="0"/>
              <a:t>over Réunion: A </a:t>
            </a:r>
            <a:r>
              <a:rPr lang="fr-FR" sz="1600" b="1" dirty="0" smtClean="0"/>
              <a:t>model </a:t>
            </a:r>
            <a:r>
              <a:rPr lang="en-US" sz="1600" b="1" dirty="0" smtClean="0"/>
              <a:t>investigation</a:t>
            </a:r>
            <a:r>
              <a:rPr lang="en-US" sz="1600" b="1" dirty="0"/>
              <a:t>, J. </a:t>
            </a:r>
            <a:r>
              <a:rPr lang="en-US" sz="1600" b="1" dirty="0" err="1"/>
              <a:t>Geophys</a:t>
            </a:r>
            <a:r>
              <a:rPr lang="en-US" sz="1600" b="1" dirty="0"/>
              <a:t>. Res. Atmos</a:t>
            </a:r>
            <a:r>
              <a:rPr lang="en-US" sz="1600" b="1" dirty="0" smtClean="0"/>
              <a:t>., 121</a:t>
            </a:r>
            <a:r>
              <a:rPr lang="en-US" sz="1600" b="1" dirty="0"/>
              <a:t>, 521–537, </a:t>
            </a:r>
            <a:r>
              <a:rPr lang="en-US" sz="1600" b="1" dirty="0" smtClean="0"/>
              <a:t>doi:10.1002/2015JD023981</a:t>
            </a:r>
            <a:r>
              <a:rPr lang="en-US" sz="1600" b="1" dirty="0"/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00400" y="1828800"/>
            <a:ext cx="5647174" cy="4114800"/>
            <a:chOff x="3200400" y="1828800"/>
            <a:chExt cx="5647174" cy="4114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-1925"/>
            <a:stretch/>
          </p:blipFill>
          <p:spPr bwMode="auto">
            <a:xfrm>
              <a:off x="3200400" y="1828800"/>
              <a:ext cx="5647174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3886200" y="4419600"/>
              <a:ext cx="685800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553200" y="4419600"/>
              <a:ext cx="685800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230372" y="1901041"/>
            <a:ext cx="27414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“…the </a:t>
            </a:r>
            <a:r>
              <a:rPr lang="en-US" b="1" dirty="0"/>
              <a:t>large interannual variation (IAV) of</a:t>
            </a:r>
          </a:p>
          <a:p>
            <a:r>
              <a:rPr lang="en-US" b="1" dirty="0"/>
              <a:t>upper tropospheric ozone over </a:t>
            </a:r>
            <a:r>
              <a:rPr lang="en-US" b="1" dirty="0" err="1"/>
              <a:t>Réunion</a:t>
            </a:r>
            <a:r>
              <a:rPr lang="en-US" b="1" dirty="0"/>
              <a:t> is driven by the large IAV of the stratospheric influence</a:t>
            </a:r>
            <a:r>
              <a:rPr lang="en-US" b="1" dirty="0" smtClean="0"/>
              <a:t>.”</a:t>
            </a:r>
          </a:p>
          <a:p>
            <a:endParaRPr lang="en-US" b="1" dirty="0"/>
          </a:p>
          <a:p>
            <a:r>
              <a:rPr lang="en-US" b="1" dirty="0" smtClean="0"/>
              <a:t>Simulations with constant 1992 emissions showed this change was NOT due to emissions.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29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00078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Websites for GMI Output or Simulation Information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950184"/>
            <a:ext cx="75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ftp://ftp.cpc.ncep.noaa.gov/ndacc/gmi_model_data/</a:t>
            </a:r>
          </a:p>
          <a:p>
            <a:r>
              <a:rPr lang="en-US" sz="2000" b="1" dirty="0" smtClean="0"/>
              <a:t>To download GMI-MERRA2 support files for Lidar stations.</a:t>
            </a:r>
          </a:p>
          <a:p>
            <a:endParaRPr lang="en-US" sz="2000" b="1" dirty="0"/>
          </a:p>
          <a:p>
            <a:r>
              <a:rPr lang="en-US" sz="2000" b="1" dirty="0" smtClean="0"/>
              <a:t>Or go to the NDACC website and follow links to getting data.</a:t>
            </a:r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>
                <a:solidFill>
                  <a:srgbClr val="C00000"/>
                </a:solidFill>
              </a:rPr>
              <a:t>https://gmi.gsfc.nasa.gov </a:t>
            </a:r>
            <a:r>
              <a:rPr lang="en-US" sz="2000" b="1" dirty="0" smtClean="0"/>
              <a:t> The source for information on the GMI model, recent </a:t>
            </a:r>
            <a:r>
              <a:rPr lang="en-US" sz="2000" b="1" dirty="0" err="1" smtClean="0"/>
              <a:t>Hindcast</a:t>
            </a:r>
            <a:r>
              <a:rPr lang="en-US" sz="2000" b="1" dirty="0" smtClean="0"/>
              <a:t> simulations, and publications.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369" y="4514671"/>
            <a:ext cx="781343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63300"/>
                </a:solidFill>
              </a:rPr>
              <a:t>If you are interested in model output/support that differs from what I’ve produced, please contact me!  </a:t>
            </a:r>
            <a:r>
              <a:rPr lang="en-US" sz="2400" b="1" dirty="0">
                <a:solidFill>
                  <a:srgbClr val="2D3FEF"/>
                </a:solidFill>
              </a:rPr>
              <a:t>s</a:t>
            </a:r>
            <a:r>
              <a:rPr lang="en-US" sz="2400" b="1" dirty="0" smtClean="0">
                <a:solidFill>
                  <a:srgbClr val="2D3FEF"/>
                </a:solidFill>
              </a:rPr>
              <a:t>usan.strahan@nasa.gov</a:t>
            </a:r>
            <a:endParaRPr lang="en-US" sz="2400" b="1" dirty="0">
              <a:solidFill>
                <a:srgbClr val="2D3F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8744"/>
            <a:ext cx="8077200" cy="981456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005386"/>
                </a:solidFill>
                <a:effectLst/>
              </a:rPr>
              <a:t>Mean Antarctic </a:t>
            </a:r>
            <a:r>
              <a:rPr lang="en-US" sz="2800" dirty="0" err="1" smtClean="0">
                <a:solidFill>
                  <a:srgbClr val="005386"/>
                </a:solidFill>
                <a:effectLst/>
              </a:rPr>
              <a:t>Cl</a:t>
            </a:r>
            <a:r>
              <a:rPr lang="en-US" sz="2800" baseline="-25000" dirty="0" err="1" smtClean="0">
                <a:solidFill>
                  <a:srgbClr val="005386"/>
                </a:solidFill>
                <a:effectLst/>
              </a:rPr>
              <a:t>y</a:t>
            </a:r>
            <a:r>
              <a:rPr lang="en-US" sz="2800" dirty="0" smtClean="0">
                <a:solidFill>
                  <a:srgbClr val="005386"/>
                </a:solidFill>
                <a:effectLst/>
              </a:rPr>
              <a:t> decline is 25 </a:t>
            </a:r>
            <a:r>
              <a:rPr lang="en-US" sz="2800" dirty="0" err="1" smtClean="0">
                <a:solidFill>
                  <a:srgbClr val="005386"/>
                </a:solidFill>
                <a:effectLst/>
              </a:rPr>
              <a:t>ppt</a:t>
            </a:r>
            <a:r>
              <a:rPr lang="en-US" sz="2800" dirty="0" smtClean="0">
                <a:solidFill>
                  <a:srgbClr val="005386"/>
                </a:solidFill>
                <a:effectLst/>
              </a:rPr>
              <a:t>/</a:t>
            </a:r>
            <a:r>
              <a:rPr lang="en-US" sz="2800" dirty="0" err="1" smtClean="0">
                <a:solidFill>
                  <a:srgbClr val="005386"/>
                </a:solidFill>
                <a:effectLst/>
              </a:rPr>
              <a:t>yr</a:t>
            </a:r>
            <a:r>
              <a:rPr lang="en-US" sz="2800" dirty="0" smtClean="0">
                <a:solidFill>
                  <a:srgbClr val="005386"/>
                </a:solidFill>
                <a:effectLst/>
              </a:rPr>
              <a:t>, </a:t>
            </a:r>
            <a:r>
              <a:rPr lang="en-US" sz="2800" i="1" dirty="0" smtClean="0">
                <a:solidFill>
                  <a:srgbClr val="005386"/>
                </a:solidFill>
                <a:effectLst/>
              </a:rPr>
              <a:t>but</a:t>
            </a:r>
            <a:r>
              <a:rPr lang="en-US" sz="2800" dirty="0" smtClean="0">
                <a:solidFill>
                  <a:srgbClr val="005386"/>
                </a:solidFill>
                <a:effectLst/>
              </a:rPr>
              <a:t/>
            </a:r>
            <a:br>
              <a:rPr lang="en-US" sz="2800" dirty="0" smtClean="0">
                <a:solidFill>
                  <a:srgbClr val="005386"/>
                </a:solidFill>
                <a:effectLst/>
              </a:rPr>
            </a:br>
            <a:r>
              <a:rPr lang="en-US" sz="2800" dirty="0" smtClean="0">
                <a:solidFill>
                  <a:srgbClr val="005386"/>
                </a:solidFill>
                <a:effectLst/>
              </a:rPr>
              <a:t>vortex-averaged </a:t>
            </a:r>
            <a:r>
              <a:rPr lang="en-US" sz="2800" dirty="0" err="1" smtClean="0">
                <a:solidFill>
                  <a:srgbClr val="005386"/>
                </a:solidFill>
                <a:effectLst/>
              </a:rPr>
              <a:t>Cl</a:t>
            </a:r>
            <a:r>
              <a:rPr lang="en-US" sz="2800" baseline="-25000" dirty="0" err="1" smtClean="0">
                <a:solidFill>
                  <a:srgbClr val="005386"/>
                </a:solidFill>
                <a:effectLst/>
              </a:rPr>
              <a:t>y</a:t>
            </a:r>
            <a:r>
              <a:rPr lang="en-US" sz="2800" dirty="0" smtClean="0">
                <a:solidFill>
                  <a:srgbClr val="005386"/>
                </a:solidFill>
                <a:effectLst/>
              </a:rPr>
              <a:t> varies due to transport</a:t>
            </a:r>
            <a:endParaRPr lang="en-US" sz="2800" dirty="0">
              <a:solidFill>
                <a:srgbClr val="005386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438400"/>
            <a:ext cx="4343400" cy="2057400"/>
          </a:xfrm>
        </p:spPr>
        <p:txBody>
          <a:bodyPr>
            <a:no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5386"/>
                </a:solidFill>
              </a:rPr>
              <a:t>Over 12 years, vortex N2O first got higher (younger) but recently it’s been getting quite low (old). 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5386"/>
                </a:solidFill>
              </a:rPr>
              <a:t>The QBO meridional circulation  has everything to do with this (in the  Antarctic) 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0" t="3967" r="1491" b="65357"/>
          <a:stretch/>
        </p:blipFill>
        <p:spPr>
          <a:xfrm>
            <a:off x="4769180" y="2362200"/>
            <a:ext cx="376522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1" y="5105400"/>
            <a:ext cx="8305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5386"/>
                </a:solidFill>
              </a:rPr>
              <a:t>The recent increase in mean age </a:t>
            </a:r>
            <a:r>
              <a:rPr lang="en-US" b="1" dirty="0">
                <a:solidFill>
                  <a:srgbClr val="005386"/>
                </a:solidFill>
              </a:rPr>
              <a:t>is so large that it </a:t>
            </a:r>
            <a:r>
              <a:rPr lang="en-US" b="1" dirty="0" smtClean="0">
                <a:solidFill>
                  <a:srgbClr val="005386"/>
                </a:solidFill>
              </a:rPr>
              <a:t>overwhelms </a:t>
            </a:r>
            <a:r>
              <a:rPr lang="en-US" b="1" dirty="0">
                <a:solidFill>
                  <a:srgbClr val="005386"/>
                </a:solidFill>
              </a:rPr>
              <a:t>the 25 </a:t>
            </a:r>
            <a:r>
              <a:rPr lang="en-US" b="1" dirty="0" err="1">
                <a:solidFill>
                  <a:srgbClr val="005386"/>
                </a:solidFill>
              </a:rPr>
              <a:t>ppt</a:t>
            </a:r>
            <a:r>
              <a:rPr lang="en-US" b="1" dirty="0">
                <a:solidFill>
                  <a:srgbClr val="005386"/>
                </a:solidFill>
              </a:rPr>
              <a:t>/</a:t>
            </a:r>
            <a:r>
              <a:rPr lang="en-US" b="1" dirty="0" err="1">
                <a:solidFill>
                  <a:srgbClr val="005386"/>
                </a:solidFill>
              </a:rPr>
              <a:t>yr</a:t>
            </a:r>
            <a:r>
              <a:rPr lang="en-US" b="1" dirty="0">
                <a:solidFill>
                  <a:srgbClr val="005386"/>
                </a:solidFill>
              </a:rPr>
              <a:t> </a:t>
            </a:r>
            <a:r>
              <a:rPr lang="en-US" b="1" dirty="0" err="1">
                <a:solidFill>
                  <a:srgbClr val="005386"/>
                </a:solidFill>
              </a:rPr>
              <a:t>Cl</a:t>
            </a:r>
            <a:r>
              <a:rPr lang="en-US" b="1" baseline="-25000" dirty="0" err="1">
                <a:solidFill>
                  <a:srgbClr val="005386"/>
                </a:solidFill>
              </a:rPr>
              <a:t>y</a:t>
            </a:r>
            <a:r>
              <a:rPr lang="en-US" b="1" dirty="0">
                <a:solidFill>
                  <a:srgbClr val="005386"/>
                </a:solidFill>
              </a:rPr>
              <a:t> </a:t>
            </a:r>
            <a:r>
              <a:rPr lang="en-US" b="1" dirty="0" smtClean="0">
                <a:solidFill>
                  <a:srgbClr val="005386"/>
                </a:solidFill>
              </a:rPr>
              <a:t>decline</a:t>
            </a:r>
            <a:r>
              <a:rPr lang="en-US" b="1" dirty="0">
                <a:solidFill>
                  <a:srgbClr val="005386"/>
                </a:solidFill>
              </a:rPr>
              <a:t> </a:t>
            </a:r>
            <a:r>
              <a:rPr lang="en-US" b="1" dirty="0" smtClean="0">
                <a:solidFill>
                  <a:srgbClr val="005386"/>
                </a:solidFill>
              </a:rPr>
              <a:t>in chlorine-loading – giving the impression of a </a:t>
            </a:r>
            <a:r>
              <a:rPr lang="en-US" b="1" dirty="0" err="1" smtClean="0">
                <a:solidFill>
                  <a:srgbClr val="005386"/>
                </a:solidFill>
              </a:rPr>
              <a:t>Cl</a:t>
            </a:r>
            <a:r>
              <a:rPr lang="en-US" b="1" baseline="-25000" dirty="0" err="1" smtClean="0">
                <a:solidFill>
                  <a:srgbClr val="005386"/>
                </a:solidFill>
              </a:rPr>
              <a:t>y</a:t>
            </a:r>
            <a:r>
              <a:rPr lang="en-US" b="1" dirty="0" smtClean="0">
                <a:solidFill>
                  <a:srgbClr val="005386"/>
                </a:solidFill>
              </a:rPr>
              <a:t> increase in recent years.</a:t>
            </a:r>
            <a:endParaRPr lang="en-US" b="1" dirty="0">
              <a:solidFill>
                <a:srgbClr val="00538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6400800"/>
            <a:ext cx="604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3300"/>
                </a:solidFill>
              </a:rPr>
              <a:t>From Strahan and Douglass (2018), </a:t>
            </a:r>
            <a:r>
              <a:rPr lang="en-US" b="1" dirty="0" err="1" smtClean="0">
                <a:solidFill>
                  <a:srgbClr val="993300"/>
                </a:solidFill>
              </a:rPr>
              <a:t>Geophys</a:t>
            </a:r>
            <a:r>
              <a:rPr lang="en-US" b="1" dirty="0" smtClean="0">
                <a:solidFill>
                  <a:srgbClr val="993300"/>
                </a:solidFill>
              </a:rPr>
              <a:t>. Res. Lett.</a:t>
            </a:r>
            <a:endParaRPr lang="en-US" b="1" dirty="0">
              <a:solidFill>
                <a:srgbClr val="99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7892" y="2057400"/>
            <a:ext cx="4477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j-lt"/>
              </a:rPr>
              <a:t>Vortex-averaged </a:t>
            </a:r>
            <a:r>
              <a:rPr lang="en-US" sz="1600" b="1" dirty="0" err="1">
                <a:solidFill>
                  <a:schemeClr val="bg1"/>
                </a:solidFill>
                <a:latin typeface="+mj-lt"/>
              </a:rPr>
              <a:t>Cl</a:t>
            </a:r>
            <a:r>
              <a:rPr lang="en-US" sz="1600" b="1" baseline="-25000" dirty="0" err="1">
                <a:solidFill>
                  <a:schemeClr val="bg1"/>
                </a:solidFill>
                <a:latin typeface="+mj-lt"/>
              </a:rPr>
              <a:t>y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 (red) is inferred from 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MLS N</a:t>
            </a:r>
            <a:r>
              <a:rPr lang="en-US" sz="1600" b="1" baseline="-25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O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013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Lower Stratospheric Ozone 101:</a:t>
            </a:r>
            <a:br>
              <a:rPr lang="en-US" sz="2800" b="1" dirty="0" smtClean="0"/>
            </a:br>
            <a:r>
              <a:rPr lang="en-US" sz="2800" b="1" dirty="0" smtClean="0"/>
              <a:t>Distribution is controlled by chemistry and </a:t>
            </a:r>
            <a:r>
              <a:rPr lang="en-US" sz="2800" b="1" dirty="0"/>
              <a:t>d</a:t>
            </a:r>
            <a:r>
              <a:rPr lang="en-US" sz="2800" b="1" dirty="0" smtClean="0"/>
              <a:t>ynamics</a:t>
            </a:r>
            <a:endParaRPr lang="en-US" sz="2800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600200" y="2819400"/>
            <a:ext cx="0" cy="1219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  <a:effectLst>
            <a:glow rad="101600">
              <a:srgbClr val="D22EC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81800" y="449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74165" y="3733800"/>
            <a:ext cx="152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E53C2"/>
                </a:solidFill>
              </a:rPr>
              <a:t>Transport Controlled</a:t>
            </a:r>
            <a:endParaRPr lang="en-US" b="1" dirty="0">
              <a:solidFill>
                <a:srgbClr val="0E53C2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620000" y="2362200"/>
            <a:ext cx="0" cy="128176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57448" y="1905000"/>
            <a:ext cx="113242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~10 </a:t>
            </a:r>
            <a:r>
              <a:rPr lang="en-US" b="1" dirty="0" err="1" smtClean="0"/>
              <a:t>hPa</a:t>
            </a: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~100 </a:t>
            </a:r>
            <a:r>
              <a:rPr lang="en-US" b="1" dirty="0" err="1" smtClean="0"/>
              <a:t>hPa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" y="52578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Brewer-Dobson circulation influences the O3 distribution </a:t>
            </a:r>
            <a:r>
              <a:rPr lang="en-US" sz="2000" b="1" dirty="0" smtClean="0">
                <a:solidFill>
                  <a:srgbClr val="FF3399"/>
                </a:solidFill>
              </a:rPr>
              <a:t>directly by transporting O3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/>
              <a:t>and </a:t>
            </a:r>
            <a:r>
              <a:rPr lang="en-US" sz="2000" b="1" dirty="0" smtClean="0">
                <a:solidFill>
                  <a:srgbClr val="0E53C2"/>
                </a:solidFill>
              </a:rPr>
              <a:t>indirectly by transporting long-lived families, e.g., </a:t>
            </a:r>
            <a:r>
              <a:rPr lang="en-US" sz="2000" b="1" dirty="0" err="1" smtClean="0">
                <a:solidFill>
                  <a:srgbClr val="0E53C2"/>
                </a:solidFill>
              </a:rPr>
              <a:t>NO</a:t>
            </a:r>
            <a:r>
              <a:rPr lang="en-US" sz="2000" b="1" baseline="-25000" dirty="0" err="1" smtClean="0">
                <a:solidFill>
                  <a:srgbClr val="0E53C2"/>
                </a:solidFill>
              </a:rPr>
              <a:t>y</a:t>
            </a:r>
            <a:r>
              <a:rPr lang="en-US" sz="2000" b="1" dirty="0" smtClean="0">
                <a:solidFill>
                  <a:srgbClr val="0E53C2"/>
                </a:solidFill>
              </a:rPr>
              <a:t>, </a:t>
            </a:r>
            <a:r>
              <a:rPr lang="en-US" sz="2000" b="1" dirty="0" err="1" smtClean="0">
                <a:solidFill>
                  <a:srgbClr val="0E53C2"/>
                </a:solidFill>
              </a:rPr>
              <a:t>Cl</a:t>
            </a:r>
            <a:r>
              <a:rPr lang="en-US" sz="2000" b="1" baseline="-25000" dirty="0" err="1" smtClean="0">
                <a:solidFill>
                  <a:srgbClr val="0E53C2"/>
                </a:solidFill>
              </a:rPr>
              <a:t>y</a:t>
            </a:r>
            <a:r>
              <a:rPr lang="en-US" sz="2000" b="1" dirty="0">
                <a:solidFill>
                  <a:srgbClr val="0E53C2"/>
                </a:solidFill>
              </a:rPr>
              <a:t>)</a:t>
            </a:r>
            <a:r>
              <a:rPr lang="en-US" sz="2000" b="1" dirty="0" smtClean="0"/>
              <a:t>. </a:t>
            </a:r>
          </a:p>
          <a:p>
            <a:r>
              <a:rPr lang="en-US" sz="2000" b="1" dirty="0" smtClean="0"/>
              <a:t>These ‘reservoirs’ are sources of radicals involved in O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 loss cycles. 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5" t="7752" r="7350" b="9767"/>
          <a:stretch/>
        </p:blipFill>
        <p:spPr>
          <a:xfrm>
            <a:off x="2438400" y="1905000"/>
            <a:ext cx="3986697" cy="306935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343400" y="3048000"/>
            <a:ext cx="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flipV="1">
            <a:off x="4724400" y="2469412"/>
            <a:ext cx="1143000" cy="19050"/>
          </a:xfrm>
          <a:prstGeom prst="curvedConnector3">
            <a:avLst>
              <a:gd name="adj1" fmla="val 52791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19800" y="2818715"/>
            <a:ext cx="0" cy="9912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02789" y="2292942"/>
            <a:ext cx="481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76600" y="3791634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L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0" y="3348335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4800600"/>
            <a:ext cx="3165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Summer                        Winter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5106598" y="4113021"/>
            <a:ext cx="762581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</a:rPr>
              <a:t>Hohen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2209800"/>
            <a:ext cx="21424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22ECE"/>
                </a:solidFill>
              </a:rPr>
              <a:t>Chemical Control </a:t>
            </a:r>
            <a:endParaRPr lang="en-US" b="1" dirty="0">
              <a:solidFill>
                <a:srgbClr val="D22E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6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10" grpId="0"/>
      <p:bldP spid="19" grpId="0"/>
      <p:bldP spid="21" grpId="0"/>
      <p:bldP spid="28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096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Example: ‘GMI-assisted’ FTIR columns and long-term trends 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t="3427" r="6538" b="2936"/>
          <a:stretch/>
        </p:blipFill>
        <p:spPr>
          <a:xfrm>
            <a:off x="5334000" y="1673681"/>
            <a:ext cx="3124200" cy="4574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524000"/>
            <a:ext cx="4648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GMI variability was used to determine Lauder </a:t>
            </a:r>
            <a:r>
              <a:rPr lang="en-US" b="1" dirty="0" err="1" smtClean="0">
                <a:latin typeface="+mj-lt"/>
              </a:rPr>
              <a:t>HCl</a:t>
            </a:r>
            <a:r>
              <a:rPr lang="en-US" b="1" dirty="0" smtClean="0">
                <a:latin typeface="+mj-lt"/>
              </a:rPr>
              <a:t> and ClONO</a:t>
            </a:r>
            <a:r>
              <a:rPr lang="en-US" b="1" baseline="-25000" dirty="0" smtClean="0">
                <a:latin typeface="+mj-lt"/>
              </a:rPr>
              <a:t>2</a:t>
            </a:r>
            <a:r>
              <a:rPr lang="en-US" b="1" dirty="0" smtClean="0">
                <a:latin typeface="+mj-lt"/>
              </a:rPr>
              <a:t> column seasonal means.  The annual average of their sum (</a:t>
            </a:r>
            <a:r>
              <a:rPr lang="en-US" b="1" dirty="0" err="1" smtClean="0">
                <a:latin typeface="+mj-lt"/>
              </a:rPr>
              <a:t>Cl</a:t>
            </a:r>
            <a:r>
              <a:rPr lang="en-US" b="1" baseline="-25000" dirty="0" err="1" smtClean="0">
                <a:latin typeface="+mj-lt"/>
              </a:rPr>
              <a:t>y</a:t>
            </a:r>
            <a:r>
              <a:rPr lang="en-US" b="1" dirty="0" smtClean="0">
                <a:latin typeface="+mj-lt"/>
              </a:rPr>
              <a:t>) is shown here.  Means are shown for the Lauder station,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45</a:t>
            </a:r>
            <a:r>
              <a:rPr lang="en-US" b="1" baseline="30000" dirty="0" smtClean="0">
                <a:solidFill>
                  <a:srgbClr val="FF0000"/>
                </a:solidFill>
                <a:latin typeface="+mj-lt"/>
              </a:rPr>
              <a:t>o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S zonal mean</a:t>
            </a:r>
            <a:r>
              <a:rPr lang="en-US" b="1" dirty="0" smtClean="0">
                <a:latin typeface="+mj-lt"/>
              </a:rPr>
              <a:t>, and for the </a:t>
            </a:r>
            <a:r>
              <a:rPr lang="en-US" b="1" dirty="0" smtClean="0">
                <a:solidFill>
                  <a:srgbClr val="2D3FEF"/>
                </a:solidFill>
                <a:latin typeface="+mj-lt"/>
              </a:rPr>
              <a:t>southern </a:t>
            </a:r>
            <a:r>
              <a:rPr lang="en-US" b="1" dirty="0" err="1" smtClean="0">
                <a:solidFill>
                  <a:srgbClr val="2D3FEF"/>
                </a:solidFill>
                <a:latin typeface="+mj-lt"/>
              </a:rPr>
              <a:t>midlatitudes</a:t>
            </a:r>
            <a:r>
              <a:rPr lang="en-US" b="1" dirty="0" smtClean="0">
                <a:latin typeface="+mj-lt"/>
              </a:rPr>
              <a:t>. </a:t>
            </a:r>
          </a:p>
          <a:p>
            <a:endParaRPr lang="en-US" b="1" dirty="0" smtClean="0">
              <a:latin typeface="+mj-lt"/>
            </a:endParaRPr>
          </a:p>
          <a:p>
            <a:r>
              <a:rPr lang="en-US" b="1" i="1" dirty="0" smtClean="0">
                <a:latin typeface="+mj-lt"/>
              </a:rPr>
              <a:t>The midlatitude </a:t>
            </a:r>
            <a:r>
              <a:rPr lang="en-US" b="1" i="1" dirty="0" err="1" smtClean="0">
                <a:latin typeface="+mj-lt"/>
              </a:rPr>
              <a:t>Cl</a:t>
            </a:r>
            <a:r>
              <a:rPr lang="en-US" b="1" i="1" baseline="-25000" dirty="0" err="1" smtClean="0">
                <a:latin typeface="+mj-lt"/>
              </a:rPr>
              <a:t>y</a:t>
            </a:r>
            <a:r>
              <a:rPr lang="en-US" b="1" i="1" dirty="0" smtClean="0">
                <a:latin typeface="+mj-lt"/>
              </a:rPr>
              <a:t> (blue) shows large interannual variability and a slow decline.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267200"/>
            <a:ext cx="472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The HNO</a:t>
            </a:r>
            <a:r>
              <a:rPr lang="en-US" b="1" baseline="-25000" dirty="0" smtClean="0">
                <a:latin typeface="+mj-lt"/>
              </a:rPr>
              <a:t>3</a:t>
            </a:r>
            <a:r>
              <a:rPr lang="en-US" b="1" dirty="0" smtClean="0">
                <a:latin typeface="+mj-lt"/>
              </a:rPr>
              <a:t> southern midlatitude trend </a:t>
            </a:r>
            <a:r>
              <a:rPr lang="en-US" b="1" dirty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is +0.06%.yr. The growth rate of its source gas is +0.25%.yr. </a:t>
            </a:r>
            <a:r>
              <a:rPr lang="en-US" b="1" i="1" dirty="0" smtClean="0">
                <a:solidFill>
                  <a:srgbClr val="C00000"/>
                </a:solidFill>
                <a:latin typeface="+mj-lt"/>
              </a:rPr>
              <a:t>No evidence of circulation change.</a:t>
            </a:r>
          </a:p>
          <a:p>
            <a:endParaRPr lang="en-US" b="1" i="1" dirty="0">
              <a:solidFill>
                <a:srgbClr val="C00000"/>
              </a:solidFill>
              <a:latin typeface="+mj-lt"/>
            </a:endParaRPr>
          </a:p>
          <a:p>
            <a:r>
              <a:rPr lang="en-US" b="1" dirty="0">
                <a:latin typeface="+mj-lt"/>
              </a:rPr>
              <a:t>The </a:t>
            </a:r>
            <a:r>
              <a:rPr lang="en-US" b="1" dirty="0" err="1" smtClean="0">
                <a:latin typeface="+mj-lt"/>
              </a:rPr>
              <a:t>HCl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>
                <a:latin typeface="+mj-lt"/>
              </a:rPr>
              <a:t>southern midlatitude trend  </a:t>
            </a:r>
            <a:r>
              <a:rPr lang="en-US" b="1" dirty="0" smtClean="0">
                <a:latin typeface="+mj-lt"/>
              </a:rPr>
              <a:t>is -0.5%.</a:t>
            </a:r>
            <a:r>
              <a:rPr lang="en-US" b="1" dirty="0">
                <a:latin typeface="+mj-lt"/>
              </a:rPr>
              <a:t>yr. </a:t>
            </a:r>
            <a:r>
              <a:rPr lang="en-US" b="1" dirty="0" smtClean="0">
                <a:latin typeface="+mj-lt"/>
              </a:rPr>
              <a:t>Cl-containing sources gases have declined at a similar rate during this period.</a:t>
            </a:r>
            <a:endParaRPr lang="en-US" b="1" i="1" dirty="0" smtClean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07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6962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/>
              <a:t>Midlatitude O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 Seasonal Cycle at 450 K (~70 </a:t>
            </a:r>
            <a:r>
              <a:rPr lang="en-US" sz="2800" b="1" dirty="0" err="1" smtClean="0"/>
              <a:t>hPa</a:t>
            </a:r>
            <a:r>
              <a:rPr lang="en-US" sz="2800" b="1" dirty="0" smtClean="0"/>
              <a:t>)</a:t>
            </a:r>
            <a:br>
              <a:rPr lang="en-US" sz="2800" b="1" dirty="0" smtClean="0"/>
            </a:br>
            <a:r>
              <a:rPr lang="en-US" sz="2800" b="1" i="1" dirty="0" smtClean="0"/>
              <a:t>12 years of daily MLS Zonal Mean O</a:t>
            </a:r>
            <a:r>
              <a:rPr lang="en-US" sz="2800" b="1" i="1" baseline="-25000" dirty="0" smtClean="0"/>
              <a:t>3</a:t>
            </a:r>
            <a:r>
              <a:rPr lang="en-US" sz="2800" b="1" i="1" dirty="0" smtClean="0"/>
              <a:t> at 48N</a:t>
            </a:r>
            <a:endParaRPr lang="en-US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2273327"/>
            <a:ext cx="3352800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Gas Phase Loss Cycles: </a:t>
            </a:r>
            <a:r>
              <a:rPr lang="en-US" sz="2000" b="1" dirty="0" err="1" smtClean="0"/>
              <a:t>HO</a:t>
            </a:r>
            <a:r>
              <a:rPr lang="en-US" sz="2000" b="1" baseline="-25000" dirty="0" err="1" smtClean="0"/>
              <a:t>x</a:t>
            </a:r>
            <a:r>
              <a:rPr lang="en-US" sz="2000" b="1" dirty="0" smtClean="0"/>
              <a:t>, NO</a:t>
            </a:r>
            <a:r>
              <a:rPr lang="en-US" sz="2000" b="1" baseline="-25000" dirty="0" smtClean="0"/>
              <a:t>x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ClO</a:t>
            </a:r>
            <a:r>
              <a:rPr lang="en-US" sz="2000" b="1" baseline="-25000" dirty="0" err="1" smtClean="0"/>
              <a:t>x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BrO</a:t>
            </a:r>
            <a:r>
              <a:rPr lang="en-US" sz="2000" b="1" baseline="-25000" dirty="0" err="1" smtClean="0"/>
              <a:t>x</a:t>
            </a:r>
            <a:r>
              <a:rPr lang="en-US" sz="2000" b="1" dirty="0" smtClean="0"/>
              <a:t>, O</a:t>
            </a:r>
            <a:r>
              <a:rPr lang="en-US" sz="2000" b="1" baseline="-25000" dirty="0" smtClean="0"/>
              <a:t>x</a:t>
            </a:r>
            <a:endParaRPr lang="en-US" sz="2000" b="1" baseline="-25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81000" y="1953882"/>
            <a:ext cx="4114801" cy="3264932"/>
            <a:chOff x="2667000" y="2057400"/>
            <a:chExt cx="4114801" cy="32649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28" t="7287" r="7950" b="9457"/>
            <a:stretch/>
          </p:blipFill>
          <p:spPr>
            <a:xfrm>
              <a:off x="2667000" y="2057400"/>
              <a:ext cx="4109250" cy="316141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667001" y="4953000"/>
              <a:ext cx="4114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      Winter    Spring   Summer       Fall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51767" y="2438400"/>
              <a:ext cx="130603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P</a:t>
              </a:r>
              <a:r>
                <a:rPr lang="en-US" sz="1200" b="1" dirty="0" smtClean="0"/>
                <a:t>hotochemical loss, </a:t>
              </a:r>
              <a:r>
                <a:rPr lang="en-US" sz="1200" b="1" dirty="0"/>
                <a:t>little </a:t>
              </a:r>
              <a:r>
                <a:rPr lang="en-US" sz="1200" b="1" dirty="0" smtClean="0"/>
                <a:t>transport</a:t>
              </a:r>
              <a:endParaRPr lang="en-US" sz="1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5537" y="2590800"/>
              <a:ext cx="121386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Fall &amp; Winter: transport, ~no chemistry </a:t>
              </a:r>
              <a:endParaRPr lang="en-US" sz="1200" b="1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886200" y="2362200"/>
              <a:ext cx="0" cy="251460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410200" y="2362200"/>
              <a:ext cx="0" cy="251460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648200" y="3733800"/>
            <a:ext cx="4321439" cy="1200329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In the midlatitude lower stratosphere:</a:t>
            </a:r>
          </a:p>
          <a:p>
            <a:pPr lvl="1"/>
            <a:r>
              <a:rPr lang="en-US" b="1" dirty="0" err="1" smtClean="0"/>
              <a:t>HOx</a:t>
            </a:r>
            <a:r>
              <a:rPr lang="en-US" b="1" dirty="0" smtClean="0"/>
              <a:t> loss ~50%</a:t>
            </a:r>
          </a:p>
          <a:p>
            <a:pPr lvl="1"/>
            <a:r>
              <a:rPr lang="en-US" b="1" dirty="0" err="1" smtClean="0"/>
              <a:t>ClOx</a:t>
            </a:r>
            <a:r>
              <a:rPr lang="en-US" b="1" dirty="0" smtClean="0"/>
              <a:t> + </a:t>
            </a:r>
            <a:r>
              <a:rPr lang="en-US" b="1" dirty="0" err="1" smtClean="0"/>
              <a:t>BrOx</a:t>
            </a:r>
            <a:r>
              <a:rPr lang="en-US" b="1" dirty="0" smtClean="0"/>
              <a:t> ~33%</a:t>
            </a:r>
          </a:p>
          <a:p>
            <a:pPr lvl="1"/>
            <a:r>
              <a:rPr lang="en-US" b="1" dirty="0" smtClean="0"/>
              <a:t>NOx Loss ~17%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55626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CC"/>
                </a:solidFill>
              </a:rPr>
              <a:t>The winter O3 max depends on circulation strength, but the summer O3 minimum is about the same each year, regardless of the winter maximum </a:t>
            </a:r>
            <a:endParaRPr lang="en-US" b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696200" cy="627888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Hohenpeissenberg</a:t>
            </a:r>
            <a:r>
              <a:rPr lang="en-US" sz="2800" b="1" dirty="0" smtClean="0"/>
              <a:t> O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 Record at 450 K, 1988-2017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5" t="7287" r="7350" b="9767"/>
          <a:stretch/>
        </p:blipFill>
        <p:spPr>
          <a:xfrm>
            <a:off x="847743" y="1828800"/>
            <a:ext cx="3936763" cy="304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6360" y="5791200"/>
            <a:ext cx="7641641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In summer (ASO), EESC increase has come and gone by 2017. </a:t>
            </a:r>
          </a:p>
          <a:p>
            <a:r>
              <a:rPr lang="en-US" sz="2000" b="1" dirty="0" smtClean="0">
                <a:latin typeface="+mj-lt"/>
              </a:rPr>
              <a:t>Where’s the response in either direction?</a:t>
            </a:r>
            <a:endParaRPr lang="en-US" sz="20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31336" y="5073134"/>
            <a:ext cx="2583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5386"/>
                </a:solidFill>
                <a:latin typeface="+mj-lt"/>
              </a:rPr>
              <a:t>Data averaged by season</a:t>
            </a:r>
            <a:endParaRPr lang="en-US" b="1" dirty="0">
              <a:solidFill>
                <a:srgbClr val="005386"/>
              </a:solidFill>
              <a:latin typeface="+mj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105400" y="2348638"/>
            <a:ext cx="3512683" cy="3276600"/>
            <a:chOff x="5105400" y="2348638"/>
            <a:chExt cx="3512683" cy="3276600"/>
          </a:xfrm>
        </p:grpSpPr>
        <p:grpSp>
          <p:nvGrpSpPr>
            <p:cNvPr id="8" name="Group 7"/>
            <p:cNvGrpSpPr/>
            <p:nvPr/>
          </p:nvGrpSpPr>
          <p:grpSpPr>
            <a:xfrm>
              <a:off x="5105400" y="2348638"/>
              <a:ext cx="3512683" cy="3276600"/>
              <a:chOff x="5097917" y="1828800"/>
              <a:chExt cx="3512683" cy="327660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5097917" y="2286000"/>
                <a:ext cx="3505200" cy="2819400"/>
                <a:chOff x="5257800" y="3200400"/>
                <a:chExt cx="3216350" cy="2514600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5257800" y="3200400"/>
                  <a:ext cx="3216350" cy="2514600"/>
                  <a:chOff x="4783340" y="3429000"/>
                  <a:chExt cx="3690810" cy="2759149"/>
                </a:xfrm>
              </p:grpSpPr>
              <p:pic>
                <p:nvPicPr>
                  <p:cNvPr id="5" name="Picture 4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90" t="6666" r="6032" b="9768"/>
                  <a:stretch/>
                </p:blipFill>
                <p:spPr>
                  <a:xfrm>
                    <a:off x="4783340" y="3429000"/>
                    <a:ext cx="3690810" cy="2759149"/>
                  </a:xfrm>
                  <a:prstGeom prst="rect">
                    <a:avLst/>
                  </a:prstGeom>
                </p:spPr>
              </p:pic>
              <p:cxnSp>
                <p:nvCxnSpPr>
                  <p:cNvPr id="7" name="Straight Connector 6"/>
                  <p:cNvCxnSpPr/>
                  <p:nvPr/>
                </p:nvCxnSpPr>
                <p:spPr>
                  <a:xfrm flipV="1">
                    <a:off x="5425220" y="3619500"/>
                    <a:ext cx="0" cy="23241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>
                    <a:off x="5257800" y="5334000"/>
                    <a:ext cx="3048000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7375405" y="3578423"/>
                  <a:ext cx="70179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latin typeface="+mj-lt"/>
                    </a:rPr>
                    <a:t>Winter</a:t>
                  </a:r>
                  <a:endParaRPr lang="en-US" sz="1400" b="1" dirty="0">
                    <a:latin typeface="+mj-lt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7315200" y="4343400"/>
                  <a:ext cx="81144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FF0000"/>
                      </a:solidFill>
                      <a:latin typeface="+mj-lt"/>
                    </a:rPr>
                    <a:t>Summer</a:t>
                  </a:r>
                  <a:endParaRPr lang="en-US" sz="1400" b="1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105400" y="1828800"/>
                <a:ext cx="35052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Equivalent Effective Stratospheric Chlorine</a:t>
                </a:r>
                <a:endParaRPr lang="en-US" b="1" dirty="0"/>
              </a:p>
            </p:txBody>
          </p:sp>
        </p:grpSp>
        <p:cxnSp>
          <p:nvCxnSpPr>
            <p:cNvPr id="15" name="Straight Connector 14"/>
            <p:cNvCxnSpPr/>
            <p:nvPr/>
          </p:nvCxnSpPr>
          <p:spPr>
            <a:xfrm flipV="1">
              <a:off x="8231882" y="3055083"/>
              <a:ext cx="0" cy="2278917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414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b="1" dirty="0" smtClean="0"/>
              <a:t>GMI-MERRA2 Simulation shows same EESC response </a:t>
            </a:r>
            <a:br>
              <a:rPr lang="en-US" sz="2800" b="1" dirty="0" smtClean="0"/>
            </a:br>
            <a:r>
              <a:rPr lang="en-US" sz="2800" b="1" dirty="0" smtClean="0"/>
              <a:t>as does the </a:t>
            </a:r>
            <a:r>
              <a:rPr lang="en-US" sz="2800" b="1" dirty="0" err="1" smtClean="0"/>
              <a:t>Hohenpeissenberg</a:t>
            </a:r>
            <a:r>
              <a:rPr lang="en-US" sz="2800" b="1" dirty="0" smtClean="0"/>
              <a:t> O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 Record</a:t>
            </a:r>
            <a:br>
              <a:rPr lang="en-US" sz="2800" b="1" dirty="0" smtClean="0"/>
            </a:br>
            <a:r>
              <a:rPr lang="en-US" sz="2800" b="1" dirty="0" smtClean="0"/>
              <a:t>(3 LS Levels, ~100-50 </a:t>
            </a:r>
            <a:r>
              <a:rPr lang="en-US" sz="2800" b="1" dirty="0" err="1" smtClean="0"/>
              <a:t>hPa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6" t="5912" r="7365" b="7744"/>
          <a:stretch/>
        </p:blipFill>
        <p:spPr>
          <a:xfrm>
            <a:off x="5029200" y="2232836"/>
            <a:ext cx="3264195" cy="26514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2667000"/>
            <a:ext cx="4800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latin typeface="+mj-lt"/>
              </a:rPr>
              <a:t>The simulation (dashed) has realistic time-dependent CFC and other ODS surface mixing ratios.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00B0"/>
                </a:solidFill>
                <a:latin typeface="+mj-lt"/>
              </a:rPr>
              <a:t>This simulation is telling us what we expect the observations (solid lines) to do. 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latin typeface="+mj-lt"/>
              </a:rPr>
              <a:t>And they agree!!</a:t>
            </a:r>
            <a:endParaRPr lang="en-US" sz="20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876800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B0"/>
                </a:solidFill>
              </a:rPr>
              <a:t>Caveat – I have made no attempt to sample the model with the same frequency as the obs. This impacts the comparison (somewhat).</a:t>
            </a:r>
            <a:endParaRPr lang="en-US" sz="1400" b="1" dirty="0">
              <a:solidFill>
                <a:srgbClr val="0000B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902" y="5715000"/>
            <a:ext cx="8566298" cy="707886"/>
          </a:xfrm>
          <a:prstGeom prst="rect">
            <a:avLst/>
          </a:prstGeom>
          <a:solidFill>
            <a:srgbClr val="DAF6F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600CC"/>
                </a:solidFill>
                <a:latin typeface="Candara" panose="020E0502030303020204" pitchFamily="34" charset="0"/>
              </a:rPr>
              <a:t>The </a:t>
            </a:r>
            <a:r>
              <a:rPr lang="en-US" sz="2000" b="1" dirty="0" err="1" smtClean="0">
                <a:solidFill>
                  <a:srgbClr val="6600CC"/>
                </a:solidFill>
                <a:latin typeface="Candara" panose="020E0502030303020204" pitchFamily="34" charset="0"/>
              </a:rPr>
              <a:t>Hohenpeissenberg</a:t>
            </a:r>
            <a:r>
              <a:rPr lang="en-US" sz="2000" b="1" dirty="0" smtClean="0">
                <a:solidFill>
                  <a:srgbClr val="6600CC"/>
                </a:solidFill>
                <a:latin typeface="Candara" panose="020E0502030303020204" pitchFamily="34" charset="0"/>
              </a:rPr>
              <a:t> record is consistent with our expectations.</a:t>
            </a:r>
          </a:p>
          <a:p>
            <a:r>
              <a:rPr lang="en-US" sz="2000" b="1" dirty="0" smtClean="0">
                <a:solidFill>
                  <a:srgbClr val="6600CC"/>
                </a:solidFill>
                <a:latin typeface="Candara" panose="020E0502030303020204" pitchFamily="34" charset="0"/>
              </a:rPr>
              <a:t>It would be nice to know whether lower stratospheric chlorine is declining.</a:t>
            </a:r>
            <a:endParaRPr lang="en-US" sz="2000" b="1" dirty="0">
              <a:solidFill>
                <a:srgbClr val="6600CC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0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19" y="457200"/>
            <a:ext cx="8305800" cy="9326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rgbClr val="005386"/>
                </a:solidFill>
              </a:rPr>
              <a:t/>
            </a:r>
            <a:br>
              <a:rPr lang="en-US" sz="2800" b="1" dirty="0" smtClean="0">
                <a:solidFill>
                  <a:srgbClr val="005386"/>
                </a:solidFill>
              </a:rPr>
            </a:br>
            <a:r>
              <a:rPr lang="en-US" sz="2800" b="1" dirty="0" smtClean="0">
                <a:solidFill>
                  <a:srgbClr val="005386"/>
                </a:solidFill>
              </a:rPr>
              <a:t>What’s </a:t>
            </a:r>
            <a:r>
              <a:rPr lang="en-US" sz="2800" b="1" dirty="0" err="1" smtClean="0">
                <a:solidFill>
                  <a:srgbClr val="005386"/>
                </a:solidFill>
              </a:rPr>
              <a:t>Cl</a:t>
            </a:r>
            <a:r>
              <a:rPr lang="en-US" sz="2800" b="1" baseline="-25000" dirty="0" err="1" smtClean="0">
                <a:solidFill>
                  <a:srgbClr val="005386"/>
                </a:solidFill>
              </a:rPr>
              <a:t>y</a:t>
            </a:r>
            <a:r>
              <a:rPr lang="en-US" sz="2800" b="1" dirty="0" smtClean="0">
                <a:solidFill>
                  <a:srgbClr val="005386"/>
                </a:solidFill>
              </a:rPr>
              <a:t> doing in the Lower Stratosphere? </a:t>
            </a:r>
            <a:r>
              <a:rPr lang="en-US" sz="2800" b="1" dirty="0">
                <a:solidFill>
                  <a:srgbClr val="005386"/>
                </a:solidFill>
              </a:rPr>
              <a:t/>
            </a:r>
            <a:br>
              <a:rPr lang="en-US" sz="2800" b="1" dirty="0">
                <a:solidFill>
                  <a:srgbClr val="005386"/>
                </a:solidFill>
              </a:rPr>
            </a:br>
            <a:r>
              <a:rPr lang="en-US" sz="2800" b="1" dirty="0" smtClean="0">
                <a:solidFill>
                  <a:srgbClr val="005386"/>
                </a:solidFill>
              </a:rPr>
              <a:t>N</a:t>
            </a:r>
            <a:r>
              <a:rPr lang="en-US" sz="2800" b="1" baseline="-25000" dirty="0" smtClean="0">
                <a:solidFill>
                  <a:srgbClr val="005386"/>
                </a:solidFill>
              </a:rPr>
              <a:t>2</a:t>
            </a:r>
            <a:r>
              <a:rPr lang="en-US" sz="2800" b="1" dirty="0" smtClean="0">
                <a:solidFill>
                  <a:srgbClr val="005386"/>
                </a:solidFill>
              </a:rPr>
              <a:t>O tells us about changes in mean age (i.e., composition)</a:t>
            </a:r>
            <a:endParaRPr lang="en-US" sz="2800" b="1" dirty="0">
              <a:solidFill>
                <a:srgbClr val="00538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8" t="7752" r="6871" b="9302"/>
          <a:stretch/>
        </p:blipFill>
        <p:spPr>
          <a:xfrm>
            <a:off x="4419600" y="2209800"/>
            <a:ext cx="4027920" cy="304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209800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N</a:t>
            </a:r>
            <a:r>
              <a:rPr lang="en-US" b="1" baseline="-25000" dirty="0" smtClean="0">
                <a:latin typeface="+mj-lt"/>
              </a:rPr>
              <a:t>2</a:t>
            </a:r>
            <a:r>
              <a:rPr lang="en-US" b="1" dirty="0" smtClean="0">
                <a:latin typeface="+mj-lt"/>
              </a:rPr>
              <a:t>O is a long-lived trace gas with sources at the surface and loss in the middle and upper stratosphere.</a:t>
            </a:r>
          </a:p>
          <a:p>
            <a:endParaRPr lang="en-US" b="1" dirty="0" smtClean="0">
              <a:latin typeface="+mj-lt"/>
            </a:endParaRPr>
          </a:p>
          <a:p>
            <a:r>
              <a:rPr lang="en-US" b="1" dirty="0" smtClean="0">
                <a:latin typeface="+mj-lt"/>
              </a:rPr>
              <a:t>Lower N</a:t>
            </a:r>
            <a:r>
              <a:rPr lang="en-US" b="1" baseline="-25000" dirty="0" smtClean="0">
                <a:latin typeface="+mj-lt"/>
              </a:rPr>
              <a:t>2</a:t>
            </a:r>
            <a:r>
              <a:rPr lang="en-US" b="1" dirty="0" smtClean="0">
                <a:latin typeface="+mj-lt"/>
              </a:rPr>
              <a:t>O means older mean age.</a:t>
            </a:r>
          </a:p>
          <a:p>
            <a:endParaRPr lang="en-US" b="1" dirty="0">
              <a:latin typeface="+mj-lt"/>
            </a:endParaRPr>
          </a:p>
          <a:p>
            <a:r>
              <a:rPr lang="en-US" b="1" dirty="0" smtClean="0">
                <a:latin typeface="+mj-lt"/>
              </a:rPr>
              <a:t>The dashed line is the N</a:t>
            </a:r>
            <a:r>
              <a:rPr lang="en-US" b="1" baseline="-25000" dirty="0" smtClean="0">
                <a:latin typeface="+mj-lt"/>
              </a:rPr>
              <a:t>2</a:t>
            </a:r>
            <a:r>
              <a:rPr lang="en-US" b="1" dirty="0" smtClean="0">
                <a:latin typeface="+mj-lt"/>
              </a:rPr>
              <a:t>O change we expect based on N</a:t>
            </a:r>
            <a:r>
              <a:rPr lang="en-US" b="1" baseline="-25000" dirty="0" smtClean="0">
                <a:latin typeface="+mj-lt"/>
              </a:rPr>
              <a:t>2</a:t>
            </a:r>
            <a:r>
              <a:rPr lang="en-US" b="1" dirty="0" smtClean="0">
                <a:latin typeface="+mj-lt"/>
              </a:rPr>
              <a:t>O’s surface growth rate (2.6%/decade) and the MLS N</a:t>
            </a:r>
            <a:r>
              <a:rPr lang="en-US" b="1" baseline="-25000" dirty="0" smtClean="0">
                <a:latin typeface="+mj-lt"/>
              </a:rPr>
              <a:t>2</a:t>
            </a:r>
            <a:r>
              <a:rPr lang="en-US" b="1" dirty="0" smtClean="0">
                <a:latin typeface="+mj-lt"/>
              </a:rPr>
              <a:t>O drift rate (-5.1%/decade)</a:t>
            </a:r>
            <a:endParaRPr lang="en-US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02918" y="5715000"/>
            <a:ext cx="8249401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ndara" panose="020E0502030303020204" pitchFamily="34" charset="0"/>
              </a:rPr>
              <a:t>This N2O time series suggests the mean age of the northern midlatitude lower stratosphere has increased since ~2012.</a:t>
            </a:r>
            <a:endParaRPr lang="en-US" sz="2000" b="1" dirty="0">
              <a:latin typeface="Candara" panose="020E05020303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2594342"/>
            <a:ext cx="2274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Expected N2O change</a:t>
            </a:r>
            <a:endParaRPr lang="en-US" sz="16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848600" y="2932896"/>
            <a:ext cx="76200" cy="419904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8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270" y="533400"/>
            <a:ext cx="7162800" cy="990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Increasing mean age means </a:t>
            </a:r>
            <a:r>
              <a:rPr lang="en-US" sz="2400" b="1" i="1" u="sng" dirty="0" smtClean="0"/>
              <a:t>local</a:t>
            </a:r>
            <a:r>
              <a:rPr lang="en-US" sz="2400" b="1" dirty="0" smtClean="0"/>
              <a:t> chlorine is going up – in spite of reduced stratospheric chlorine loading!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1" y="19812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N</a:t>
            </a:r>
            <a:r>
              <a:rPr lang="en-US" sz="2000" b="1" baseline="-25000" dirty="0" smtClean="0">
                <a:latin typeface="+mj-lt"/>
              </a:rPr>
              <a:t>2</a:t>
            </a:r>
            <a:r>
              <a:rPr lang="en-US" sz="2000" b="1" dirty="0" smtClean="0">
                <a:latin typeface="+mj-lt"/>
              </a:rPr>
              <a:t>O and </a:t>
            </a:r>
            <a:r>
              <a:rPr lang="en-US" sz="2000" b="1" dirty="0" err="1" smtClean="0">
                <a:latin typeface="+mj-lt"/>
              </a:rPr>
              <a:t>Cl</a:t>
            </a:r>
            <a:r>
              <a:rPr lang="en-US" sz="2000" b="1" baseline="-25000" dirty="0" err="1" smtClean="0">
                <a:latin typeface="+mj-lt"/>
              </a:rPr>
              <a:t>y</a:t>
            </a:r>
            <a:r>
              <a:rPr lang="en-US" sz="2000" b="1" dirty="0" smtClean="0">
                <a:latin typeface="+mj-lt"/>
              </a:rPr>
              <a:t> (total inorganic chlorine) are both long-lived tracers in the lower stratosphere. They are anti-correlated. </a:t>
            </a:r>
            <a:endParaRPr lang="en-US" sz="20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313" y="3276600"/>
            <a:ext cx="4343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An N</a:t>
            </a:r>
            <a:r>
              <a:rPr lang="en-US" b="1" baseline="-25000" dirty="0" smtClean="0">
                <a:latin typeface="+mj-lt"/>
              </a:rPr>
              <a:t>2</a:t>
            </a:r>
            <a:r>
              <a:rPr lang="en-US" b="1" dirty="0" smtClean="0">
                <a:latin typeface="+mj-lt"/>
              </a:rPr>
              <a:t>O change from 265 to 230 ppb (MLS 450K annual mean) translates to 400-500 </a:t>
            </a:r>
            <a:r>
              <a:rPr lang="en-US" b="1" dirty="0" err="1" smtClean="0">
                <a:latin typeface="+mj-lt"/>
              </a:rPr>
              <a:t>ppt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i="1" u="sng" dirty="0" smtClean="0">
                <a:latin typeface="+mj-lt"/>
              </a:rPr>
              <a:t>increase</a:t>
            </a:r>
            <a:r>
              <a:rPr lang="en-US" b="1" dirty="0" smtClean="0">
                <a:latin typeface="+mj-lt"/>
              </a:rPr>
              <a:t> in </a:t>
            </a:r>
            <a:r>
              <a:rPr lang="en-US" b="1" dirty="0" err="1" smtClean="0">
                <a:latin typeface="+mj-lt"/>
              </a:rPr>
              <a:t>Cl</a:t>
            </a:r>
            <a:r>
              <a:rPr lang="en-US" b="1" baseline="-25000" dirty="0" err="1" smtClean="0">
                <a:latin typeface="+mj-lt"/>
              </a:rPr>
              <a:t>y</a:t>
            </a:r>
            <a:endParaRPr lang="en-US" b="1" baseline="-25000" dirty="0" smtClean="0">
              <a:latin typeface="+mj-lt"/>
            </a:endParaRPr>
          </a:p>
          <a:p>
            <a:endParaRPr lang="en-US" b="1" baseline="-25000" dirty="0">
              <a:latin typeface="+mj-lt"/>
            </a:endParaRPr>
          </a:p>
          <a:p>
            <a:r>
              <a:rPr lang="en-US" b="1" dirty="0" smtClean="0">
                <a:latin typeface="+mj-lt"/>
              </a:rPr>
              <a:t>(No need to invoke fears of unregulated short-lived halogens – this is dynamical variability.)</a:t>
            </a:r>
            <a:endParaRPr lang="en-US" b="1" dirty="0">
              <a:latin typeface="+mj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029200" y="2971800"/>
            <a:ext cx="3381154" cy="2599086"/>
            <a:chOff x="5029200" y="3283758"/>
            <a:chExt cx="3381154" cy="25990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6977" r="6751" b="50000"/>
            <a:stretch/>
          </p:blipFill>
          <p:spPr>
            <a:xfrm>
              <a:off x="5029200" y="3283758"/>
              <a:ext cx="3381154" cy="2599086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7696200" y="3581400"/>
              <a:ext cx="0" cy="18288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391400" y="3581400"/>
              <a:ext cx="0" cy="18288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791200" y="4969088"/>
              <a:ext cx="2362200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791200" y="4724400"/>
              <a:ext cx="23622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8077200" y="4267200"/>
            <a:ext cx="990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265 ppb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772400" y="3852446"/>
            <a:ext cx="1143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230 ppb</a:t>
            </a:r>
            <a:endParaRPr lang="en-US" sz="16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391400" y="4183842"/>
            <a:ext cx="3048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696200" y="4419600"/>
            <a:ext cx="3048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1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620000" cy="93268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Observations suggest increasing </a:t>
            </a:r>
            <a:r>
              <a:rPr lang="en-US" sz="2400" b="1" dirty="0" err="1" smtClean="0"/>
              <a:t>HCl</a:t>
            </a:r>
            <a:r>
              <a:rPr lang="en-US" sz="2400" b="1" dirty="0" smtClean="0"/>
              <a:t> (in spite of the Montreal Protocol)?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29200" y="2739985"/>
            <a:ext cx="380999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+mj-lt"/>
              </a:rPr>
              <a:t>HCl</a:t>
            </a:r>
            <a:r>
              <a:rPr lang="en-US" b="1" dirty="0" smtClean="0">
                <a:latin typeface="+mj-lt"/>
              </a:rPr>
              <a:t> is ~80% of </a:t>
            </a:r>
            <a:r>
              <a:rPr lang="en-US" b="1" dirty="0" err="1" smtClean="0">
                <a:latin typeface="+mj-lt"/>
              </a:rPr>
              <a:t>Cly</a:t>
            </a:r>
            <a:r>
              <a:rPr lang="en-US" b="1" dirty="0" smtClean="0">
                <a:latin typeface="+mj-lt"/>
              </a:rPr>
              <a:t> in the lower stratosphere.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j-lt"/>
              </a:rPr>
              <a:t>We’ve just seen that decreasing N</a:t>
            </a:r>
            <a:r>
              <a:rPr lang="en-US" b="1" baseline="-25000" dirty="0" smtClean="0">
                <a:latin typeface="+mj-lt"/>
              </a:rPr>
              <a:t>2</a:t>
            </a:r>
            <a:r>
              <a:rPr lang="en-US" b="1" dirty="0" smtClean="0">
                <a:latin typeface="+mj-lt"/>
              </a:rPr>
              <a:t>O means older air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j-lt"/>
              </a:rPr>
              <a:t>This means </a:t>
            </a:r>
            <a:r>
              <a:rPr lang="en-US" b="1" dirty="0" err="1" smtClean="0">
                <a:latin typeface="+mj-lt"/>
              </a:rPr>
              <a:t>Cl</a:t>
            </a:r>
            <a:r>
              <a:rPr lang="en-US" b="1" baseline="-25000" dirty="0" err="1" smtClean="0">
                <a:latin typeface="+mj-lt"/>
              </a:rPr>
              <a:t>y</a:t>
            </a:r>
            <a:r>
              <a:rPr lang="en-US" b="1" dirty="0" smtClean="0">
                <a:latin typeface="+mj-lt"/>
              </a:rPr>
              <a:t> (and </a:t>
            </a:r>
            <a:r>
              <a:rPr lang="en-US" b="1" dirty="0" err="1" smtClean="0">
                <a:latin typeface="+mj-lt"/>
              </a:rPr>
              <a:t>HCl</a:t>
            </a:r>
            <a:r>
              <a:rPr lang="en-US" b="1" dirty="0" smtClean="0">
                <a:latin typeface="+mj-lt"/>
              </a:rPr>
              <a:t>) will increase. </a:t>
            </a:r>
          </a:p>
        </p:txBody>
      </p:sp>
      <p:pic>
        <p:nvPicPr>
          <p:cNvPr id="4" name="Picture 3" descr="mahieu_hcl3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404038" y="2596116"/>
            <a:ext cx="4648200" cy="21282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381001" y="2145268"/>
            <a:ext cx="5402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NDACC Jungfrau FTIR Column </a:t>
            </a:r>
            <a:r>
              <a:rPr lang="en-US" b="1" dirty="0" err="1" smtClean="0">
                <a:latin typeface="+mj-lt"/>
              </a:rPr>
              <a:t>HCl</a:t>
            </a:r>
            <a:r>
              <a:rPr lang="en-US" b="1" dirty="0" smtClean="0">
                <a:latin typeface="+mj-lt"/>
              </a:rPr>
              <a:t> (</a:t>
            </a:r>
            <a:r>
              <a:rPr lang="en-US" b="1" dirty="0" err="1" smtClean="0">
                <a:latin typeface="+mj-lt"/>
              </a:rPr>
              <a:t>Mahieu</a:t>
            </a:r>
            <a:r>
              <a:rPr lang="en-US" b="1" dirty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et al., 2014)</a:t>
            </a:r>
            <a:endParaRPr lang="en-US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181600"/>
            <a:ext cx="7058247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Is there a way to remove this dynamical variability to see the real trend in chlorine loading?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01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005386"/>
                </a:solidFill>
              </a:rPr>
              <a:t>N</a:t>
            </a:r>
            <a:r>
              <a:rPr lang="en-US" sz="2800" b="1" baseline="-25000" dirty="0">
                <a:solidFill>
                  <a:srgbClr val="005386"/>
                </a:solidFill>
              </a:rPr>
              <a:t>2</a:t>
            </a:r>
            <a:r>
              <a:rPr lang="en-US" sz="2800" b="1" dirty="0">
                <a:solidFill>
                  <a:srgbClr val="005386"/>
                </a:solidFill>
              </a:rPr>
              <a:t>O and </a:t>
            </a:r>
            <a:r>
              <a:rPr lang="en-US" sz="2800" b="1" dirty="0" err="1">
                <a:solidFill>
                  <a:srgbClr val="005386"/>
                </a:solidFill>
              </a:rPr>
              <a:t>HCl</a:t>
            </a:r>
            <a:r>
              <a:rPr lang="en-US" sz="2800" b="1" dirty="0">
                <a:solidFill>
                  <a:srgbClr val="005386"/>
                </a:solidFill>
              </a:rPr>
              <a:t> co-vary – this gives up a way to take the dynamical variability out of the MLS </a:t>
            </a:r>
            <a:r>
              <a:rPr lang="en-US" sz="2800" b="1" dirty="0" err="1">
                <a:solidFill>
                  <a:srgbClr val="005386"/>
                </a:solidFill>
              </a:rPr>
              <a:t>HCl</a:t>
            </a:r>
            <a:r>
              <a:rPr lang="en-US" sz="2800" b="1" dirty="0">
                <a:solidFill>
                  <a:srgbClr val="005386"/>
                </a:solidFill>
              </a:rPr>
              <a:t> data</a:t>
            </a:r>
            <a:r>
              <a:rPr lang="en-US" sz="2800" dirty="0">
                <a:solidFill>
                  <a:srgbClr val="005386"/>
                </a:solidFill>
              </a:rPr>
              <a:t/>
            </a:r>
            <a:br>
              <a:rPr lang="en-US" sz="2800" dirty="0">
                <a:solidFill>
                  <a:srgbClr val="005386"/>
                </a:solidFill>
              </a:rPr>
            </a:br>
            <a:endParaRPr lang="en-US" sz="2800" dirty="0">
              <a:solidFill>
                <a:srgbClr val="00538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76400"/>
            <a:ext cx="7467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In the lower stratosphere, both N</a:t>
            </a:r>
            <a:r>
              <a:rPr lang="en-US" sz="2000" b="1" baseline="-25000" dirty="0" smtClean="0">
                <a:latin typeface="+mj-lt"/>
              </a:rPr>
              <a:t>2</a:t>
            </a:r>
            <a:r>
              <a:rPr lang="en-US" sz="2000" b="1" dirty="0" smtClean="0">
                <a:latin typeface="+mj-lt"/>
              </a:rPr>
              <a:t>O </a:t>
            </a:r>
            <a:r>
              <a:rPr lang="en-US" sz="2000" b="1" dirty="0">
                <a:latin typeface="+mj-lt"/>
              </a:rPr>
              <a:t>and </a:t>
            </a:r>
            <a:r>
              <a:rPr lang="en-US" sz="2000" b="1" dirty="0" err="1">
                <a:latin typeface="+mj-lt"/>
              </a:rPr>
              <a:t>HCl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are long-lived and respond to dynamical variability.</a:t>
            </a:r>
          </a:p>
          <a:p>
            <a:endParaRPr lang="en-US" b="1" dirty="0"/>
          </a:p>
          <a:p>
            <a:r>
              <a:rPr lang="en-US" b="1" dirty="0" smtClean="0">
                <a:latin typeface="+mj-lt"/>
              </a:rPr>
              <a:t>Here’s how, from Stolarski et al. ACP 2018:</a:t>
            </a:r>
          </a:p>
        </p:txBody>
      </p:sp>
      <p:pic>
        <p:nvPicPr>
          <p:cNvPr id="4" name="Picture 3" descr="Figure_2_rev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634409" y="3352800"/>
            <a:ext cx="3480391" cy="26138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hcl_n2o_tseries_abs_4550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3352800"/>
            <a:ext cx="3733800" cy="26900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4648200" y="36576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MLS </a:t>
            </a:r>
            <a:r>
              <a:rPr lang="en-US" b="1" dirty="0" err="1" smtClean="0">
                <a:latin typeface="+mj-lt"/>
              </a:rPr>
              <a:t>HCl</a:t>
            </a:r>
            <a:r>
              <a:rPr lang="en-US" b="1" dirty="0" smtClean="0">
                <a:latin typeface="+mj-lt"/>
              </a:rPr>
              <a:t> 2004-2016 has an increasing trend! (but considerable uncertainty)</a:t>
            </a:r>
            <a:endParaRPr lang="en-US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724400"/>
            <a:ext cx="3962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Clearly a lot of this variability is matched by N</a:t>
            </a:r>
            <a:r>
              <a:rPr lang="en-US" b="1" baseline="-25000" dirty="0" smtClean="0">
                <a:latin typeface="+mj-lt"/>
              </a:rPr>
              <a:t>2</a:t>
            </a:r>
            <a:r>
              <a:rPr lang="en-US" b="1" dirty="0" smtClean="0">
                <a:latin typeface="+mj-lt"/>
              </a:rPr>
              <a:t>O (note N</a:t>
            </a:r>
            <a:r>
              <a:rPr lang="en-US" b="1" baseline="-25000" dirty="0" smtClean="0">
                <a:latin typeface="+mj-lt"/>
              </a:rPr>
              <a:t>2</a:t>
            </a:r>
            <a:r>
              <a:rPr lang="en-US" b="1" dirty="0" smtClean="0">
                <a:latin typeface="+mj-lt"/>
              </a:rPr>
              <a:t>O axis in red). Correlation = -0.87</a:t>
            </a:r>
            <a:endParaRPr lang="en-US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096000"/>
            <a:ext cx="8458200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Stolarski, R. S., Douglass, A. R., and Strahan, S. </a:t>
            </a:r>
            <a:r>
              <a:rPr lang="en-US" sz="1400" b="1" dirty="0" smtClean="0"/>
              <a:t>E. (2018), Using </a:t>
            </a:r>
            <a:r>
              <a:rPr lang="en-US" sz="1400" b="1" dirty="0"/>
              <a:t>satellite measurements of N</a:t>
            </a:r>
            <a:r>
              <a:rPr lang="en-US" sz="1400" b="1" baseline="-25000" dirty="0"/>
              <a:t>2</a:t>
            </a:r>
            <a:r>
              <a:rPr lang="en-US" sz="1400" b="1" dirty="0"/>
              <a:t>O to remove dynamical variability from </a:t>
            </a:r>
            <a:r>
              <a:rPr lang="en-US" sz="1400" b="1" dirty="0" err="1"/>
              <a:t>HCl</a:t>
            </a:r>
            <a:r>
              <a:rPr lang="en-US" sz="1400" b="1" dirty="0"/>
              <a:t> measurements, Atmos. Chem. Phys., 18, </a:t>
            </a:r>
            <a:r>
              <a:rPr lang="en-US" sz="1400" b="1" dirty="0" smtClean="0"/>
              <a:t>5691-5697.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63057" y="3048000"/>
            <a:ext cx="264694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Deseasonalized</a:t>
            </a:r>
            <a:r>
              <a:rPr lang="en-US" sz="1600" b="1" dirty="0" smtClean="0"/>
              <a:t> MLS data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2968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5123</TotalTime>
  <Words>1731</Words>
  <Application>Microsoft Office PowerPoint</Application>
  <PresentationFormat>On-screen Show (4:3)</PresentationFormat>
  <Paragraphs>150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Chemistry and Dynamics in the Lower Stratosphere:  Trends in Ozone and HCl</vt:lpstr>
      <vt:lpstr>Lower Stratospheric Ozone 101: Distribution is controlled by chemistry and dynamics</vt:lpstr>
      <vt:lpstr>Midlatitude O3 Seasonal Cycle at 450 K (~70 hPa) 12 years of daily MLS Zonal Mean O3 at 48N</vt:lpstr>
      <vt:lpstr>Hohenpeissenberg O3 Record at 450 K, 1988-2017</vt:lpstr>
      <vt:lpstr>GMI-MERRA2 Simulation shows same EESC response  as does the Hohenpeissenberg O3 Record (3 LS Levels, ~100-50 hPa)</vt:lpstr>
      <vt:lpstr> What’s Cly doing in the Lower Stratosphere?  N2O tells us about changes in mean age (i.e., composition)</vt:lpstr>
      <vt:lpstr>Increasing mean age means local chlorine is going up – in spite of reduced stratospheric chlorine loading!</vt:lpstr>
      <vt:lpstr>Observations suggest increasing HCl (in spite of the Montreal Protocol)?</vt:lpstr>
      <vt:lpstr>N2O and HCl co-vary – this gives up a way to take the dynamical variability out of the MLS HCl data </vt:lpstr>
      <vt:lpstr>With HCl regressed with N2O time series… a trend free of dynamical variability emerges</vt:lpstr>
      <vt:lpstr>All’s Well that Ends Well?</vt:lpstr>
      <vt:lpstr>PowerPoint Presentation</vt:lpstr>
      <vt:lpstr>Why GMI-MERRA2 simulations are useful for NDACC  and maybe TOLNet too?</vt:lpstr>
      <vt:lpstr>PowerPoint Presentation</vt:lpstr>
      <vt:lpstr>PowerPoint Presentation</vt:lpstr>
      <vt:lpstr>PowerPoint Presentation</vt:lpstr>
      <vt:lpstr>Strat O3 Tracer was used to attribute STE as cause of  an upper tropospheric O3 trend at La Reunion</vt:lpstr>
      <vt:lpstr>PowerPoint Presentation</vt:lpstr>
      <vt:lpstr>Mean Antarctic Cly decline is 25 ppt/yr, but vortex-averaged Cly varies due to transport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Decline in Antarctic Ozone Depletion and Lower Stratospheric Chlorine  Determined from Aura Microwave Limb Sounder Observations</dc:title>
  <dc:creator>Susan Strahan</dc:creator>
  <cp:lastModifiedBy>Susan Strahan</cp:lastModifiedBy>
  <cp:revision>261</cp:revision>
  <dcterms:created xsi:type="dcterms:W3CDTF">2017-12-19T14:30:13Z</dcterms:created>
  <dcterms:modified xsi:type="dcterms:W3CDTF">2018-05-08T20:32:25Z</dcterms:modified>
</cp:coreProperties>
</file>