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32" r:id="rId2"/>
    <p:sldId id="381" r:id="rId3"/>
    <p:sldId id="419" r:id="rId4"/>
    <p:sldId id="420" r:id="rId5"/>
    <p:sldId id="342" r:id="rId6"/>
    <p:sldId id="346" r:id="rId7"/>
    <p:sldId id="383" r:id="rId8"/>
    <p:sldId id="350" r:id="rId9"/>
    <p:sldId id="384" r:id="rId10"/>
    <p:sldId id="389" r:id="rId11"/>
    <p:sldId id="390" r:id="rId12"/>
    <p:sldId id="391" r:id="rId13"/>
    <p:sldId id="370" r:id="rId14"/>
    <p:sldId id="373" r:id="rId15"/>
    <p:sldId id="385" r:id="rId16"/>
    <p:sldId id="387" r:id="rId17"/>
    <p:sldId id="365" r:id="rId18"/>
    <p:sldId id="352" r:id="rId19"/>
    <p:sldId id="364" r:id="rId20"/>
    <p:sldId id="386" r:id="rId21"/>
    <p:sldId id="353" r:id="rId22"/>
    <p:sldId id="392" r:id="rId23"/>
    <p:sldId id="400" r:id="rId24"/>
    <p:sldId id="399" r:id="rId25"/>
    <p:sldId id="402" r:id="rId26"/>
    <p:sldId id="410" r:id="rId27"/>
    <p:sldId id="412" r:id="rId28"/>
    <p:sldId id="411" r:id="rId29"/>
    <p:sldId id="413" r:id="rId30"/>
    <p:sldId id="401" r:id="rId31"/>
    <p:sldId id="256" r:id="rId32"/>
    <p:sldId id="407" r:id="rId33"/>
    <p:sldId id="408" r:id="rId34"/>
    <p:sldId id="409" r:id="rId35"/>
    <p:sldId id="416" r:id="rId36"/>
    <p:sldId id="358" r:id="rId37"/>
    <p:sldId id="357" r:id="rId38"/>
    <p:sldId id="262" r:id="rId39"/>
    <p:sldId id="361" r:id="rId40"/>
    <p:sldId id="323" r:id="rId41"/>
    <p:sldId id="324" r:id="rId42"/>
    <p:sldId id="414" r:id="rId43"/>
    <p:sldId id="415" r:id="rId44"/>
    <p:sldId id="300" r:id="rId45"/>
    <p:sldId id="418" r:id="rId46"/>
    <p:sldId id="4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9F5B"/>
    <a:srgbClr val="08A826"/>
    <a:srgbClr val="D60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78D75-BAC5-4E50-ABE2-1CEBAB35D775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35FCD-C40E-4417-AD89-98ABA6857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3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mission of TOAR is to provide the community with an up-to –date assessment of the global distribution and the trends of ozone from the surface to the tropopause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9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1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1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97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08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3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46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35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35FCD-C40E-4417-AD89-98ABA68572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0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6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2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8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8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6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99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46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7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9D0063-8B3A-407B-94F0-999FC6A36A01}" type="datetimeFigureOut">
              <a:rPr lang="en-US" smtClean="0"/>
              <a:t>5/9/2018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725F9-CF4D-4643-BDAD-F82AC4B51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8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2.png"/><Relationship Id="rId7" Type="http://schemas.openxmlformats.org/officeDocument/2006/relationships/image" Target="../media/image3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6.jpg"/><Relationship Id="rId4" Type="http://schemas.openxmlformats.org/officeDocument/2006/relationships/image" Target="../media/image24.png"/><Relationship Id="rId9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7.jpeg"/><Relationship Id="rId4" Type="http://schemas.openxmlformats.org/officeDocument/2006/relationships/image" Target="../media/image2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image" Target="../media/image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jpg"/><Relationship Id="rId4" Type="http://schemas.openxmlformats.org/officeDocument/2006/relationships/image" Target="../media/image3.jpeg"/><Relationship Id="rId9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5.gif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27.jpeg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1663" y="297019"/>
            <a:ext cx="938196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Tropospheric </a:t>
            </a:r>
            <a:r>
              <a:rPr lang="en-US" sz="3600" b="1" dirty="0">
                <a:solidFill>
                  <a:schemeClr val="bg1"/>
                </a:solidFill>
              </a:rPr>
              <a:t>Ozone Assessment Report (TOAR</a:t>
            </a:r>
            <a:r>
              <a:rPr lang="en-US" sz="3600" b="1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 community-wide effort to quantify tropospheric ozone in a rapidly changing </a:t>
            </a:r>
            <a:r>
              <a:rPr lang="en-US" sz="2800" b="1" dirty="0" smtClean="0">
                <a:solidFill>
                  <a:schemeClr val="bg1"/>
                </a:solidFill>
              </a:rPr>
              <a:t>world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74780" y="6105319"/>
            <a:ext cx="381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NDACC </a:t>
            </a:r>
            <a:r>
              <a:rPr lang="en-US" b="1" dirty="0" err="1" smtClean="0">
                <a:solidFill>
                  <a:schemeClr val="bg1"/>
                </a:solidFill>
              </a:rPr>
              <a:t>TOLNet</a:t>
            </a:r>
            <a:r>
              <a:rPr lang="en-US" b="1" dirty="0" smtClean="0">
                <a:solidFill>
                  <a:schemeClr val="bg1"/>
                </a:solidFill>
              </a:rPr>
              <a:t> workshop </a:t>
            </a:r>
            <a:r>
              <a:rPr lang="en-US" b="1" dirty="0" smtClean="0">
                <a:solidFill>
                  <a:schemeClr val="bg1"/>
                </a:solidFill>
              </a:rPr>
              <a:t>May </a:t>
            </a:r>
            <a:r>
              <a:rPr lang="en-US" b="1" dirty="0">
                <a:solidFill>
                  <a:schemeClr val="bg1"/>
                </a:solidFill>
              </a:rPr>
              <a:t>9</a:t>
            </a:r>
            <a:r>
              <a:rPr lang="en-US" b="1" dirty="0" smtClean="0">
                <a:solidFill>
                  <a:schemeClr val="bg1"/>
                </a:solidFill>
              </a:rPr>
              <a:t>, 2018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59" y="2875210"/>
            <a:ext cx="3436724" cy="18041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011" y="0"/>
            <a:ext cx="18575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51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7010" y="0"/>
            <a:ext cx="1964267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algn="ctr" rotWithShape="0">
              <a:srgbClr val="000000">
                <a:alpha val="41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7" y="186213"/>
            <a:ext cx="1245326" cy="12294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0" y="5660488"/>
            <a:ext cx="1514830" cy="8896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270" y="4679395"/>
            <a:ext cx="1662707" cy="6732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51" y="3197622"/>
            <a:ext cx="1700135" cy="13113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397" y="1805124"/>
            <a:ext cx="1156454" cy="116930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040" y="2760413"/>
            <a:ext cx="2751582" cy="20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6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75748" y="1107909"/>
            <a:ext cx="4304201" cy="26931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982" y="107828"/>
            <a:ext cx="950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There is a lack of ground-based ozone measurements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</a:rPr>
              <a:t>n the southern hemisphere - Above oceans - Above Russia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87" y="1107909"/>
            <a:ext cx="2297056" cy="1042510"/>
          </a:xfrm>
          <a:prstGeom prst="rect">
            <a:avLst/>
          </a:prstGeom>
        </p:spPr>
      </p:pic>
      <p:sp>
        <p:nvSpPr>
          <p:cNvPr id="19" name="ZoneTexte 1"/>
          <p:cNvSpPr txBox="1"/>
          <p:nvPr/>
        </p:nvSpPr>
        <p:spPr>
          <a:xfrm>
            <a:off x="4490479" y="2150419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830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75748" y="1107909"/>
            <a:ext cx="4304201" cy="2693174"/>
          </a:xfrm>
          <a:prstGeom prst="rect">
            <a:avLst/>
          </a:prstGeom>
        </p:spPr>
      </p:pic>
      <p:pic>
        <p:nvPicPr>
          <p:cNvPr id="3" name="image10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34348" y="1238703"/>
            <a:ext cx="4838686" cy="2377453"/>
          </a:xfrm>
          <a:prstGeom prst="rect">
            <a:avLst/>
          </a:prstGeom>
          <a:ln/>
        </p:spPr>
      </p:pic>
      <p:sp>
        <p:nvSpPr>
          <p:cNvPr id="9" name="TextBox 8"/>
          <p:cNvSpPr txBox="1"/>
          <p:nvPr/>
        </p:nvSpPr>
        <p:spPr>
          <a:xfrm>
            <a:off x="1340982" y="107828"/>
            <a:ext cx="950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There is a lack of ground-based ozone measurements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</a:rPr>
              <a:t>n the southern hemisphere - Above oceans - Above Russia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16" y="3117973"/>
            <a:ext cx="969618" cy="1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"/>
          <p:cNvSpPr txBox="1"/>
          <p:nvPr/>
        </p:nvSpPr>
        <p:spPr>
          <a:xfrm>
            <a:off x="11103802" y="4353498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87" y="1107909"/>
            <a:ext cx="2297056" cy="1042510"/>
          </a:xfrm>
          <a:prstGeom prst="rect">
            <a:avLst/>
          </a:prstGeom>
        </p:spPr>
      </p:pic>
      <p:sp>
        <p:nvSpPr>
          <p:cNvPr id="19" name="ZoneTexte 1"/>
          <p:cNvSpPr txBox="1"/>
          <p:nvPr/>
        </p:nvSpPr>
        <p:spPr>
          <a:xfrm>
            <a:off x="4490479" y="2150419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80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275748" y="1107909"/>
            <a:ext cx="4304201" cy="2693174"/>
          </a:xfrm>
          <a:prstGeom prst="rect">
            <a:avLst/>
          </a:prstGeom>
        </p:spPr>
      </p:pic>
      <p:pic>
        <p:nvPicPr>
          <p:cNvPr id="3" name="image10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7234348" y="1238703"/>
            <a:ext cx="4838686" cy="2377453"/>
          </a:xfrm>
          <a:prstGeom prst="rect">
            <a:avLst/>
          </a:prstGeom>
          <a:ln/>
        </p:spPr>
      </p:pic>
      <p:sp>
        <p:nvSpPr>
          <p:cNvPr id="9" name="TextBox 8"/>
          <p:cNvSpPr txBox="1"/>
          <p:nvPr/>
        </p:nvSpPr>
        <p:spPr>
          <a:xfrm>
            <a:off x="1340982" y="107828"/>
            <a:ext cx="950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There is a lack of ground-based ozone measurements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</a:rPr>
              <a:t>n the southern hemisphere - Above oceans - Above Russia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16" y="3117973"/>
            <a:ext cx="969618" cy="1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"/>
          <p:cNvSpPr txBox="1"/>
          <p:nvPr/>
        </p:nvSpPr>
        <p:spPr>
          <a:xfrm>
            <a:off x="11103802" y="4353498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87" y="1107909"/>
            <a:ext cx="2297056" cy="1042510"/>
          </a:xfrm>
          <a:prstGeom prst="rect">
            <a:avLst/>
          </a:prstGeom>
        </p:spPr>
      </p:pic>
      <p:sp>
        <p:nvSpPr>
          <p:cNvPr id="19" name="ZoneTexte 1"/>
          <p:cNvSpPr txBox="1"/>
          <p:nvPr/>
        </p:nvSpPr>
        <p:spPr>
          <a:xfrm>
            <a:off x="4490479" y="2150419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t="6577" r="3659" b="10496"/>
          <a:stretch/>
        </p:blipFill>
        <p:spPr>
          <a:xfrm>
            <a:off x="1191121" y="4097782"/>
            <a:ext cx="3920200" cy="2699480"/>
          </a:xfrm>
          <a:prstGeom prst="rect">
            <a:avLst/>
          </a:prstGeom>
        </p:spPr>
      </p:pic>
      <p:pic>
        <p:nvPicPr>
          <p:cNvPr id="22" name="Picture 2" descr="C:\Users\Audrey\Documents\Postdoc_Boulder\PLS\Dob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7" y="4272505"/>
            <a:ext cx="1710886" cy="11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1"/>
          <p:cNvSpPr txBox="1"/>
          <p:nvPr/>
        </p:nvSpPr>
        <p:spPr>
          <a:xfrm>
            <a:off x="6482867" y="5058312"/>
            <a:ext cx="1059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Dobson</a:t>
            </a:r>
            <a:endParaRPr lang="fr-FR" dirty="0"/>
          </a:p>
        </p:txBody>
      </p:sp>
      <p:sp>
        <p:nvSpPr>
          <p:cNvPr id="25" name="Oval 24"/>
          <p:cNvSpPr/>
          <p:nvPr/>
        </p:nvSpPr>
        <p:spPr>
          <a:xfrm flipV="1">
            <a:off x="2010063" y="5115905"/>
            <a:ext cx="55170" cy="54064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19F5B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759100" y="4939137"/>
            <a:ext cx="4237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119F5B"/>
                </a:solidFill>
              </a:rPr>
              <a:t>TMF</a:t>
            </a:r>
            <a:endParaRPr lang="en-US" sz="900" b="1" dirty="0">
              <a:solidFill>
                <a:srgbClr val="119F5B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8429" y="3974260"/>
            <a:ext cx="48098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 sites of observations FTIR (square), </a:t>
            </a:r>
            <a:r>
              <a:rPr lang="en-US" sz="1200" dirty="0" err="1" smtClean="0"/>
              <a:t>Umkehr</a:t>
            </a:r>
            <a:r>
              <a:rPr lang="en-US" sz="1200" dirty="0" smtClean="0"/>
              <a:t> (diamond) and </a:t>
            </a:r>
            <a:r>
              <a:rPr lang="en-US" sz="1200" dirty="0" err="1" smtClean="0"/>
              <a:t>lidar</a:t>
            </a:r>
            <a:r>
              <a:rPr lang="en-US" sz="1200" dirty="0" smtClean="0"/>
              <a:t> (circle)</a:t>
            </a:r>
            <a:endParaRPr lang="en-US" sz="1200" dirty="0"/>
          </a:p>
        </p:txBody>
      </p:sp>
      <p:pic>
        <p:nvPicPr>
          <p:cNvPr id="30" name="Picture 3" descr="C:\Users\Audrey\Documents\Postdoc_Boulder\PLS\e_lidar_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64" y="4843079"/>
            <a:ext cx="1379703" cy="136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oneTexte 1"/>
          <p:cNvSpPr txBox="1"/>
          <p:nvPr/>
        </p:nvSpPr>
        <p:spPr>
          <a:xfrm>
            <a:off x="5111320" y="5822119"/>
            <a:ext cx="642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pic>
        <p:nvPicPr>
          <p:cNvPr id="34" name="Picture 4" descr="C:\Users\Audrey\Documents\Postdoc_Boulder\PLS\FTIR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867" y="5449631"/>
            <a:ext cx="1780406" cy="131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10"/>
          <p:cNvSpPr txBox="1"/>
          <p:nvPr/>
        </p:nvSpPr>
        <p:spPr>
          <a:xfrm>
            <a:off x="6480278" y="6391865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FTIR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717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97248" y="100834"/>
            <a:ext cx="950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commercial aircraft program IAGOS has a good coverage but mostly in the upper troposphere (9-12 km)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3" b="75867"/>
          <a:stretch/>
        </p:blipFill>
        <p:spPr>
          <a:xfrm>
            <a:off x="7987982" y="2226745"/>
            <a:ext cx="3575834" cy="23003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1" y="1575489"/>
            <a:ext cx="7546098" cy="2951652"/>
          </a:xfrm>
          <a:prstGeom prst="rect">
            <a:avLst/>
          </a:prstGeom>
        </p:spPr>
      </p:pic>
      <p:pic>
        <p:nvPicPr>
          <p:cNvPr id="16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70" y="4527141"/>
            <a:ext cx="2696444" cy="17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"/>
          <p:cNvSpPr txBox="1"/>
          <p:nvPr/>
        </p:nvSpPr>
        <p:spPr>
          <a:xfrm>
            <a:off x="2563070" y="5916643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277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385722" y="169573"/>
            <a:ext cx="9509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The satellite measurement give a good coverage but they are less reliable in the poles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5" r="5675" b="67557"/>
          <a:stretch/>
        </p:blipFill>
        <p:spPr>
          <a:xfrm>
            <a:off x="2323094" y="1537582"/>
            <a:ext cx="7836289" cy="4034065"/>
          </a:xfrm>
          <a:prstGeom prst="rect">
            <a:avLst/>
          </a:prstGeom>
        </p:spPr>
      </p:pic>
      <p:pic>
        <p:nvPicPr>
          <p:cNvPr id="10" name="Picture 2" descr="C:\Users\Audrey\Documents\Postdoc_Boulder\PLS\au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1" y="1537582"/>
            <a:ext cx="2196263" cy="17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"/>
          <p:cNvSpPr txBox="1"/>
          <p:nvPr/>
        </p:nvSpPr>
        <p:spPr>
          <a:xfrm>
            <a:off x="1385722" y="2924471"/>
            <a:ext cx="937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Satellite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7618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736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47479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1970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3773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28810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83847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38884" y="2475571"/>
            <a:ext cx="877519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2517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1980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4576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1990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8508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6827" y="2024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6870" y="189571"/>
            <a:ext cx="10066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TOAR-climate focuses on Trends and Present-day global distribution of ozone in the troposphere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736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47479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1970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96156" y="4271692"/>
            <a:ext cx="196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Present-day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3773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28810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83847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38884" y="2475571"/>
            <a:ext cx="877519" cy="1714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2517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1980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4576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1990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8508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6827" y="2024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2010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0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437703" y="147271"/>
            <a:ext cx="7431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chemeClr val="bg1"/>
                </a:solidFill>
              </a:rPr>
              <a:t>winter</a:t>
            </a:r>
            <a:r>
              <a:rPr lang="en-US" sz="2800" b="1" dirty="0" smtClean="0">
                <a:solidFill>
                  <a:schemeClr val="bg1"/>
                </a:solidFill>
              </a:rPr>
              <a:t>, surface ozone values are maximum in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central US and the Po valley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9"/>
          <a:stretch/>
        </p:blipFill>
        <p:spPr>
          <a:xfrm>
            <a:off x="3200400" y="1371600"/>
            <a:ext cx="5268446" cy="51520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0657" y="1895707"/>
            <a:ext cx="3039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Daytime average 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Present-day ozone: 2010-2014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13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3289609" y="3481333"/>
            <a:ext cx="5105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DJF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01082" y="184681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 </a:t>
            </a:r>
            <a:r>
              <a:rPr lang="en-US" sz="2800" b="1" dirty="0" smtClean="0">
                <a:solidFill>
                  <a:schemeClr val="bg1"/>
                </a:solidFill>
              </a:rPr>
              <a:t>spring, maximum surface </a:t>
            </a:r>
            <a:r>
              <a:rPr lang="en-US" sz="2800" b="1" dirty="0">
                <a:solidFill>
                  <a:schemeClr val="bg1"/>
                </a:solidFill>
              </a:rPr>
              <a:t>ozone values spread to 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southwestern </a:t>
            </a:r>
            <a:r>
              <a:rPr lang="en-US" sz="2800" b="1" dirty="0">
                <a:solidFill>
                  <a:schemeClr val="bg1"/>
                </a:solidFill>
              </a:rPr>
              <a:t>US, southern France and Spain as well as Korea and </a:t>
            </a:r>
            <a:r>
              <a:rPr lang="en-US" sz="2800" b="1" dirty="0" smtClean="0">
                <a:solidFill>
                  <a:schemeClr val="bg1"/>
                </a:solidFill>
              </a:rPr>
              <a:t>Japan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4"/>
          <a:stretch/>
        </p:blipFill>
        <p:spPr>
          <a:xfrm>
            <a:off x="3200400" y="1371600"/>
            <a:ext cx="5268446" cy="51186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0657" y="1895707"/>
            <a:ext cx="3039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Present-day ozone: 2010-2014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16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3311912" y="3447879"/>
            <a:ext cx="7280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MAM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9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81"/>
          <a:stretch/>
        </p:blipFill>
        <p:spPr>
          <a:xfrm>
            <a:off x="3200400" y="1371600"/>
            <a:ext cx="5274680" cy="51354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1082" y="184681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 </a:t>
            </a:r>
            <a:r>
              <a:rPr lang="en-US" sz="2800" b="1" dirty="0" smtClean="0">
                <a:solidFill>
                  <a:schemeClr val="bg1"/>
                </a:solidFill>
              </a:rPr>
              <a:t>summer, maximum surface </a:t>
            </a:r>
            <a:r>
              <a:rPr lang="en-US" sz="2800" b="1" dirty="0">
                <a:solidFill>
                  <a:schemeClr val="bg1"/>
                </a:solidFill>
              </a:rPr>
              <a:t>ozone values </a:t>
            </a:r>
            <a:r>
              <a:rPr lang="en-US" sz="2800" b="1" dirty="0" smtClean="0">
                <a:solidFill>
                  <a:schemeClr val="bg1"/>
                </a:solidFill>
              </a:rPr>
              <a:t>are higher in western US, southern Europe and eastern Mediterranean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657" y="1895707"/>
            <a:ext cx="3039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Present-day ozone: 2010-2014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9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3300760" y="3436728"/>
            <a:ext cx="4729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JJA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80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575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51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964267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algn="ctr" rotWithShape="0">
              <a:srgbClr val="000000">
                <a:alpha val="41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" y="186213"/>
            <a:ext cx="1245326" cy="1229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9" y="5660488"/>
            <a:ext cx="1514830" cy="889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9" y="4679395"/>
            <a:ext cx="1662707" cy="673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0" y="3197622"/>
            <a:ext cx="1700135" cy="131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86" y="1805124"/>
            <a:ext cx="1156454" cy="11693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41706" y="2828290"/>
            <a:ext cx="1505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TOAR-Metrics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82222" y="2673885"/>
            <a:ext cx="141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TOAR-Health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30635" y="616252"/>
            <a:ext cx="151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TOAR-Climate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92326" y="4259125"/>
            <a:ext cx="26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TOAR-Model </a:t>
            </a:r>
            <a:r>
              <a:rPr lang="en-US" b="1" dirty="0">
                <a:solidFill>
                  <a:schemeClr val="bg1"/>
                </a:solidFill>
              </a:rPr>
              <a:t>Performance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14403" y="1380307"/>
            <a:ext cx="3097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TOAR-Surface Ozone Database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35339" y="5167972"/>
            <a:ext cx="211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TOAR-Ozone Budget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02904" y="1010975"/>
            <a:ext cx="204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TOAR-Observations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28570" y="5167972"/>
            <a:ext cx="1817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TOAR-Vegetation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23648" y="-15694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The report is made of 8 stand alone papers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1"/>
          <a:stretch/>
        </p:blipFill>
        <p:spPr>
          <a:xfrm>
            <a:off x="3200400" y="1371600"/>
            <a:ext cx="5274680" cy="51354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1082" y="184681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In </a:t>
            </a:r>
            <a:r>
              <a:rPr lang="en-US" sz="2800" b="1" dirty="0" smtClean="0">
                <a:solidFill>
                  <a:schemeClr val="bg1"/>
                </a:solidFill>
              </a:rPr>
              <a:t>fall, maximum surface </a:t>
            </a:r>
            <a:r>
              <a:rPr lang="en-US" sz="2800" b="1" dirty="0">
                <a:solidFill>
                  <a:schemeClr val="bg1"/>
                </a:solidFill>
              </a:rPr>
              <a:t>ozone values </a:t>
            </a:r>
            <a:r>
              <a:rPr lang="en-US" sz="2800" b="1" dirty="0" smtClean="0">
                <a:solidFill>
                  <a:schemeClr val="bg1"/>
                </a:solidFill>
              </a:rPr>
              <a:t>are found in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western US, southern Europe and eastern Mediterranean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657" y="1895707"/>
            <a:ext cx="3039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Present-day ozone: 2010-2014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8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300760" y="3436728"/>
            <a:ext cx="6014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94"/>
          <a:stretch/>
        </p:blipFill>
        <p:spPr>
          <a:xfrm>
            <a:off x="2743200" y="914400"/>
            <a:ext cx="7438172" cy="2994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6"/>
          <a:stretch/>
        </p:blipFill>
        <p:spPr>
          <a:xfrm>
            <a:off x="2743200" y="3334213"/>
            <a:ext cx="7438172" cy="3044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94302" y="2698596"/>
            <a:ext cx="5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DJF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14010" y="266447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4302" y="5118409"/>
            <a:ext cx="47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JJA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14009" y="511283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43" y="914400"/>
            <a:ext cx="969618" cy="1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1"/>
          <p:cNvSpPr txBox="1"/>
          <p:nvPr/>
        </p:nvSpPr>
        <p:spPr>
          <a:xfrm>
            <a:off x="10434729" y="2149925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3947" y="-30033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 2-3 km, the maximum of ozone is found in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spring and summer northern hemisphere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3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42" b="29106"/>
          <a:stretch/>
        </p:blipFill>
        <p:spPr>
          <a:xfrm>
            <a:off x="2743200" y="914400"/>
            <a:ext cx="7438172" cy="23920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6"/>
          <a:stretch/>
        </p:blipFill>
        <p:spPr>
          <a:xfrm>
            <a:off x="2743200" y="5665003"/>
            <a:ext cx="7438172" cy="602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7" b="29756"/>
          <a:stretch/>
        </p:blipFill>
        <p:spPr>
          <a:xfrm>
            <a:off x="2743200" y="3306343"/>
            <a:ext cx="7438172" cy="23586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94302" y="2698596"/>
            <a:ext cx="5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DJF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4010" y="2664472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MAM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4302" y="5062654"/>
            <a:ext cx="47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JJA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4009" y="5057078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43" y="914400"/>
            <a:ext cx="969618" cy="1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"/>
          <p:cNvSpPr txBox="1"/>
          <p:nvPr/>
        </p:nvSpPr>
        <p:spPr>
          <a:xfrm>
            <a:off x="10434729" y="2149925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3947" y="-30033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 5-7 km, the maximum of ozone is spread to the whole northern hemisphere in spring and summer and in the southern tropics in spring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1" b="52358"/>
          <a:stretch/>
        </p:blipFill>
        <p:spPr>
          <a:xfrm>
            <a:off x="2743200" y="914400"/>
            <a:ext cx="7438172" cy="24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6"/>
          <a:stretch/>
        </p:blipFill>
        <p:spPr>
          <a:xfrm>
            <a:off x="2743200" y="5732138"/>
            <a:ext cx="7438172" cy="602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7" b="52683"/>
          <a:stretch/>
        </p:blipFill>
        <p:spPr>
          <a:xfrm>
            <a:off x="2743200" y="3356754"/>
            <a:ext cx="7438172" cy="23753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94302" y="2732049"/>
            <a:ext cx="5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DJF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014010" y="2697925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MAM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94302" y="5118409"/>
            <a:ext cx="472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JJA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014009" y="5112833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SON</a:t>
            </a:r>
            <a:endParaRPr lang="en-US" b="1" dirty="0"/>
          </a:p>
        </p:txBody>
      </p:sp>
      <p:pic>
        <p:nvPicPr>
          <p:cNvPr id="12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343" y="914400"/>
            <a:ext cx="969618" cy="1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"/>
          <p:cNvSpPr txBox="1"/>
          <p:nvPr/>
        </p:nvSpPr>
        <p:spPr>
          <a:xfrm>
            <a:off x="10434729" y="2149925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14" name="Rectangle 13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3947" y="-30033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At 7-9 km, the maximum of ozone is spread to larger regions in both hemisphere in spring and summer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25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0"/>
          <a:stretch/>
        </p:blipFill>
        <p:spPr>
          <a:xfrm>
            <a:off x="2743200" y="914400"/>
            <a:ext cx="7438172" cy="2509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610"/>
          <a:stretch/>
        </p:blipFill>
        <p:spPr>
          <a:xfrm>
            <a:off x="2743200" y="3423521"/>
            <a:ext cx="7438172" cy="2509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46"/>
          <a:stretch/>
        </p:blipFill>
        <p:spPr>
          <a:xfrm>
            <a:off x="2743200" y="5932642"/>
            <a:ext cx="7438172" cy="602231"/>
          </a:xfrm>
          <a:prstGeom prst="rect">
            <a:avLst/>
          </a:prstGeom>
        </p:spPr>
      </p:pic>
      <p:pic>
        <p:nvPicPr>
          <p:cNvPr id="7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202" y="1076764"/>
            <a:ext cx="1750275" cy="11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1"/>
          <p:cNvSpPr txBox="1"/>
          <p:nvPr/>
        </p:nvSpPr>
        <p:spPr>
          <a:xfrm>
            <a:off x="9349033" y="707432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3947" y="-30033"/>
            <a:ext cx="11307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In the upper troposphere, maximum ozone values are found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above Russia in summer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24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50" y="0"/>
            <a:ext cx="9238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5150" y="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5150" y="2255091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OMI-SAO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4" y="2246814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9955" y="4526752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3" y="4543966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Audrey\Documents\Postdoc_Boulder\PLS\au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095">
            <a:off x="5274338" y="1688118"/>
            <a:ext cx="2983593" cy="23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1"/>
          <p:cNvSpPr txBox="1"/>
          <p:nvPr/>
        </p:nvSpPr>
        <p:spPr>
          <a:xfrm rot="20703578">
            <a:off x="7313513" y="3472673"/>
            <a:ext cx="937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Satellite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67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50" y="0"/>
            <a:ext cx="9238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5150" y="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5150" y="2255091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OMI-SOA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4" y="2246814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9955" y="4526752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3" y="4543966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170234" y="0"/>
            <a:ext cx="430437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46470" y="2210996"/>
            <a:ext cx="8728135" cy="46470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30" y="245327"/>
            <a:ext cx="969618" cy="163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1"/>
          <p:cNvSpPr txBox="1"/>
          <p:nvPr/>
        </p:nvSpPr>
        <p:spPr>
          <a:xfrm>
            <a:off x="7580016" y="1480852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51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50" y="0"/>
            <a:ext cx="9238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5150" y="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5150" y="2255091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OMI-SAO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4" y="2246814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9955" y="4526752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3" y="4543966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85150" y="4527395"/>
            <a:ext cx="8689455" cy="23306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785150" y="0"/>
            <a:ext cx="4362782" cy="221099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C:\Users\Audrey\Documents\Postdoc_Boulder\PLS\au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32" y="424238"/>
            <a:ext cx="1703915" cy="13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1"/>
          <p:cNvSpPr txBox="1"/>
          <p:nvPr/>
        </p:nvSpPr>
        <p:spPr>
          <a:xfrm>
            <a:off x="5293647" y="427293"/>
            <a:ext cx="937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Satellite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56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50" y="0"/>
            <a:ext cx="9238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5150" y="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5150" y="2255091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OMI-SOA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4" y="2246814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9955" y="4526752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3" y="4543966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85150" y="0"/>
            <a:ext cx="8711757" cy="45273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C:\Users\Audrey\Documents\Postdoc_Boulder\PLS\au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732" y="424238"/>
            <a:ext cx="1703915" cy="13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1"/>
          <p:cNvSpPr txBox="1"/>
          <p:nvPr/>
        </p:nvSpPr>
        <p:spPr>
          <a:xfrm>
            <a:off x="5293647" y="427293"/>
            <a:ext cx="937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Satellite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50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50" y="0"/>
            <a:ext cx="923891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85150" y="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 </a:t>
            </a:r>
            <a:r>
              <a:rPr lang="en-US" dirty="0" smtClean="0">
                <a:solidFill>
                  <a:schemeClr val="tx1"/>
                </a:solidFill>
              </a:rPr>
              <a:t>2008-2012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 </a:t>
            </a:r>
            <a:r>
              <a:rPr lang="en-US" dirty="0" smtClean="0">
                <a:solidFill>
                  <a:schemeClr val="tx1"/>
                </a:solidFill>
              </a:rPr>
              <a:t>2010-2014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5150" y="2255091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OMI-SAO </a:t>
            </a:r>
            <a:r>
              <a:rPr lang="en-US" dirty="0" smtClean="0">
                <a:solidFill>
                  <a:schemeClr val="tx1"/>
                </a:solidFill>
              </a:rPr>
              <a:t>2010-2014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4" y="2246814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 </a:t>
            </a:r>
            <a:r>
              <a:rPr lang="en-US" dirty="0" smtClean="0">
                <a:solidFill>
                  <a:schemeClr val="tx1"/>
                </a:solidFill>
              </a:rPr>
              <a:t>2010-2014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99955" y="4526752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 </a:t>
            </a:r>
            <a:r>
              <a:rPr lang="en-US" dirty="0" smtClean="0">
                <a:solidFill>
                  <a:schemeClr val="tx1"/>
                </a:solidFill>
              </a:rPr>
              <a:t>2010-2014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3" y="4543966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 </a:t>
            </a:r>
            <a:r>
              <a:rPr lang="en-US" dirty="0" smtClean="0">
                <a:solidFill>
                  <a:schemeClr val="tx1"/>
                </a:solidFill>
              </a:rPr>
              <a:t>2010-2014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5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575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51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964267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algn="ctr" rotWithShape="0">
              <a:srgbClr val="000000">
                <a:alpha val="41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" y="186213"/>
            <a:ext cx="1245326" cy="1229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9" y="5660488"/>
            <a:ext cx="1514830" cy="889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9" y="4679395"/>
            <a:ext cx="1662707" cy="673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0" y="3197622"/>
            <a:ext cx="1700135" cy="131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86" y="1805124"/>
            <a:ext cx="1156454" cy="1169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65" y="4628457"/>
            <a:ext cx="1851627" cy="1841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25" y="1802827"/>
            <a:ext cx="2751582" cy="20337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20" y="3025416"/>
            <a:ext cx="2796241" cy="1398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20" y="3162877"/>
            <a:ext cx="2338351" cy="104390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41706" y="2828290"/>
            <a:ext cx="1505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TOAR-Metrics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82222" y="2673885"/>
            <a:ext cx="141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TOAR-Health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30635" y="616252"/>
            <a:ext cx="151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TOAR-Climate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92326" y="4259125"/>
            <a:ext cx="26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TOAR-Model </a:t>
            </a:r>
            <a:r>
              <a:rPr lang="en-US" b="1" dirty="0">
                <a:solidFill>
                  <a:schemeClr val="accent4"/>
                </a:solidFill>
              </a:rPr>
              <a:t>Performance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14403" y="1380307"/>
            <a:ext cx="3097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TOAR-Surface Ozone Database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052142" y="6211596"/>
            <a:ext cx="4014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http://www.igacproject.org/activities/TOAR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35339" y="5167972"/>
            <a:ext cx="211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TOAR-Ozone Budget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02904" y="1010975"/>
            <a:ext cx="204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TOAR-Observations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28570" y="5167972"/>
            <a:ext cx="1817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TOAR-Vegetation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10779" y="3554098"/>
            <a:ext cx="252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https://join.fz-juelich.de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23648" y="-15694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4 of the 8 stand alone papers are already published</a:t>
            </a:r>
          </a:p>
        </p:txBody>
      </p:sp>
    </p:spTree>
    <p:extLst>
      <p:ext uri="{BB962C8B-B14F-4D97-AF65-F5344CB8AC3E}">
        <p14:creationId xmlns:p14="http://schemas.microsoft.com/office/powerpoint/2010/main" val="14788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18736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47479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1970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4576" y="4271692"/>
            <a:ext cx="117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Trends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73773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28810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83847" y="2475571"/>
            <a:ext cx="1755037" cy="17145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38884" y="2475571"/>
            <a:ext cx="877519" cy="1714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502517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1980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4576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1990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18508" y="201837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6827" y="20246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2010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>
            <a:stCxn id="4" idx="1"/>
            <a:endCxn id="12" idx="3"/>
          </p:cNvCxnSpPr>
          <p:nvPr/>
        </p:nvCxnSpPr>
        <p:spPr>
          <a:xfrm>
            <a:off x="2118736" y="3332821"/>
            <a:ext cx="7897667" cy="0"/>
          </a:xfrm>
          <a:prstGeom prst="straightConnector1">
            <a:avLst/>
          </a:prstGeom>
          <a:ln w="63500" cmpd="sng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915860" y="4190071"/>
            <a:ext cx="1323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Present-day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9482" y="78059"/>
            <a:ext cx="12012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In winter, surface ozone increase at all sites in the 3 main regions</a:t>
            </a:r>
          </a:p>
          <a:p>
            <a:r>
              <a:rPr lang="en-US" sz="3000" b="1" dirty="0">
                <a:solidFill>
                  <a:schemeClr val="bg1"/>
                </a:solidFill>
                <a:ea typeface="Calibri" panose="020F0502020204030204" pitchFamily="34" charset="0"/>
              </a:rPr>
              <a:t>e</a:t>
            </a:r>
            <a:r>
              <a:rPr lang="en-US" sz="3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xcept central and northeast Europe, south and east of Korea and Japan 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94"/>
          <a:stretch/>
        </p:blipFill>
        <p:spPr>
          <a:xfrm>
            <a:off x="3200400" y="1371600"/>
            <a:ext cx="5268446" cy="51855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657" y="1895707"/>
            <a:ext cx="2371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Trends: 2000-2014</a:t>
            </a:r>
          </a:p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mol</a:t>
            </a:r>
            <a:r>
              <a:rPr lang="en-US" dirty="0" smtClean="0">
                <a:solidFill>
                  <a:schemeClr val="bg1"/>
                </a:solidFill>
              </a:rPr>
              <a:t> mol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9609" y="3481333"/>
            <a:ext cx="5105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DJF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10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12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0585" y="133815"/>
            <a:ext cx="10716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a typeface="Calibri" panose="020F0502020204030204" pitchFamily="34" charset="0"/>
              </a:rPr>
              <a:t>I</a:t>
            </a:r>
            <a:r>
              <a:rPr lang="en-US" sz="3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n spring, surface ozone increase in </a:t>
            </a:r>
          </a:p>
          <a:p>
            <a:r>
              <a:rPr lang="en-US" sz="3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the northern part of US, western part of Europe, Korea and Japan 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44"/>
          <a:stretch/>
        </p:blipFill>
        <p:spPr>
          <a:xfrm>
            <a:off x="3200400" y="1371600"/>
            <a:ext cx="5268446" cy="5118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57" y="1895707"/>
            <a:ext cx="2371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Trends: 2000-2014</a:t>
            </a:r>
          </a:p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mol</a:t>
            </a:r>
            <a:r>
              <a:rPr lang="en-US" dirty="0" smtClean="0">
                <a:solidFill>
                  <a:schemeClr val="bg1"/>
                </a:solidFill>
              </a:rPr>
              <a:t> mol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609" y="3481333"/>
            <a:ext cx="7280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MAM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9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973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9422" y="122663"/>
            <a:ext cx="11673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In summer, surface ozone decrease in North America, Europe and some sites in East Asia but increase in Korea and some sites in Japan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56"/>
          <a:stretch/>
        </p:blipFill>
        <p:spPr>
          <a:xfrm>
            <a:off x="3200400" y="1371600"/>
            <a:ext cx="5268446" cy="5168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57" y="1895707"/>
            <a:ext cx="2371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Trends: 2000-2014</a:t>
            </a:r>
          </a:p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mol</a:t>
            </a:r>
            <a:r>
              <a:rPr lang="en-US" dirty="0" smtClean="0">
                <a:solidFill>
                  <a:schemeClr val="bg1"/>
                </a:solidFill>
              </a:rPr>
              <a:t> mol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89970" y="3481333"/>
            <a:ext cx="47295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JJA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9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9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33702" y="156117"/>
            <a:ext cx="80243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In fall, surface ozone increase in Korea and Japan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81"/>
          <a:stretch/>
        </p:blipFill>
        <p:spPr>
          <a:xfrm>
            <a:off x="3200400" y="1371600"/>
            <a:ext cx="5268446" cy="5135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657" y="1895707"/>
            <a:ext cx="23712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Daytime average </a:t>
            </a:r>
            <a:r>
              <a:rPr lang="en-US" dirty="0" smtClean="0">
                <a:solidFill>
                  <a:schemeClr val="bg1"/>
                </a:solidFill>
              </a:rPr>
              <a:t>ozone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Trends: 2000-2014</a:t>
            </a:r>
          </a:p>
          <a:p>
            <a:r>
              <a:rPr lang="en-US" dirty="0" err="1">
                <a:solidFill>
                  <a:schemeClr val="bg1"/>
                </a:solidFill>
              </a:rPr>
              <a:t>n</a:t>
            </a:r>
            <a:r>
              <a:rPr lang="en-US" dirty="0" err="1" smtClean="0">
                <a:solidFill>
                  <a:schemeClr val="bg1"/>
                </a:solidFill>
              </a:rPr>
              <a:t>mol</a:t>
            </a:r>
            <a:r>
              <a:rPr lang="en-US" dirty="0" smtClean="0">
                <a:solidFill>
                  <a:schemeClr val="bg1"/>
                </a:solidFill>
              </a:rPr>
              <a:t> mol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yr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9609" y="3481333"/>
            <a:ext cx="60144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SON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170" y="1562841"/>
            <a:ext cx="2297056" cy="1042510"/>
          </a:xfrm>
          <a:prstGeom prst="rect">
            <a:avLst/>
          </a:prstGeom>
        </p:spPr>
      </p:pic>
      <p:sp>
        <p:nvSpPr>
          <p:cNvPr id="9" name="ZoneTexte 1"/>
          <p:cNvSpPr txBox="1"/>
          <p:nvPr/>
        </p:nvSpPr>
        <p:spPr>
          <a:xfrm>
            <a:off x="8810170" y="2574587"/>
            <a:ext cx="17392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088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368"/>
            <a:ext cx="8915418" cy="23774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19067" y="1808594"/>
            <a:ext cx="2797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Table Mountain (California)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758910" y="1497845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3125988" y="1491286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Spring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5211962" y="1502579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Summer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7173528" y="1491286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Autumn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18459" y="239764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=-9%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620752" y="240870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=0%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98575" y="240476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=7%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03600" y="2404768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=-5%</a:t>
            </a:r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0" y="3914078"/>
            <a:ext cx="8915418" cy="22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3" descr="C:\Users\Audrey\Documents\Postdoc_Boulder\PLS\e_lidar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8" y="1873704"/>
            <a:ext cx="959536" cy="9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"/>
          <p:cNvSpPr txBox="1"/>
          <p:nvPr/>
        </p:nvSpPr>
        <p:spPr>
          <a:xfrm>
            <a:off x="9874954" y="1871911"/>
            <a:ext cx="647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7" name="ZoneTexte 18"/>
          <p:cNvSpPr txBox="1"/>
          <p:nvPr/>
        </p:nvSpPr>
        <p:spPr>
          <a:xfrm>
            <a:off x="8915418" y="2882438"/>
            <a:ext cx="131478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- 2000-2007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- 2008-2015</a:t>
            </a:r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0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9515"/>
            <a:ext cx="8915418" cy="2377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368"/>
            <a:ext cx="8915418" cy="2377445"/>
          </a:xfrm>
          <a:prstGeom prst="rect">
            <a:avLst/>
          </a:prstGeom>
        </p:spPr>
      </p:pic>
      <p:pic>
        <p:nvPicPr>
          <p:cNvPr id="10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8" y="4305555"/>
            <a:ext cx="1483632" cy="9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"/>
          <p:cNvSpPr txBox="1"/>
          <p:nvPr/>
        </p:nvSpPr>
        <p:spPr>
          <a:xfrm>
            <a:off x="8915418" y="5257353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sp>
        <p:nvSpPr>
          <p:cNvPr id="12" name="ZoneTexte 18"/>
          <p:cNvSpPr txBox="1"/>
          <p:nvPr/>
        </p:nvSpPr>
        <p:spPr>
          <a:xfrm>
            <a:off x="8915418" y="5690083"/>
            <a:ext cx="136287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- 1994-2004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- 2005-2013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9067" y="1808594"/>
            <a:ext cx="2797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Table Mountain (California)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114771" y="4120889"/>
            <a:ext cx="52760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North East US (NY, Boston, Philadelphia, Washington)</a:t>
            </a:r>
            <a:endParaRPr lang="en-US" b="1" dirty="0"/>
          </a:p>
        </p:txBody>
      </p:sp>
      <p:pic>
        <p:nvPicPr>
          <p:cNvPr id="15" name="Picture 3" descr="C:\Users\Audrey\Documents\Postdoc_Boulder\PLS\e_lidar_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8" y="1873704"/>
            <a:ext cx="959536" cy="9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"/>
          <p:cNvSpPr txBox="1"/>
          <p:nvPr/>
        </p:nvSpPr>
        <p:spPr>
          <a:xfrm>
            <a:off x="9874954" y="1871911"/>
            <a:ext cx="647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17" name="ZoneTexte 18"/>
          <p:cNvSpPr txBox="1"/>
          <p:nvPr/>
        </p:nvSpPr>
        <p:spPr>
          <a:xfrm>
            <a:off x="8915418" y="2882438"/>
            <a:ext cx="131478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- 2000-2007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- 2008-2015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758910" y="1497845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 flipH="1">
            <a:off x="3125988" y="1491286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Spring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flipH="1">
            <a:off x="5211962" y="1502579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Summer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 flipH="1">
            <a:off x="7173528" y="1491286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Autumn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1518459" y="239764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=-9%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620752" y="240870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=0%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698575" y="240476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=7%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803600" y="2404768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=-5%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488525" y="4852693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=7%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650700" y="484316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=7%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708100" y="484316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=0%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813125" y="484316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=3%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" y="6312581"/>
            <a:ext cx="89154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O3 (</a:t>
            </a:r>
            <a:r>
              <a:rPr lang="en-US" sz="1400" b="1" dirty="0" err="1" smtClean="0"/>
              <a:t>nmol</a:t>
            </a:r>
            <a:r>
              <a:rPr lang="en-US" sz="1400" b="1" dirty="0" smtClean="0"/>
              <a:t> mol</a:t>
            </a:r>
            <a:r>
              <a:rPr lang="en-US" sz="1400" b="1" baseline="30000" dirty="0" smtClean="0"/>
              <a:t>-1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2" name="Rectangle 1"/>
          <p:cNvSpPr/>
          <p:nvPr/>
        </p:nvSpPr>
        <p:spPr>
          <a:xfrm>
            <a:off x="0" y="3914078"/>
            <a:ext cx="8915418" cy="22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69"/>
          <a:stretch/>
        </p:blipFill>
        <p:spPr>
          <a:xfrm>
            <a:off x="6474903" y="146202"/>
            <a:ext cx="2809838" cy="13678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15"/>
          <a:stretch/>
        </p:blipFill>
        <p:spPr>
          <a:xfrm>
            <a:off x="9284741" y="146904"/>
            <a:ext cx="2809838" cy="13598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 flipH="1">
            <a:off x="8273471" y="161545"/>
            <a:ext cx="44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DJF</a:t>
            </a:r>
            <a:endParaRPr lang="en-US" sz="1400" b="1" dirty="0"/>
          </a:p>
        </p:txBody>
      </p:sp>
      <p:sp>
        <p:nvSpPr>
          <p:cNvPr id="35" name="TextBox 34"/>
          <p:cNvSpPr txBox="1"/>
          <p:nvPr/>
        </p:nvSpPr>
        <p:spPr>
          <a:xfrm flipH="1">
            <a:off x="10859732" y="134575"/>
            <a:ext cx="44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JJA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6660605" y="1260088"/>
            <a:ext cx="219697" cy="14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9487006" y="1257111"/>
            <a:ext cx="219697" cy="144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8813"/>
            <a:ext cx="8915418" cy="23774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368"/>
            <a:ext cx="8915418" cy="2377445"/>
          </a:xfrm>
          <a:prstGeom prst="rect">
            <a:avLst/>
          </a:prstGeom>
        </p:spPr>
      </p:pic>
      <p:pic>
        <p:nvPicPr>
          <p:cNvPr id="6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8" y="4178813"/>
            <a:ext cx="1483632" cy="96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1"/>
          <p:cNvSpPr txBox="1"/>
          <p:nvPr/>
        </p:nvSpPr>
        <p:spPr>
          <a:xfrm>
            <a:off x="8850699" y="5143174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sp>
        <p:nvSpPr>
          <p:cNvPr id="10" name="ZoneTexte 18"/>
          <p:cNvSpPr txBox="1"/>
          <p:nvPr/>
        </p:nvSpPr>
        <p:spPr>
          <a:xfrm>
            <a:off x="8915418" y="5591166"/>
            <a:ext cx="131478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- 1994-2004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- 2009-2013</a:t>
            </a:r>
          </a:p>
        </p:txBody>
      </p:sp>
      <p:pic>
        <p:nvPicPr>
          <p:cNvPr id="16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8" y="2768004"/>
            <a:ext cx="619441" cy="104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udrey\Documents\Postdoc_Boulder\PLS\e_lidar_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18" y="1801368"/>
            <a:ext cx="959536" cy="9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"/>
          <p:cNvSpPr txBox="1"/>
          <p:nvPr/>
        </p:nvSpPr>
        <p:spPr>
          <a:xfrm>
            <a:off x="9537917" y="2792623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19" name="ZoneTexte 1"/>
          <p:cNvSpPr txBox="1"/>
          <p:nvPr/>
        </p:nvSpPr>
        <p:spPr>
          <a:xfrm>
            <a:off x="9874954" y="1783658"/>
            <a:ext cx="647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sp>
        <p:nvSpPr>
          <p:cNvPr id="20" name="ZoneTexte 18"/>
          <p:cNvSpPr txBox="1"/>
          <p:nvPr/>
        </p:nvSpPr>
        <p:spPr>
          <a:xfrm>
            <a:off x="10490733" y="2227223"/>
            <a:ext cx="131478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- 1994-2004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- 2005-2014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8967" y="1801368"/>
            <a:ext cx="23003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OHP (South of France)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409714" y="4137410"/>
            <a:ext cx="21455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Frankfurt (Germany)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 flipH="1">
            <a:off x="758910" y="1497845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 flipH="1">
            <a:off x="3125988" y="1491286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Spring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flipH="1">
            <a:off x="5211962" y="1502579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Summer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 flipH="1">
            <a:off x="7173528" y="1491286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Autumn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498400" y="2452088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=3%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3660575" y="244256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=-3%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17975" y="244256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=-3%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823000" y="244256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=-2%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66573" y="478989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=11%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3628748" y="4780373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=1%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743298" y="4780373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=-2%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857848" y="4780373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=5%</a:t>
            </a:r>
            <a:endParaRPr lang="en-US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" y="6312581"/>
            <a:ext cx="89154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O3 (</a:t>
            </a:r>
            <a:r>
              <a:rPr lang="en-US" sz="1400" b="1" dirty="0" err="1" smtClean="0"/>
              <a:t>nmol</a:t>
            </a:r>
            <a:r>
              <a:rPr lang="en-US" sz="1400" b="1" dirty="0" smtClean="0"/>
              <a:t> mol</a:t>
            </a:r>
            <a:r>
              <a:rPr lang="en-US" sz="1400" b="1" baseline="30000" dirty="0" smtClean="0"/>
              <a:t>-1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0" y="3914078"/>
            <a:ext cx="8915418" cy="22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6" r="44122" b="49594"/>
          <a:stretch/>
        </p:blipFill>
        <p:spPr>
          <a:xfrm>
            <a:off x="8474905" y="187104"/>
            <a:ext cx="1570081" cy="141555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 r="44333" b="49756"/>
          <a:stretch/>
        </p:blipFill>
        <p:spPr>
          <a:xfrm>
            <a:off x="10044986" y="194334"/>
            <a:ext cx="1564152" cy="1412651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 flipH="1">
            <a:off x="9572810" y="217511"/>
            <a:ext cx="44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DJF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 flipH="1">
            <a:off x="11117869" y="237347"/>
            <a:ext cx="44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JJA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9788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01" y="4194709"/>
            <a:ext cx="1862909" cy="121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0" y="1141237"/>
            <a:ext cx="8928682" cy="5617609"/>
          </a:xfrm>
          <a:prstGeom prst="rect">
            <a:avLst/>
          </a:prstGeom>
        </p:spPr>
      </p:pic>
      <p:pic>
        <p:nvPicPr>
          <p:cNvPr id="6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00" y="3080888"/>
            <a:ext cx="658962" cy="111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03236" y="1422635"/>
            <a:ext cx="15443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NE China/</a:t>
            </a:r>
            <a:r>
              <a:rPr lang="fr-FR" sz="1600" b="1" dirty="0" err="1" smtClean="0"/>
              <a:t>Korea</a:t>
            </a:r>
            <a:endParaRPr lang="fr-FR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794270" y="3030967"/>
            <a:ext cx="87316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SE Asia</a:t>
            </a:r>
            <a:endParaRPr lang="fr-FR" sz="16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1803236" y="4580412"/>
            <a:ext cx="12700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600" b="1" dirty="0" err="1" smtClean="0"/>
              <a:t>Soutern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India</a:t>
            </a:r>
            <a:endParaRPr lang="fr-FR" sz="16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8944400" y="1966627"/>
            <a:ext cx="131478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- 1994-2004</a:t>
            </a:r>
          </a:p>
          <a:p>
            <a:r>
              <a:rPr lang="fr-FR" b="1" dirty="0" smtClean="0">
                <a:solidFill>
                  <a:schemeClr val="bg1"/>
                </a:solidFill>
              </a:rPr>
              <a:t>- 2005-2014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1" name="ZoneTexte 1"/>
          <p:cNvSpPr txBox="1"/>
          <p:nvPr/>
        </p:nvSpPr>
        <p:spPr>
          <a:xfrm>
            <a:off x="9603362" y="3113730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22" name="ZoneTexte 1"/>
          <p:cNvSpPr txBox="1"/>
          <p:nvPr/>
        </p:nvSpPr>
        <p:spPr>
          <a:xfrm>
            <a:off x="8944400" y="5405600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1093940" y="1056427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Winter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flipH="1">
            <a:off x="3427565" y="1038717"/>
            <a:ext cx="91630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Spring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 flipH="1">
            <a:off x="5513539" y="1050010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Summer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flipH="1">
            <a:off x="7475105" y="1038717"/>
            <a:ext cx="9829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Autumn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462709" y="2358295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=4%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65002" y="2369355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=8%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42825" y="236542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=15%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690700" y="2365423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=14%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434134" y="400612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=12%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36427" y="401718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=32%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614250" y="401324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=70%</a:t>
            </a:r>
            <a:endParaRPr lang="en-US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71650" y="401324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=45%</a:t>
            </a:r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434134" y="560632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=12%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536427" y="561738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=25%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14250" y="5613448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=20%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7697455" y="562537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Δ</a:t>
            </a:r>
            <a:r>
              <a:rPr lang="en-US" b="1" dirty="0" smtClean="0"/>
              <a:t>O</a:t>
            </a:r>
            <a:r>
              <a:rPr lang="en-US" b="1" baseline="-25000" dirty="0" smtClean="0"/>
              <a:t>3</a:t>
            </a:r>
            <a:r>
              <a:rPr lang="en-US" b="1" dirty="0" smtClean="0"/>
              <a:t>=31%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24541" y="6363792"/>
            <a:ext cx="891541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O3 (</a:t>
            </a:r>
            <a:r>
              <a:rPr lang="en-US" sz="1400" b="1" dirty="0" err="1" smtClean="0"/>
              <a:t>nmol</a:t>
            </a:r>
            <a:r>
              <a:rPr lang="en-US" sz="1400" b="1" dirty="0" smtClean="0"/>
              <a:t> mol</a:t>
            </a:r>
            <a:r>
              <a:rPr lang="en-US" sz="1400" b="1" baseline="30000" dirty="0" smtClean="0"/>
              <a:t>-1</a:t>
            </a:r>
            <a:r>
              <a:rPr lang="en-US" sz="1400" b="1" dirty="0" smtClean="0"/>
              <a:t>)</a:t>
            </a:r>
            <a:endParaRPr lang="en-US" sz="14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8" t="24822" b="49595"/>
          <a:stretch/>
        </p:blipFill>
        <p:spPr>
          <a:xfrm>
            <a:off x="10503067" y="190053"/>
            <a:ext cx="1239757" cy="14036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96" t="24303" b="49756"/>
          <a:stretch/>
        </p:blipFill>
        <p:spPr>
          <a:xfrm>
            <a:off x="9240390" y="180232"/>
            <a:ext cx="1236441" cy="142329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flipH="1">
            <a:off x="9572810" y="217511"/>
            <a:ext cx="44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DJF</a:t>
            </a:r>
            <a:endParaRPr lang="en-US" sz="1400" b="1" dirty="0"/>
          </a:p>
        </p:txBody>
      </p:sp>
      <p:sp>
        <p:nvSpPr>
          <p:cNvPr id="37" name="TextBox 36"/>
          <p:cNvSpPr txBox="1"/>
          <p:nvPr/>
        </p:nvSpPr>
        <p:spPr>
          <a:xfrm flipH="1">
            <a:off x="11117869" y="237347"/>
            <a:ext cx="44715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JJA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323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2" y="0"/>
            <a:ext cx="7402276" cy="6858000"/>
          </a:xfrm>
          <a:prstGeom prst="rect">
            <a:avLst/>
          </a:prstGeom>
        </p:spPr>
      </p:pic>
      <p:pic>
        <p:nvPicPr>
          <p:cNvPr id="3" name="Picture 4" descr="C:\Users\Audrey\Documents\Postdoc_Boulder\PLS\FT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2" y="1589949"/>
            <a:ext cx="19050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udrey\Documents\Postdoc_Boulder\PLS\Dob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1" y="193766"/>
            <a:ext cx="1950720" cy="13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1"/>
          <p:cNvSpPr txBox="1"/>
          <p:nvPr/>
        </p:nvSpPr>
        <p:spPr>
          <a:xfrm>
            <a:off x="128951" y="1125549"/>
            <a:ext cx="903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Dobson</a:t>
            </a:r>
            <a:endParaRPr lang="fr-FR" dirty="0"/>
          </a:p>
        </p:txBody>
      </p:sp>
      <p:sp>
        <p:nvSpPr>
          <p:cNvPr id="7" name="ZoneTexte 10"/>
          <p:cNvSpPr txBox="1"/>
          <p:nvPr/>
        </p:nvSpPr>
        <p:spPr>
          <a:xfrm>
            <a:off x="157763" y="2623967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FTIR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0549053" y="1909734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0549053" y="3251500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891131" y="5483819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21124" y="51064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245810" y="17091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245810" y="30854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245810" y="43425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533961" y="5306420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549053" y="562978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547496" y="1404510"/>
            <a:ext cx="1462367" cy="4762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0821681" y="5805902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06274" y="1404510"/>
            <a:ext cx="94481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250 </a:t>
            </a:r>
            <a:r>
              <a:rPr lang="en-US" b="1" dirty="0" err="1" smtClean="0">
                <a:solidFill>
                  <a:schemeClr val="accent1"/>
                </a:solidFill>
              </a:rPr>
              <a:t>hPa</a:t>
            </a:r>
            <a:endParaRPr lang="en-US" b="1" dirty="0">
              <a:solidFill>
                <a:schemeClr val="accent1"/>
              </a:solidFill>
            </a:endParaRPr>
          </a:p>
          <a:p>
            <a:pPr algn="ctr"/>
            <a:endParaRPr lang="en-US" sz="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o</a:t>
            </a:r>
            <a:r>
              <a:rPr lang="en-US" b="1" dirty="0" smtClean="0">
                <a:solidFill>
                  <a:schemeClr val="accent1"/>
                </a:solidFill>
              </a:rPr>
              <a:t>r</a:t>
            </a:r>
          </a:p>
          <a:p>
            <a:pPr algn="ctr"/>
            <a:endParaRPr lang="en-US" sz="800" b="1" dirty="0" smtClean="0">
              <a:solidFill>
                <a:schemeClr val="accent1"/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8 km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54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575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51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964267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algn="ctr" rotWithShape="0">
              <a:srgbClr val="000000">
                <a:alpha val="41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" y="186213"/>
            <a:ext cx="1245326" cy="1229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9" y="5660488"/>
            <a:ext cx="1514830" cy="889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9" y="4679395"/>
            <a:ext cx="1662707" cy="673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0" y="3197622"/>
            <a:ext cx="1700135" cy="131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86" y="1805124"/>
            <a:ext cx="1156454" cy="1169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65" y="4628457"/>
            <a:ext cx="1851627" cy="18418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25" y="1802827"/>
            <a:ext cx="2751582" cy="20337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720" y="3025416"/>
            <a:ext cx="2796241" cy="139812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120" y="3162877"/>
            <a:ext cx="2338351" cy="104390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3141706" y="2828290"/>
            <a:ext cx="1505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TOAR-Metrics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782222" y="2673885"/>
            <a:ext cx="1419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TOAR-Health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30635" y="616252"/>
            <a:ext cx="1510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TOAR-Climate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92326" y="4259125"/>
            <a:ext cx="268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4"/>
                </a:solidFill>
              </a:rPr>
              <a:t>TOAR-Model </a:t>
            </a:r>
            <a:r>
              <a:rPr lang="en-US" b="1" dirty="0">
                <a:solidFill>
                  <a:schemeClr val="accent4"/>
                </a:solidFill>
              </a:rPr>
              <a:t>Performance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14403" y="1380307"/>
            <a:ext cx="3097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TOAR-Surface Ozone Database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758" y="962216"/>
            <a:ext cx="2790917" cy="156291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463602" y="-16647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 5</a:t>
            </a:r>
            <a:r>
              <a:rPr lang="en-US" sz="32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3200" b="1" dirty="0" smtClean="0">
                <a:solidFill>
                  <a:schemeClr val="bg1"/>
                </a:solidFill>
              </a:rPr>
              <a:t> one has been accepted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052142" y="6211596"/>
            <a:ext cx="4014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http://www.igacproject.org/activities/TOAR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835339" y="5167972"/>
            <a:ext cx="2118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TOAR-Ozone Budget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02904" y="1010975"/>
            <a:ext cx="2044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TOAR-Observations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9528570" y="5167972"/>
            <a:ext cx="1817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TOAR-Vegetation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10779" y="3554098"/>
            <a:ext cx="2521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https://join.fz-juelich.de</a:t>
            </a:r>
          </a:p>
        </p:txBody>
      </p:sp>
    </p:spTree>
    <p:extLst>
      <p:ext uri="{BB962C8B-B14F-4D97-AF65-F5344CB8AC3E}">
        <p14:creationId xmlns:p14="http://schemas.microsoft.com/office/powerpoint/2010/main" val="18302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udrey\Documents\Postdoc_Boulder\PLS\FT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2" y="1589949"/>
            <a:ext cx="19050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5" b="41555"/>
          <a:stretch/>
        </p:blipFill>
        <p:spPr>
          <a:xfrm>
            <a:off x="2160951" y="2619375"/>
            <a:ext cx="3657600" cy="1114426"/>
          </a:xfrm>
          <a:prstGeom prst="rect">
            <a:avLst/>
          </a:prstGeom>
        </p:spPr>
      </p:pic>
      <p:pic>
        <p:nvPicPr>
          <p:cNvPr id="3074" name="Picture 2" descr="C:\Users\Audrey\Documents\Postdoc_Boulder\PLS\Dob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1" y="193766"/>
            <a:ext cx="1950720" cy="13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8951" y="1125549"/>
            <a:ext cx="903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Dobson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57763" y="2623967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FTIR</a:t>
            </a:r>
            <a:endParaRPr lang="fr-FR" dirty="0"/>
          </a:p>
        </p:txBody>
      </p:sp>
      <p:pic>
        <p:nvPicPr>
          <p:cNvPr id="5" name="Picture 4" descr="C:\Users\agaudel\Documents\Work\TOAR_Report\Chapter6\Draft_v2\legend_FTIR_Umkehr_v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12" r="53771" b="34641"/>
          <a:stretch/>
        </p:blipFill>
        <p:spPr bwMode="auto">
          <a:xfrm>
            <a:off x="2681946" y="3924302"/>
            <a:ext cx="2328204" cy="51024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193766"/>
            <a:ext cx="5600896" cy="4200672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715000" y="2133599"/>
            <a:ext cx="1152525" cy="859700"/>
          </a:xfrm>
          <a:prstGeom prst="straightConnector1">
            <a:avLst/>
          </a:prstGeom>
          <a:ln w="508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67425" y="4434545"/>
            <a:ext cx="5848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Increase of tropospheric column ozone (TCO) over Mauna Loa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57064" y="3151241"/>
            <a:ext cx="3228374" cy="598261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173695" y="3274071"/>
            <a:ext cx="142426" cy="202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57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udrey\Documents\Postdoc_Boulder\PLS\FT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62" y="1589949"/>
            <a:ext cx="1905000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29" b="5714"/>
          <a:stretch/>
        </p:blipFill>
        <p:spPr>
          <a:xfrm>
            <a:off x="2160951" y="3705224"/>
            <a:ext cx="3657600" cy="2486569"/>
          </a:xfrm>
          <a:prstGeom prst="rect">
            <a:avLst/>
          </a:prstGeom>
        </p:spPr>
      </p:pic>
      <p:pic>
        <p:nvPicPr>
          <p:cNvPr id="3074" name="Picture 2" descr="C:\Users\Audrey\Documents\Postdoc_Boulder\PLS\Dobs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1" y="193766"/>
            <a:ext cx="1950720" cy="130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28951" y="1125549"/>
            <a:ext cx="9032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 smtClean="0"/>
              <a:t>Dobson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57763" y="2623967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FTIR</a:t>
            </a:r>
            <a:endParaRPr lang="fr-FR" dirty="0"/>
          </a:p>
        </p:txBody>
      </p:sp>
      <p:pic>
        <p:nvPicPr>
          <p:cNvPr id="5" name="Picture 4" descr="C:\Users\agaudel\Documents\Work\TOAR_Report\Chapter6\Draft_v2\legend_FTIR_Umkehr_v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8" r="51455" b="-1"/>
          <a:stretch/>
        </p:blipFill>
        <p:spPr bwMode="auto">
          <a:xfrm>
            <a:off x="2923367" y="3062287"/>
            <a:ext cx="2132769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40" y="193766"/>
            <a:ext cx="5600896" cy="420067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5705475" y="2876550"/>
            <a:ext cx="4629346" cy="1939113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8875" y="4585037"/>
            <a:ext cx="58485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Increase of tropospheric column ozone (TCO) above Lauder and Perth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376157" y="4263230"/>
            <a:ext cx="3228374" cy="598261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179239" y="4433800"/>
            <a:ext cx="142426" cy="202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75352" y="5393507"/>
            <a:ext cx="3228374" cy="598261"/>
          </a:xfrm>
          <a:prstGeom prst="rect">
            <a:avLst/>
          </a:prstGeom>
          <a:solidFill>
            <a:srgbClr val="FF000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178434" y="5564077"/>
            <a:ext cx="142426" cy="202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2375352" y="4815663"/>
            <a:ext cx="3228374" cy="598261"/>
          </a:xfrm>
          <a:prstGeom prst="rect">
            <a:avLst/>
          </a:prstGeom>
          <a:solidFill>
            <a:srgbClr val="0070C0">
              <a:alpha val="2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205630" y="5012433"/>
            <a:ext cx="128877" cy="18489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78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43" y="0"/>
            <a:ext cx="982312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20243" y="2978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 </a:t>
            </a:r>
            <a:r>
              <a:rPr lang="en-US" dirty="0" smtClean="0">
                <a:solidFill>
                  <a:schemeClr val="tx1"/>
                </a:solidFill>
              </a:rPr>
              <a:t>2003-2012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 </a:t>
            </a:r>
            <a:r>
              <a:rPr lang="en-US" dirty="0" smtClean="0">
                <a:solidFill>
                  <a:schemeClr val="tx1"/>
                </a:solidFill>
              </a:rPr>
              <a:t>2005-2016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20243" y="2356889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OMI-SAO </a:t>
            </a:r>
            <a:r>
              <a:rPr lang="en-US" dirty="0" smtClean="0">
                <a:solidFill>
                  <a:schemeClr val="tx1"/>
                </a:solidFill>
              </a:rPr>
              <a:t>2005-2015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5" y="2356889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 </a:t>
            </a:r>
            <a:r>
              <a:rPr lang="en-US" dirty="0" smtClean="0">
                <a:solidFill>
                  <a:schemeClr val="tx1"/>
                </a:solidFill>
              </a:rPr>
              <a:t>2005-2015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0243" y="4578061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 </a:t>
            </a:r>
            <a:r>
              <a:rPr lang="en-US" dirty="0" smtClean="0">
                <a:solidFill>
                  <a:schemeClr val="tx1"/>
                </a:solidFill>
              </a:rPr>
              <a:t>2008-2014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5" y="4586668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 </a:t>
            </a:r>
            <a:r>
              <a:rPr lang="en-US" dirty="0" smtClean="0">
                <a:solidFill>
                  <a:schemeClr val="tx1"/>
                </a:solidFill>
              </a:rPr>
              <a:t>2008-2016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" name="Picture 24" descr="C:\Users\Audrey\Documents\Postdoc_Boulder\PLS\aur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095">
            <a:off x="5385852" y="1991506"/>
            <a:ext cx="2983593" cy="238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ZoneTexte 1"/>
          <p:cNvSpPr txBox="1"/>
          <p:nvPr/>
        </p:nvSpPr>
        <p:spPr>
          <a:xfrm rot="20703578">
            <a:off x="6488325" y="3996779"/>
            <a:ext cx="937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Satellite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41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243" y="0"/>
            <a:ext cx="9823122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7922" y="2411539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57922" y="3753305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985624"/>
            <a:ext cx="71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 km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993" y="56082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679" y="22109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679" y="3587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679" y="484430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2830" y="5808225"/>
            <a:ext cx="1460810" cy="45043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7922" y="1064783"/>
            <a:ext cx="1460810" cy="13381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56365" y="1064783"/>
            <a:ext cx="1462367" cy="5603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0550" y="6307707"/>
            <a:ext cx="971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Surface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947" y="1116393"/>
            <a:ext cx="13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Tropopause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20243" y="29780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TOST </a:t>
            </a:r>
            <a:r>
              <a:rPr lang="en-US" dirty="0" smtClean="0">
                <a:solidFill>
                  <a:schemeClr val="tx1"/>
                </a:solidFill>
              </a:rPr>
              <a:t>2003-2012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00621" y="5574"/>
            <a:ext cx="3431644" cy="20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OMI-MLS </a:t>
            </a:r>
            <a:r>
              <a:rPr lang="en-US" dirty="0" smtClean="0">
                <a:solidFill>
                  <a:schemeClr val="tx1"/>
                </a:solidFill>
              </a:rPr>
              <a:t>2005-2016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20243" y="2356889"/>
            <a:ext cx="3314567" cy="211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OMI-SAO </a:t>
            </a:r>
            <a:r>
              <a:rPr lang="en-US" dirty="0" smtClean="0">
                <a:solidFill>
                  <a:schemeClr val="tx1"/>
                </a:solidFill>
              </a:rPr>
              <a:t>2005-2015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95395" y="2356889"/>
            <a:ext cx="3336870" cy="22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OMI-RAL </a:t>
            </a:r>
            <a:r>
              <a:rPr lang="en-US" dirty="0" smtClean="0">
                <a:solidFill>
                  <a:schemeClr val="tx1"/>
                </a:solidFill>
              </a:rPr>
              <a:t>2005-2015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0243" y="4578061"/>
            <a:ext cx="3678714" cy="211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IASI-FORLI </a:t>
            </a:r>
            <a:r>
              <a:rPr lang="en-US" dirty="0" smtClean="0">
                <a:solidFill>
                  <a:schemeClr val="tx1"/>
                </a:solidFill>
              </a:rPr>
              <a:t>2008-2014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95395" y="4586668"/>
            <a:ext cx="4111944" cy="194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IASI-SOFRID </a:t>
            </a:r>
            <a:r>
              <a:rPr lang="en-US" dirty="0" smtClean="0">
                <a:solidFill>
                  <a:schemeClr val="tx1"/>
                </a:solidFill>
              </a:rPr>
              <a:t>2008-2016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07723" y="47257"/>
            <a:ext cx="925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</a:rPr>
              <a:t>6 products agree there is a significant increase of ozone </a:t>
            </a:r>
          </a:p>
          <a:p>
            <a:r>
              <a:rPr lang="en-US" sz="3000" b="1" dirty="0" smtClean="0">
                <a:solidFill>
                  <a:schemeClr val="bg1"/>
                </a:solidFill>
              </a:rPr>
              <a:t>above Southeast Asia</a:t>
            </a:r>
            <a:endParaRPr lang="en-US" sz="3000" b="1" u="sng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28" y="1062920"/>
            <a:ext cx="5983642" cy="572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365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22.png" descr="C:\Users\ocooper\Documents\TOAR_1\Figures_surface_ozone\Present_day\present_day_98th_percentile_summer\present_day_O3_global_98th_percentile_summer_2010_2014_all.png"/>
          <p:cNvPicPr>
            <a:picLocks noChangeAspect="1"/>
          </p:cNvPicPr>
          <p:nvPr/>
        </p:nvPicPr>
        <p:blipFill>
          <a:blip r:embed="rId2"/>
          <a:srcRect t="7568"/>
          <a:stretch>
            <a:fillRect/>
          </a:stretch>
        </p:blipFill>
        <p:spPr>
          <a:xfrm>
            <a:off x="1267823" y="470943"/>
            <a:ext cx="9525000" cy="5955126"/>
          </a:xfrm>
          <a:prstGeom prst="rect">
            <a:avLst/>
          </a:prstGeom>
          <a:ln/>
        </p:spPr>
      </p:pic>
      <p:sp>
        <p:nvSpPr>
          <p:cNvPr id="5" name="Rectangle 4"/>
          <p:cNvSpPr/>
          <p:nvPr/>
        </p:nvSpPr>
        <p:spPr>
          <a:xfrm>
            <a:off x="4586514" y="4618907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98</a:t>
            </a:r>
            <a:r>
              <a:rPr lang="en-US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percentile ozone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for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the warm season (April-September in the Northern Hemisphere, and October-March in the Southern Hemisphere) for the present-day period, 2010-2014.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6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575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51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964267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algn="ctr" rotWithShape="0">
              <a:srgbClr val="000000">
                <a:alpha val="41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" y="186213"/>
            <a:ext cx="1245326" cy="1229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9" y="5660488"/>
            <a:ext cx="1514830" cy="889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9" y="4679395"/>
            <a:ext cx="1662707" cy="673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0" y="3197622"/>
            <a:ext cx="1700135" cy="131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86" y="1805124"/>
            <a:ext cx="1156454" cy="116930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20526" y="89073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TOAR-Climate is the focus of this talk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49" y="1740215"/>
            <a:ext cx="4916181" cy="27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857590" cy="6858000"/>
          </a:xfrm>
          <a:prstGeom prst="rect">
            <a:avLst/>
          </a:prstGeom>
          <a:gradFill flip="none" rotWithShape="1">
            <a:gsLst>
              <a:gs pos="0">
                <a:srgbClr val="0070C0">
                  <a:alpha val="0"/>
                </a:srgbClr>
              </a:gs>
              <a:gs pos="51000">
                <a:srgbClr val="5B9BD5">
                  <a:lumMod val="45000"/>
                  <a:lumOff val="55000"/>
                </a:srgbClr>
              </a:gs>
              <a:gs pos="83000">
                <a:srgbClr val="5B9BD5">
                  <a:lumMod val="45000"/>
                  <a:lumOff val="55000"/>
                </a:srgbClr>
              </a:gs>
              <a:gs pos="100000">
                <a:srgbClr val="5B9BD5">
                  <a:lumMod val="30000"/>
                  <a:lumOff val="70000"/>
                </a:srgbClr>
              </a:gs>
            </a:gsLst>
            <a:lin ang="10800000" scaled="0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50800" dist="50800" dir="5400000" algn="ctr" rotWithShape="0">
              <a:srgbClr val="000000">
                <a:alpha val="29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" y="0"/>
            <a:ext cx="1964267" cy="68580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50800" dist="50800" algn="ctr" rotWithShape="0">
              <a:srgbClr val="000000">
                <a:alpha val="41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86" y="186213"/>
            <a:ext cx="1245326" cy="12294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9" y="5660488"/>
            <a:ext cx="1514830" cy="889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259" y="4679395"/>
            <a:ext cx="1662707" cy="6732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40" y="3197622"/>
            <a:ext cx="1700135" cy="1311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86" y="1805124"/>
            <a:ext cx="1156454" cy="1169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9709" y="640670"/>
            <a:ext cx="100158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A. Gaudel, O. R. Cooper, G. </a:t>
            </a:r>
            <a:r>
              <a:rPr lang="en-US" b="1" dirty="0" err="1">
                <a:solidFill>
                  <a:schemeClr val="bg1"/>
                </a:solidFill>
              </a:rPr>
              <a:t>Ancellet</a:t>
            </a:r>
            <a:r>
              <a:rPr lang="en-US" b="1" dirty="0">
                <a:solidFill>
                  <a:schemeClr val="bg1"/>
                </a:solidFill>
              </a:rPr>
              <a:t>, B. Barret, A. </a:t>
            </a:r>
            <a:r>
              <a:rPr lang="en-US" b="1" dirty="0" err="1">
                <a:solidFill>
                  <a:schemeClr val="bg1"/>
                </a:solidFill>
              </a:rPr>
              <a:t>Boynard</a:t>
            </a:r>
            <a:r>
              <a:rPr lang="en-US" b="1" dirty="0">
                <a:solidFill>
                  <a:schemeClr val="bg1"/>
                </a:solidFill>
              </a:rPr>
              <a:t>, J. P. Burrows, C. </a:t>
            </a:r>
            <a:r>
              <a:rPr lang="en-US" b="1" dirty="0" err="1">
                <a:solidFill>
                  <a:schemeClr val="bg1"/>
                </a:solidFill>
              </a:rPr>
              <a:t>Clerbaux</a:t>
            </a:r>
            <a:r>
              <a:rPr lang="en-US" b="1" dirty="0">
                <a:solidFill>
                  <a:schemeClr val="bg1"/>
                </a:solidFill>
              </a:rPr>
              <a:t>, P.-F. </a:t>
            </a:r>
            <a:r>
              <a:rPr lang="en-US" b="1" dirty="0" err="1">
                <a:solidFill>
                  <a:schemeClr val="bg1"/>
                </a:solidFill>
              </a:rPr>
              <a:t>Coheur</a:t>
            </a:r>
            <a:r>
              <a:rPr lang="en-US" b="1" dirty="0">
                <a:solidFill>
                  <a:schemeClr val="bg1"/>
                </a:solidFill>
              </a:rPr>
              <a:t>, J. Cuesta, E. Cuevas, S. </a:t>
            </a:r>
            <a:r>
              <a:rPr lang="en-US" b="1" dirty="0" err="1">
                <a:solidFill>
                  <a:schemeClr val="bg1"/>
                </a:solidFill>
              </a:rPr>
              <a:t>Doniki</a:t>
            </a:r>
            <a:r>
              <a:rPr lang="en-US" b="1" dirty="0">
                <a:solidFill>
                  <a:schemeClr val="bg1"/>
                </a:solidFill>
              </a:rPr>
              <a:t>, G. </a:t>
            </a:r>
            <a:r>
              <a:rPr lang="en-US" b="1" dirty="0" err="1">
                <a:solidFill>
                  <a:schemeClr val="bg1"/>
                </a:solidFill>
              </a:rPr>
              <a:t>Dufour</a:t>
            </a:r>
            <a:r>
              <a:rPr lang="en-US" b="1" dirty="0">
                <a:solidFill>
                  <a:schemeClr val="bg1"/>
                </a:solidFill>
              </a:rPr>
              <a:t>, F. </a:t>
            </a:r>
            <a:r>
              <a:rPr lang="en-US" b="1" dirty="0" err="1">
                <a:solidFill>
                  <a:schemeClr val="bg1"/>
                </a:solidFill>
              </a:rPr>
              <a:t>Ebojie</a:t>
            </a:r>
            <a:r>
              <a:rPr lang="en-US" b="1" dirty="0">
                <a:solidFill>
                  <a:schemeClr val="bg1"/>
                </a:solidFill>
              </a:rPr>
              <a:t>, G. </a:t>
            </a:r>
            <a:r>
              <a:rPr lang="en-US" b="1" dirty="0" err="1">
                <a:solidFill>
                  <a:schemeClr val="bg1"/>
                </a:solidFill>
              </a:rPr>
              <a:t>Foret</a:t>
            </a:r>
            <a:r>
              <a:rPr lang="en-US" b="1" dirty="0">
                <a:solidFill>
                  <a:schemeClr val="bg1"/>
                </a:solidFill>
              </a:rPr>
              <a:t>, O. Garcia, M. J. Granados-Muñoz, J. W. Hannigan, F. </a:t>
            </a:r>
            <a:r>
              <a:rPr lang="en-US" b="1" dirty="0" err="1">
                <a:solidFill>
                  <a:schemeClr val="bg1"/>
                </a:solidFill>
              </a:rPr>
              <a:t>Hase</a:t>
            </a:r>
            <a:r>
              <a:rPr lang="en-US" b="1" dirty="0">
                <a:solidFill>
                  <a:schemeClr val="bg1"/>
                </a:solidFill>
              </a:rPr>
              <a:t>, B. Hassler, G. Huang, D. </a:t>
            </a:r>
            <a:r>
              <a:rPr lang="en-US" b="1" dirty="0" err="1">
                <a:solidFill>
                  <a:schemeClr val="bg1"/>
                </a:solidFill>
              </a:rPr>
              <a:t>Hurtmans</a:t>
            </a:r>
            <a:r>
              <a:rPr lang="en-US" b="1" dirty="0">
                <a:solidFill>
                  <a:schemeClr val="bg1"/>
                </a:solidFill>
              </a:rPr>
              <a:t>, D. Jaffe, N. Jones, P. </a:t>
            </a:r>
            <a:r>
              <a:rPr lang="en-US" b="1" dirty="0" err="1">
                <a:solidFill>
                  <a:schemeClr val="bg1"/>
                </a:solidFill>
              </a:rPr>
              <a:t>Kalabokas</a:t>
            </a:r>
            <a:r>
              <a:rPr lang="en-US" b="1" dirty="0">
                <a:solidFill>
                  <a:schemeClr val="bg1"/>
                </a:solidFill>
              </a:rPr>
              <a:t>, B. </a:t>
            </a:r>
            <a:r>
              <a:rPr lang="en-US" b="1" dirty="0" err="1">
                <a:solidFill>
                  <a:schemeClr val="bg1"/>
                </a:solidFill>
              </a:rPr>
              <a:t>Kerridge</a:t>
            </a:r>
            <a:r>
              <a:rPr lang="en-US" b="1" dirty="0">
                <a:solidFill>
                  <a:schemeClr val="bg1"/>
                </a:solidFill>
              </a:rPr>
              <a:t>, S. </a:t>
            </a:r>
            <a:r>
              <a:rPr lang="en-US" b="1" dirty="0" err="1">
                <a:solidFill>
                  <a:schemeClr val="bg1"/>
                </a:solidFill>
              </a:rPr>
              <a:t>Kulawik</a:t>
            </a:r>
            <a:r>
              <a:rPr lang="en-US" b="1" dirty="0">
                <a:solidFill>
                  <a:schemeClr val="bg1"/>
                </a:solidFill>
              </a:rPr>
              <a:t>, B. Latter, T. Leblanc, E. Le </a:t>
            </a:r>
            <a:r>
              <a:rPr lang="en-US" b="1" dirty="0" err="1">
                <a:solidFill>
                  <a:schemeClr val="bg1"/>
                </a:solidFill>
              </a:rPr>
              <a:t>Flochmoën</a:t>
            </a:r>
            <a:r>
              <a:rPr lang="en-US" b="1" dirty="0">
                <a:solidFill>
                  <a:schemeClr val="bg1"/>
                </a:solidFill>
              </a:rPr>
              <a:t>, W. Lin, J. Liu, X. Liu, E. </a:t>
            </a:r>
            <a:r>
              <a:rPr lang="en-US" b="1" dirty="0" err="1">
                <a:solidFill>
                  <a:schemeClr val="bg1"/>
                </a:solidFill>
              </a:rPr>
              <a:t>Mahieu</a:t>
            </a:r>
            <a:r>
              <a:rPr lang="en-US" b="1" dirty="0">
                <a:solidFill>
                  <a:schemeClr val="bg1"/>
                </a:solidFill>
              </a:rPr>
              <a:t>, A. McClure-Begley, J. L. </a:t>
            </a:r>
            <a:r>
              <a:rPr lang="en-US" b="1" dirty="0" err="1">
                <a:solidFill>
                  <a:schemeClr val="bg1"/>
                </a:solidFill>
              </a:rPr>
              <a:t>Neu</a:t>
            </a:r>
            <a:r>
              <a:rPr lang="en-US" b="1" dirty="0">
                <a:solidFill>
                  <a:schemeClr val="bg1"/>
                </a:solidFill>
              </a:rPr>
              <a:t>, M. Osman, M. Palm, H. </a:t>
            </a:r>
            <a:r>
              <a:rPr lang="en-US" b="1" dirty="0" err="1">
                <a:solidFill>
                  <a:schemeClr val="bg1"/>
                </a:solidFill>
              </a:rPr>
              <a:t>Petetin</a:t>
            </a:r>
            <a:r>
              <a:rPr lang="en-US" b="1" dirty="0">
                <a:solidFill>
                  <a:schemeClr val="bg1"/>
                </a:solidFill>
              </a:rPr>
              <a:t>, I. </a:t>
            </a:r>
            <a:r>
              <a:rPr lang="en-US" b="1" dirty="0" err="1">
                <a:solidFill>
                  <a:schemeClr val="bg1"/>
                </a:solidFill>
              </a:rPr>
              <a:t>Petropavlovskikh</a:t>
            </a:r>
            <a:r>
              <a:rPr lang="en-US" b="1" dirty="0">
                <a:solidFill>
                  <a:schemeClr val="bg1"/>
                </a:solidFill>
              </a:rPr>
              <a:t>, R. </a:t>
            </a:r>
            <a:r>
              <a:rPr lang="en-US" b="1" dirty="0" err="1">
                <a:solidFill>
                  <a:schemeClr val="bg1"/>
                </a:solidFill>
              </a:rPr>
              <a:t>Querel</a:t>
            </a:r>
            <a:r>
              <a:rPr lang="en-US" b="1" dirty="0">
                <a:solidFill>
                  <a:schemeClr val="bg1"/>
                </a:solidFill>
              </a:rPr>
              <a:t>, N. </a:t>
            </a:r>
            <a:r>
              <a:rPr lang="en-US" b="1" dirty="0" err="1">
                <a:solidFill>
                  <a:schemeClr val="bg1"/>
                </a:solidFill>
              </a:rPr>
              <a:t>Rahpoe</a:t>
            </a:r>
            <a:r>
              <a:rPr lang="en-US" b="1" dirty="0">
                <a:solidFill>
                  <a:schemeClr val="bg1"/>
                </a:solidFill>
              </a:rPr>
              <a:t>, A. </a:t>
            </a:r>
            <a:r>
              <a:rPr lang="en-US" b="1" dirty="0" err="1">
                <a:solidFill>
                  <a:schemeClr val="bg1"/>
                </a:solidFill>
              </a:rPr>
              <a:t>Rozanov</a:t>
            </a:r>
            <a:r>
              <a:rPr lang="en-US" b="1" dirty="0">
                <a:solidFill>
                  <a:schemeClr val="bg1"/>
                </a:solidFill>
              </a:rPr>
              <a:t>, M. G. Schultz, J. Schwab, R. </a:t>
            </a:r>
            <a:r>
              <a:rPr lang="en-US" b="1" dirty="0" err="1">
                <a:solidFill>
                  <a:schemeClr val="bg1"/>
                </a:solidFill>
              </a:rPr>
              <a:t>Siddans</a:t>
            </a:r>
            <a:r>
              <a:rPr lang="en-US" b="1" dirty="0">
                <a:solidFill>
                  <a:schemeClr val="bg1"/>
                </a:solidFill>
              </a:rPr>
              <a:t>, D. </a:t>
            </a:r>
            <a:r>
              <a:rPr lang="en-US" b="1" dirty="0" err="1">
                <a:solidFill>
                  <a:schemeClr val="bg1"/>
                </a:solidFill>
              </a:rPr>
              <a:t>Smale</a:t>
            </a:r>
            <a:r>
              <a:rPr lang="en-US" b="1" dirty="0">
                <a:solidFill>
                  <a:schemeClr val="bg1"/>
                </a:solidFill>
              </a:rPr>
              <a:t>, M. </a:t>
            </a:r>
            <a:r>
              <a:rPr lang="en-US" b="1" dirty="0" err="1">
                <a:solidFill>
                  <a:schemeClr val="bg1"/>
                </a:solidFill>
              </a:rPr>
              <a:t>Steinbacher</a:t>
            </a:r>
            <a:r>
              <a:rPr lang="en-US" b="1" dirty="0">
                <a:solidFill>
                  <a:schemeClr val="bg1"/>
                </a:solidFill>
              </a:rPr>
              <a:t>, H. </a:t>
            </a:r>
            <a:r>
              <a:rPr lang="en-US" b="1" dirty="0" err="1">
                <a:solidFill>
                  <a:schemeClr val="bg1"/>
                </a:solidFill>
              </a:rPr>
              <a:t>Tanimoto</a:t>
            </a:r>
            <a:r>
              <a:rPr lang="en-US" b="1" dirty="0">
                <a:solidFill>
                  <a:schemeClr val="bg1"/>
                </a:solidFill>
              </a:rPr>
              <a:t>, D. W. </a:t>
            </a:r>
            <a:r>
              <a:rPr lang="en-US" b="1" dirty="0" err="1">
                <a:solidFill>
                  <a:schemeClr val="bg1"/>
                </a:solidFill>
              </a:rPr>
              <a:t>Tarasick</a:t>
            </a:r>
            <a:r>
              <a:rPr lang="en-US" b="1" dirty="0">
                <a:solidFill>
                  <a:schemeClr val="bg1"/>
                </a:solidFill>
              </a:rPr>
              <a:t>, V. </a:t>
            </a:r>
            <a:r>
              <a:rPr lang="en-US" b="1" dirty="0" err="1">
                <a:solidFill>
                  <a:schemeClr val="bg1"/>
                </a:solidFill>
              </a:rPr>
              <a:t>Thouret</a:t>
            </a:r>
            <a:r>
              <a:rPr lang="en-US" b="1" dirty="0">
                <a:solidFill>
                  <a:schemeClr val="bg1"/>
                </a:solidFill>
              </a:rPr>
              <a:t>, A. M. Thompson, T. </a:t>
            </a:r>
            <a:r>
              <a:rPr lang="en-US" b="1" dirty="0" err="1">
                <a:solidFill>
                  <a:schemeClr val="bg1"/>
                </a:solidFill>
              </a:rPr>
              <a:t>Trickl</a:t>
            </a:r>
            <a:r>
              <a:rPr lang="en-US" b="1" dirty="0">
                <a:solidFill>
                  <a:schemeClr val="bg1"/>
                </a:solidFill>
              </a:rPr>
              <a:t>, E. </a:t>
            </a:r>
            <a:r>
              <a:rPr lang="en-US" b="1" dirty="0" err="1">
                <a:solidFill>
                  <a:schemeClr val="bg1"/>
                </a:solidFill>
              </a:rPr>
              <a:t>Weatherhead</a:t>
            </a:r>
            <a:r>
              <a:rPr lang="en-US" b="1" dirty="0">
                <a:solidFill>
                  <a:schemeClr val="bg1"/>
                </a:solidFill>
              </a:rPr>
              <a:t>, C. </a:t>
            </a:r>
            <a:r>
              <a:rPr lang="en-US" b="1" dirty="0" err="1">
                <a:solidFill>
                  <a:schemeClr val="bg1"/>
                </a:solidFill>
              </a:rPr>
              <a:t>Wespes</a:t>
            </a:r>
            <a:r>
              <a:rPr lang="en-US" b="1" dirty="0">
                <a:solidFill>
                  <a:schemeClr val="bg1"/>
                </a:solidFill>
              </a:rPr>
              <a:t>, H. M. Worden, C. </a:t>
            </a:r>
            <a:r>
              <a:rPr lang="en-US" b="1" dirty="0" err="1">
                <a:solidFill>
                  <a:schemeClr val="bg1"/>
                </a:solidFill>
              </a:rPr>
              <a:t>Vigouroux</a:t>
            </a:r>
            <a:r>
              <a:rPr lang="en-US" b="1" dirty="0">
                <a:solidFill>
                  <a:schemeClr val="bg1"/>
                </a:solidFill>
              </a:rPr>
              <a:t>, X. Xu, G. Zeng, J. </a:t>
            </a:r>
            <a:r>
              <a:rPr lang="en-US" b="1" dirty="0" err="1">
                <a:solidFill>
                  <a:schemeClr val="bg1"/>
                </a:solidFill>
              </a:rPr>
              <a:t>Ziemke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25" y="3775938"/>
            <a:ext cx="2085975" cy="2190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71" t="2922" b="40029"/>
          <a:stretch/>
        </p:blipFill>
        <p:spPr>
          <a:xfrm>
            <a:off x="9301185" y="3329212"/>
            <a:ext cx="2362453" cy="1382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19" y="4594819"/>
            <a:ext cx="2830917" cy="1775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99" y="3523893"/>
            <a:ext cx="622476" cy="4171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65" y="3497496"/>
            <a:ext cx="641182" cy="42734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274" y="4066994"/>
            <a:ext cx="718606" cy="4419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862" y="3539415"/>
            <a:ext cx="736876" cy="36843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0" y="4686076"/>
            <a:ext cx="639728" cy="38383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910" y="4087090"/>
            <a:ext cx="603002" cy="4017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746" y="4319502"/>
            <a:ext cx="678237" cy="4521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908" y="2707392"/>
            <a:ext cx="3384239" cy="20961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628" y="5313635"/>
            <a:ext cx="1719565" cy="9681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37646" y="55895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TOAR-Climate counts more than 50 authors 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8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9" y="2837579"/>
            <a:ext cx="1093822" cy="18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21" y="928779"/>
            <a:ext cx="2696444" cy="17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1"/>
          <p:cNvSpPr txBox="1"/>
          <p:nvPr/>
        </p:nvSpPr>
        <p:spPr>
          <a:xfrm>
            <a:off x="975063" y="4317097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23" name="ZoneTexte 1"/>
          <p:cNvSpPr txBox="1"/>
          <p:nvPr/>
        </p:nvSpPr>
        <p:spPr>
          <a:xfrm>
            <a:off x="1204321" y="2318281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9" y="4972086"/>
            <a:ext cx="2555975" cy="1160019"/>
          </a:xfrm>
          <a:prstGeom prst="rect">
            <a:avLst/>
          </a:prstGeom>
        </p:spPr>
      </p:pic>
      <p:sp>
        <p:nvSpPr>
          <p:cNvPr id="30" name="ZoneTexte 1"/>
          <p:cNvSpPr txBox="1"/>
          <p:nvPr/>
        </p:nvSpPr>
        <p:spPr>
          <a:xfrm>
            <a:off x="1400789" y="6013405"/>
            <a:ext cx="197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31" name="TextBox 30"/>
          <p:cNvSpPr txBox="1"/>
          <p:nvPr/>
        </p:nvSpPr>
        <p:spPr>
          <a:xfrm>
            <a:off x="2620526" y="89073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7 types of measurements are used in TOAR-Climate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92848" y="1203677"/>
            <a:ext cx="24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In situ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35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9" y="2837579"/>
            <a:ext cx="1093822" cy="18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udrey\Documents\Postdoc_Boulder\PLS\e_lidar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40" y="1060091"/>
            <a:ext cx="1724022" cy="17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21" y="928779"/>
            <a:ext cx="2696444" cy="17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udrey\Documents\Postdoc_Boulder\PLS\FT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59" y="5054809"/>
            <a:ext cx="1990626" cy="14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udrey\Documents\Postdoc_Boulder\PLS\Dob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24" y="3122692"/>
            <a:ext cx="2190690" cy="146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"/>
          <p:cNvSpPr txBox="1"/>
          <p:nvPr/>
        </p:nvSpPr>
        <p:spPr>
          <a:xfrm>
            <a:off x="5604424" y="4214533"/>
            <a:ext cx="1059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Dobson</a:t>
            </a:r>
            <a:endParaRPr lang="fr-FR" dirty="0"/>
          </a:p>
        </p:txBody>
      </p:sp>
      <p:sp>
        <p:nvSpPr>
          <p:cNvPr id="20" name="ZoneTexte 10"/>
          <p:cNvSpPr txBox="1"/>
          <p:nvPr/>
        </p:nvSpPr>
        <p:spPr>
          <a:xfrm>
            <a:off x="5661559" y="6151905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FTIR</a:t>
            </a:r>
            <a:endParaRPr lang="fr-FR" dirty="0"/>
          </a:p>
        </p:txBody>
      </p:sp>
      <p:sp>
        <p:nvSpPr>
          <p:cNvPr id="22" name="ZoneTexte 1"/>
          <p:cNvSpPr txBox="1"/>
          <p:nvPr/>
        </p:nvSpPr>
        <p:spPr>
          <a:xfrm>
            <a:off x="975063" y="4317097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23" name="ZoneTexte 1"/>
          <p:cNvSpPr txBox="1"/>
          <p:nvPr/>
        </p:nvSpPr>
        <p:spPr>
          <a:xfrm>
            <a:off x="1204321" y="2318281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sp>
        <p:nvSpPr>
          <p:cNvPr id="24" name="ZoneTexte 1"/>
          <p:cNvSpPr txBox="1"/>
          <p:nvPr/>
        </p:nvSpPr>
        <p:spPr>
          <a:xfrm>
            <a:off x="5893740" y="2393115"/>
            <a:ext cx="647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9" y="4972086"/>
            <a:ext cx="2555975" cy="1160019"/>
          </a:xfrm>
          <a:prstGeom prst="rect">
            <a:avLst/>
          </a:prstGeom>
        </p:spPr>
      </p:pic>
      <p:sp>
        <p:nvSpPr>
          <p:cNvPr id="30" name="ZoneTexte 1"/>
          <p:cNvSpPr txBox="1"/>
          <p:nvPr/>
        </p:nvSpPr>
        <p:spPr>
          <a:xfrm>
            <a:off x="1400789" y="6013405"/>
            <a:ext cx="197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31" name="TextBox 30"/>
          <p:cNvSpPr txBox="1"/>
          <p:nvPr/>
        </p:nvSpPr>
        <p:spPr>
          <a:xfrm>
            <a:off x="2620526" y="89073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7 types of measurements are used in TOAR-Climate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80460" y="1068958"/>
            <a:ext cx="3349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Ground-based remote sensing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0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Audrey\Documents\Postdoc_Boulder\PLS\ozoneson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89" y="2837579"/>
            <a:ext cx="1093822" cy="184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udrey\Documents\Postdoc_Boulder\PLS\e_lidar_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740" y="1060091"/>
            <a:ext cx="1724022" cy="17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Audrey\Documents\Postdoc_Boulder\PLS\lufti-iagos-300x1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21" y="928779"/>
            <a:ext cx="2696444" cy="17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Audrey\Documents\Postdoc_Boulder\PLS\FTI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59" y="5054809"/>
            <a:ext cx="1990626" cy="146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udrey\Documents\Postdoc_Boulder\PLS\Dobs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424" y="3122692"/>
            <a:ext cx="2190690" cy="146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"/>
          <p:cNvSpPr txBox="1"/>
          <p:nvPr/>
        </p:nvSpPr>
        <p:spPr>
          <a:xfrm>
            <a:off x="5604424" y="4214533"/>
            <a:ext cx="10593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/>
              <a:t>Dobson</a:t>
            </a:r>
            <a:endParaRPr lang="fr-FR" dirty="0"/>
          </a:p>
        </p:txBody>
      </p:sp>
      <p:sp>
        <p:nvSpPr>
          <p:cNvPr id="20" name="ZoneTexte 10"/>
          <p:cNvSpPr txBox="1"/>
          <p:nvPr/>
        </p:nvSpPr>
        <p:spPr>
          <a:xfrm>
            <a:off x="5661559" y="6151905"/>
            <a:ext cx="585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FTIR</a:t>
            </a:r>
            <a:endParaRPr lang="fr-FR" dirty="0"/>
          </a:p>
        </p:txBody>
      </p:sp>
      <p:sp>
        <p:nvSpPr>
          <p:cNvPr id="22" name="ZoneTexte 1"/>
          <p:cNvSpPr txBox="1"/>
          <p:nvPr/>
        </p:nvSpPr>
        <p:spPr>
          <a:xfrm>
            <a:off x="975063" y="4317097"/>
            <a:ext cx="8611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Sondes</a:t>
            </a:r>
            <a:endParaRPr lang="fr-FR" dirty="0"/>
          </a:p>
        </p:txBody>
      </p:sp>
      <p:sp>
        <p:nvSpPr>
          <p:cNvPr id="23" name="ZoneTexte 1"/>
          <p:cNvSpPr txBox="1"/>
          <p:nvPr/>
        </p:nvSpPr>
        <p:spPr>
          <a:xfrm>
            <a:off x="1204321" y="2318281"/>
            <a:ext cx="26964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Commercial Aircraft IAGOS</a:t>
            </a:r>
            <a:endParaRPr lang="fr-FR" dirty="0"/>
          </a:p>
        </p:txBody>
      </p:sp>
      <p:sp>
        <p:nvSpPr>
          <p:cNvPr id="24" name="ZoneTexte 1"/>
          <p:cNvSpPr txBox="1"/>
          <p:nvPr/>
        </p:nvSpPr>
        <p:spPr>
          <a:xfrm>
            <a:off x="5893740" y="2393115"/>
            <a:ext cx="6479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Lidar</a:t>
            </a:r>
            <a:endParaRPr lang="fr-FR" dirty="0"/>
          </a:p>
        </p:txBody>
      </p:sp>
      <p:pic>
        <p:nvPicPr>
          <p:cNvPr id="26" name="Picture 2" descr="C:\Users\Audrey\Documents\Postdoc_Boulder\PLS\aura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98" y="2752716"/>
            <a:ext cx="2196263" cy="17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1"/>
          <p:cNvSpPr txBox="1"/>
          <p:nvPr/>
        </p:nvSpPr>
        <p:spPr>
          <a:xfrm>
            <a:off x="10637889" y="4139605"/>
            <a:ext cx="9373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smtClean="0"/>
              <a:t>Satellite</a:t>
            </a:r>
            <a:endParaRPr lang="fr-FR" dirty="0"/>
          </a:p>
        </p:txBody>
      </p:sp>
      <p:sp>
        <p:nvSpPr>
          <p:cNvPr id="28" name="TextBox 27"/>
          <p:cNvSpPr txBox="1"/>
          <p:nvPr/>
        </p:nvSpPr>
        <p:spPr>
          <a:xfrm>
            <a:off x="8692333" y="1415624"/>
            <a:ext cx="3349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Remote sensing from Space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89" y="4972086"/>
            <a:ext cx="2555975" cy="1160019"/>
          </a:xfrm>
          <a:prstGeom prst="rect">
            <a:avLst/>
          </a:prstGeom>
        </p:spPr>
      </p:pic>
      <p:sp>
        <p:nvSpPr>
          <p:cNvPr id="30" name="ZoneTexte 1"/>
          <p:cNvSpPr txBox="1"/>
          <p:nvPr/>
        </p:nvSpPr>
        <p:spPr>
          <a:xfrm>
            <a:off x="1400789" y="6013405"/>
            <a:ext cx="19735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Ground-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</a:p>
          <a:p>
            <a:r>
              <a:rPr lang="fr-FR" dirty="0" smtClean="0"/>
              <a:t>UV </a:t>
            </a:r>
            <a:r>
              <a:rPr lang="fr-FR" dirty="0" err="1" smtClean="0"/>
              <a:t>Photometer</a:t>
            </a:r>
            <a:endParaRPr lang="fr-FR" dirty="0"/>
          </a:p>
        </p:txBody>
      </p:sp>
      <p:sp>
        <p:nvSpPr>
          <p:cNvPr id="31" name="TextBox 30"/>
          <p:cNvSpPr txBox="1"/>
          <p:nvPr/>
        </p:nvSpPr>
        <p:spPr>
          <a:xfrm>
            <a:off x="2620526" y="89073"/>
            <a:ext cx="9209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7 types of measurements are used in TOAR-Climate</a:t>
            </a:r>
            <a:endParaRPr lang="en-US" sz="3200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5566</TotalTime>
  <Words>1442</Words>
  <Application>Microsoft Office PowerPoint</Application>
  <PresentationFormat>Widescreen</PresentationFormat>
  <Paragraphs>428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DOC/NOAA/OAR/ESRL/CSD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Audrey Gaudel</dc:creator>
  <cp:lastModifiedBy>Audrey Gaudel</cp:lastModifiedBy>
  <cp:revision>244</cp:revision>
  <dcterms:created xsi:type="dcterms:W3CDTF">2017-04-24T22:10:45Z</dcterms:created>
  <dcterms:modified xsi:type="dcterms:W3CDTF">2018-05-09T17:18:44Z</dcterms:modified>
</cp:coreProperties>
</file>