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  <p:sldMasterId id="2147483719" r:id="rId5"/>
    <p:sldMasterId id="2147483731" r:id="rId6"/>
    <p:sldMasterId id="2147483729" r:id="rId7"/>
  </p:sldMasterIdLst>
  <p:notesMasterIdLst>
    <p:notesMasterId r:id="rId27"/>
  </p:notesMasterIdLst>
  <p:handoutMasterIdLst>
    <p:handoutMasterId r:id="rId28"/>
  </p:handoutMasterIdLst>
  <p:sldIdLst>
    <p:sldId id="317" r:id="rId8"/>
    <p:sldId id="332" r:id="rId9"/>
    <p:sldId id="350" r:id="rId10"/>
    <p:sldId id="336" r:id="rId11"/>
    <p:sldId id="335" r:id="rId12"/>
    <p:sldId id="337" r:id="rId13"/>
    <p:sldId id="348" r:id="rId14"/>
    <p:sldId id="349" r:id="rId15"/>
    <p:sldId id="339" r:id="rId16"/>
    <p:sldId id="346" r:id="rId17"/>
    <p:sldId id="341" r:id="rId18"/>
    <p:sldId id="340" r:id="rId19"/>
    <p:sldId id="347" r:id="rId20"/>
    <p:sldId id="351" r:id="rId21"/>
    <p:sldId id="352" r:id="rId22"/>
    <p:sldId id="345" r:id="rId23"/>
    <p:sldId id="342" r:id="rId24"/>
    <p:sldId id="343" r:id="rId25"/>
    <p:sldId id="344" r:id="rId26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  <p:cmAuthor id="1" name="Haefele Alexander" initials="haa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66FF"/>
    <a:srgbClr val="FF0000"/>
    <a:srgbClr val="640000"/>
    <a:srgbClr val="39B1DB"/>
    <a:srgbClr val="60B4B2"/>
    <a:srgbClr val="08CDE8"/>
    <a:srgbClr val="CDCDCD"/>
    <a:srgbClr val="F0494A"/>
    <a:srgbClr val="F3B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0" autoAdjust="0"/>
    <p:restoredTop sz="94737" autoAdjust="0"/>
  </p:normalViewPr>
  <p:slideViewPr>
    <p:cSldViewPr snapToGrid="0" showGuides="1">
      <p:cViewPr>
        <p:scale>
          <a:sx n="140" d="100"/>
          <a:sy n="140" d="100"/>
        </p:scale>
        <p:origin x="-240" y="-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006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217794" y="1673754"/>
            <a:ext cx="7618555" cy="1732386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 Arial, 52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85655" y="201032"/>
            <a:ext cx="3311595" cy="813836"/>
            <a:chOff x="85655" y="201032"/>
            <a:chExt cx="3311595" cy="813836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11088" y="214816"/>
              <a:ext cx="3286162" cy="800052"/>
              <a:chOff x="987388" y="418016"/>
              <a:chExt cx="3286162" cy="800052"/>
            </a:xfrm>
          </p:grpSpPr>
          <p:pic>
            <p:nvPicPr>
              <p:cNvPr id="9" name="Picture 41" descr="Bund_e_100%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388" y="418016"/>
                <a:ext cx="1781212" cy="680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 Box 32"/>
              <p:cNvSpPr txBox="1">
                <a:spLocks noChangeArrowheads="1"/>
              </p:cNvSpPr>
              <p:nvPr userDrawn="1"/>
            </p:nvSpPr>
            <p:spPr bwMode="auto">
              <a:xfrm>
                <a:off x="1307428" y="999675"/>
                <a:ext cx="2966122" cy="218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square" lIns="0" tIns="0" rIns="0" bIns="0"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5000"/>
                  </a:lnSpc>
                  <a:spcBef>
                    <a:spcPct val="50000"/>
                  </a:spcBef>
                </a:pPr>
                <a:r>
                  <a:rPr lang="en-US" sz="700" dirty="0" smtClean="0"/>
                  <a:t>Federal Department of Home Affairs FDHA</a:t>
                </a:r>
                <a:br>
                  <a:rPr lang="en-US" sz="700" dirty="0" smtClean="0"/>
                </a:br>
                <a:r>
                  <a:rPr lang="en-US" sz="700" b="1" dirty="0" smtClean="0"/>
                  <a:t>Federal Office of Meteorology and Climatology  MeteoSwiss</a:t>
                </a:r>
                <a:endParaRPr lang="en-US" sz="700" dirty="0"/>
              </a:p>
            </p:txBody>
          </p:sp>
        </p:grpSp>
        <p:pic>
          <p:nvPicPr>
            <p:cNvPr id="12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5" y="201032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03288" y="3404652"/>
            <a:ext cx="6857764" cy="4860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de-CH" dirty="0" err="1" smtClean="0"/>
              <a:t>Subtitle</a:t>
            </a:r>
            <a:r>
              <a:rPr lang="de-CH" dirty="0" smtClean="0"/>
              <a:t> Arial, 22 </a:t>
            </a:r>
            <a:r>
              <a:rPr lang="de-CH" dirty="0" err="1" smtClean="0"/>
              <a:t>point</a:t>
            </a:r>
            <a:endParaRPr lang="de-CH" dirty="0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0" y="-5051"/>
            <a:ext cx="9144000" cy="783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Bild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53393" y="4365805"/>
            <a:ext cx="9037853" cy="767622"/>
          </a:xfrm>
          <a:prstGeom prst="rect">
            <a:avLst/>
          </a:prstGeom>
        </p:spPr>
      </p:pic>
      <p:sp>
        <p:nvSpPr>
          <p:cNvPr id="10" name="Textfeld 11"/>
          <p:cNvSpPr txBox="1"/>
          <p:nvPr userDrawn="1"/>
        </p:nvSpPr>
        <p:spPr>
          <a:xfrm>
            <a:off x="111088" y="4749616"/>
            <a:ext cx="8728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noProof="0" dirty="0" smtClean="0">
                <a:latin typeface="+mj-lt"/>
                <a:cs typeface="Roboto Light"/>
              </a:rPr>
              <a:t>5th </a:t>
            </a:r>
            <a:r>
              <a:rPr lang="en-US" sz="1400" i="1" noProof="0" dirty="0" err="1" smtClean="0">
                <a:latin typeface="+mj-lt"/>
                <a:cs typeface="Roboto Light"/>
              </a:rPr>
              <a:t>TOLNet</a:t>
            </a:r>
            <a:r>
              <a:rPr lang="en-US" sz="1400" i="1" noProof="0" dirty="0" smtClean="0">
                <a:latin typeface="+mj-lt"/>
                <a:cs typeface="Roboto Light"/>
              </a:rPr>
              <a:t> / 2018 NDACC LWG Meeting</a:t>
            </a:r>
            <a:r>
              <a:rPr lang="en-US" sz="1400" i="1" baseline="0" noProof="0" dirty="0" smtClean="0">
                <a:latin typeface="+mj-lt"/>
                <a:cs typeface="Roboto Light"/>
              </a:rPr>
              <a:t> </a:t>
            </a:r>
            <a:r>
              <a:rPr lang="en-US" sz="1400" i="1" noProof="0" dirty="0" smtClean="0">
                <a:latin typeface="+mj-lt"/>
                <a:cs typeface="Roboto Light"/>
              </a:rPr>
              <a:t>7-11 May 2018, Huntsville, AL</a:t>
            </a:r>
            <a:r>
              <a:rPr lang="en-US" sz="1400" i="1" baseline="0" noProof="0" dirty="0" smtClean="0">
                <a:latin typeface="+mj-lt"/>
                <a:cs typeface="Roboto Light"/>
              </a:rPr>
              <a:t>                              </a:t>
            </a:r>
            <a:r>
              <a:rPr lang="en-GB" sz="1400" i="1" baseline="0" noProof="0" dirty="0" smtClean="0">
                <a:latin typeface="+mj-lt"/>
                <a:cs typeface="Roboto Light"/>
              </a:rPr>
              <a:t>G. Martucci</a:t>
            </a:r>
            <a:endParaRPr lang="en-GB" sz="1400" i="1" noProof="0" dirty="0">
              <a:latin typeface="+mj-l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290250"/>
            <a:ext cx="7461250" cy="74176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547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1140592"/>
            <a:ext cx="5014317" cy="2511279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373766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Text Box 33"/>
          <p:cNvSpPr txBox="1">
            <a:spLocks noChangeArrowheads="1"/>
          </p:cNvSpPr>
          <p:nvPr userDrawn="1"/>
        </p:nvSpPr>
        <p:spPr bwMode="auto">
          <a:xfrm>
            <a:off x="6448425" y="4654154"/>
            <a:ext cx="2266950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de-CH" sz="90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8" name="Line 40"/>
          <p:cNvSpPr>
            <a:spLocks noChangeShapeType="1"/>
          </p:cNvSpPr>
          <p:nvPr userDrawn="1"/>
        </p:nvSpPr>
        <p:spPr bwMode="auto">
          <a:xfrm flipH="1">
            <a:off x="1285875" y="4622006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290250"/>
            <a:ext cx="7461250" cy="74176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0" name="AutoShape 34"/>
          <p:cNvSpPr>
            <a:spLocks noChangeArrowheads="1"/>
          </p:cNvSpPr>
          <p:nvPr userDrawn="1"/>
        </p:nvSpPr>
        <p:spPr bwMode="auto">
          <a:xfrm>
            <a:off x="1296000" y="4623750"/>
            <a:ext cx="7232650" cy="408989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b="1" dirty="0" smtClean="0"/>
              <a:t>Title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of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Prese</a:t>
            </a:r>
            <a:r>
              <a:rPr lang="de-CH" sz="900" b="1" dirty="0" err="1" smtClean="0"/>
              <a:t>ntation</a:t>
            </a:r>
            <a:r>
              <a:rPr lang="de-CH" sz="900" dirty="0" smtClean="0"/>
              <a:t> </a:t>
            </a:r>
            <a:r>
              <a:rPr lang="de-CH" sz="900" dirty="0"/>
              <a:t>| </a:t>
            </a:r>
            <a:r>
              <a:rPr lang="de-CH" sz="900" dirty="0" err="1" smtClean="0"/>
              <a:t>Subtitle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err="1" smtClean="0"/>
              <a:t>Author</a:t>
            </a:r>
            <a:endParaRPr lang="de-CH" sz="900" b="1" dirty="0"/>
          </a:p>
        </p:txBody>
      </p:sp>
    </p:spTree>
    <p:extLst>
      <p:ext uri="{BB962C8B-B14F-4D97-AF65-F5344CB8AC3E}">
        <p14:creationId xmlns:p14="http://schemas.microsoft.com/office/powerpoint/2010/main" val="75210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220401"/>
            <a:ext cx="3659188" cy="321455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9" y="1194597"/>
            <a:ext cx="3660775" cy="323929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290250"/>
            <a:ext cx="7461250" cy="74176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915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1220400"/>
            <a:ext cx="3212096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1822530"/>
            <a:ext cx="3203992" cy="266643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290250"/>
            <a:ext cx="7461250" cy="74176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1221600"/>
            <a:ext cx="3212096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1815666"/>
            <a:ext cx="3203992" cy="266643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59029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9" y="1221600"/>
            <a:ext cx="3660775" cy="1485165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9" y="2841780"/>
            <a:ext cx="3660775" cy="15921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290250"/>
            <a:ext cx="7461250" cy="74176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220401"/>
            <a:ext cx="3659188" cy="321455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1224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55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793081"/>
            <a:ext cx="7527926" cy="192166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2" y="4832326"/>
            <a:ext cx="216000" cy="24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450750"/>
            <a:ext cx="7516008" cy="53106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Title, Arial, normal, 32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6593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8" y="1783730"/>
            <a:ext cx="6081933" cy="160040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 smtClean="0"/>
              <a:t>Statement Arial normal 18. </a:t>
            </a:r>
            <a:r>
              <a:rPr lang="de-CH" dirty="0" err="1" smtClean="0"/>
              <a:t>Feugiamet</a:t>
            </a:r>
            <a:r>
              <a:rPr lang="de-CH" dirty="0" smtClean="0"/>
              <a:t> ad </a:t>
            </a:r>
            <a:r>
              <a:rPr lang="de-CH" dirty="0" err="1" smtClean="0"/>
              <a:t>delisl</a:t>
            </a:r>
            <a:r>
              <a:rPr lang="de-CH" dirty="0" smtClean="0"/>
              <a:t> in </a:t>
            </a:r>
            <a:r>
              <a:rPr lang="de-CH" dirty="0" err="1" smtClean="0"/>
              <a:t>hent</a:t>
            </a:r>
            <a:r>
              <a:rPr lang="de-CH" dirty="0" smtClean="0"/>
              <a:t> ad </a:t>
            </a:r>
            <a:r>
              <a:rPr lang="de-CH" dirty="0" err="1" smtClean="0"/>
              <a:t>estion</a:t>
            </a:r>
            <a:r>
              <a:rPr lang="de-CH" dirty="0" smtClean="0"/>
              <a:t> </a:t>
            </a:r>
            <a:r>
              <a:rPr lang="de-CH" dirty="0" err="1" smtClean="0"/>
              <a:t>hent</a:t>
            </a:r>
            <a:r>
              <a:rPr lang="de-CH" dirty="0" smtClean="0"/>
              <a:t> </a:t>
            </a:r>
            <a:r>
              <a:rPr lang="de-CH" dirty="0" err="1" smtClean="0"/>
              <a:t>prat</a:t>
            </a:r>
            <a:r>
              <a:rPr lang="de-CH" dirty="0" smtClean="0"/>
              <a:t> </a:t>
            </a:r>
            <a:r>
              <a:rPr lang="de-CH" dirty="0" err="1" smtClean="0"/>
              <a:t>lortincilit</a:t>
            </a:r>
            <a:r>
              <a:rPr lang="de-CH" dirty="0" smtClean="0"/>
              <a:t> </a:t>
            </a:r>
            <a:r>
              <a:rPr lang="de-CH" dirty="0" err="1" smtClean="0"/>
              <a:t>utem</a:t>
            </a:r>
            <a:r>
              <a:rPr lang="de-CH" dirty="0" smtClean="0"/>
              <a:t> </a:t>
            </a:r>
            <a:r>
              <a:rPr lang="de-CH" dirty="0" err="1" smtClean="0"/>
              <a:t>doloreet</a:t>
            </a:r>
            <a:r>
              <a:rPr lang="de-CH" dirty="0" smtClean="0"/>
              <a:t> </a:t>
            </a:r>
            <a:r>
              <a:rPr lang="de-CH" dirty="0" err="1" smtClean="0"/>
              <a:t>alisis</a:t>
            </a:r>
            <a:r>
              <a:rPr lang="de-CH" dirty="0" smtClean="0"/>
              <a:t> </a:t>
            </a:r>
            <a:r>
              <a:rPr lang="de-CH" dirty="0" err="1" smtClean="0"/>
              <a:t>auguerc</a:t>
            </a:r>
            <a:r>
              <a:rPr lang="de-CH" dirty="0" smtClean="0"/>
              <a:t> </a:t>
            </a:r>
            <a:r>
              <a:rPr lang="de-CH" dirty="0" err="1" smtClean="0"/>
              <a:t>iliquatum</a:t>
            </a:r>
            <a:r>
              <a:rPr lang="de-CH" dirty="0" smtClean="0"/>
              <a:t> </a:t>
            </a:r>
            <a:r>
              <a:rPr lang="de-CH" dirty="0" err="1" smtClean="0"/>
              <a:t>euipsuscilis</a:t>
            </a:r>
            <a:r>
              <a:rPr lang="de-CH" dirty="0" smtClean="0"/>
              <a:t> </a:t>
            </a:r>
            <a:r>
              <a:rPr lang="de-CH" dirty="0" err="1" smtClean="0"/>
              <a:t>augue</a:t>
            </a:r>
            <a:r>
              <a:rPr lang="de-CH" dirty="0" smtClean="0"/>
              <a:t> do </a:t>
            </a:r>
            <a:r>
              <a:rPr lang="de-CH" dirty="0" err="1" smtClean="0"/>
              <a:t>consequipis</a:t>
            </a:r>
            <a:r>
              <a:rPr lang="de-CH" dirty="0" smtClean="0"/>
              <a:t> </a:t>
            </a:r>
            <a:r>
              <a:rPr lang="de-CH" dirty="0" err="1" smtClean="0"/>
              <a:t>nulputpat</a:t>
            </a:r>
            <a:r>
              <a:rPr lang="de-CH" dirty="0" smtClean="0"/>
              <a:t> </a:t>
            </a:r>
            <a:r>
              <a:rPr lang="de-CH" dirty="0" err="1" smtClean="0"/>
              <a:t>lum</a:t>
            </a:r>
            <a:r>
              <a:rPr lang="de-CH" dirty="0" smtClean="0"/>
              <a:t> </a:t>
            </a:r>
            <a:r>
              <a:rPr lang="de-CH" dirty="0" err="1" smtClean="0"/>
              <a:t>dolobore</a:t>
            </a:r>
            <a:r>
              <a:rPr lang="de-CH" dirty="0" smtClean="0"/>
              <a:t> </a:t>
            </a:r>
            <a:r>
              <a:rPr lang="de-CH" dirty="0" err="1" smtClean="0"/>
              <a:t>diodolorem</a:t>
            </a:r>
            <a:r>
              <a:rPr lang="de-CH" dirty="0" smtClean="0"/>
              <a:t> </a:t>
            </a:r>
            <a:r>
              <a:rPr lang="de-CH" dirty="0" err="1" smtClean="0"/>
              <a:t>nullam</a:t>
            </a:r>
            <a:r>
              <a:rPr lang="de-CH" dirty="0" smtClean="0"/>
              <a:t>, </a:t>
            </a:r>
            <a:r>
              <a:rPr lang="de-CH" dirty="0" err="1" smtClean="0"/>
              <a:t>susting</a:t>
            </a:r>
            <a:r>
              <a:rPr lang="de-CH" dirty="0" smtClean="0"/>
              <a:t> </a:t>
            </a:r>
            <a:r>
              <a:rPr lang="de-CH" dirty="0" err="1" smtClean="0"/>
              <a:t>eumsan</a:t>
            </a:r>
            <a:r>
              <a:rPr lang="de-CH" dirty="0" smtClean="0"/>
              <a:t> </a:t>
            </a:r>
            <a:r>
              <a:rPr lang="de-CH" dirty="0" err="1" smtClean="0"/>
              <a:t>veliquismod</a:t>
            </a:r>
            <a:r>
              <a:rPr lang="de-CH" dirty="0" smtClean="0"/>
              <a:t> </a:t>
            </a:r>
            <a:r>
              <a:rPr lang="de-CH" dirty="0" err="1" smtClean="0"/>
              <a:t>mincin</a:t>
            </a:r>
            <a:r>
              <a:rPr lang="de-CH" dirty="0" smtClean="0"/>
              <a:t> </a:t>
            </a:r>
            <a:r>
              <a:rPr lang="de-CH" dirty="0" err="1" smtClean="0"/>
              <a:t>ulluptat</a:t>
            </a:r>
            <a:r>
              <a:rPr lang="de-CH" dirty="0" smtClean="0"/>
              <a:t>. </a:t>
            </a:r>
            <a:r>
              <a:rPr lang="de-CH" dirty="0" err="1" smtClean="0"/>
              <a:t>Nulla</a:t>
            </a:r>
            <a:r>
              <a:rPr lang="de-CH" dirty="0" smtClean="0"/>
              <a:t> </a:t>
            </a:r>
            <a:r>
              <a:rPr lang="de-CH" dirty="0" err="1" smtClean="0"/>
              <a:t>commy</a:t>
            </a:r>
            <a:r>
              <a:rPr lang="de-CH" dirty="0" smtClean="0"/>
              <a:t> </a:t>
            </a:r>
            <a:r>
              <a:rPr lang="de-CH" dirty="0" err="1" smtClean="0"/>
              <a:t>niam</a:t>
            </a:r>
            <a:r>
              <a:rPr lang="de-CH" dirty="0" smtClean="0"/>
              <a:t>, </a:t>
            </a:r>
            <a:r>
              <a:rPr lang="de-CH" dirty="0" err="1" smtClean="0"/>
              <a:t>quismodit</a:t>
            </a:r>
            <a:r>
              <a:rPr lang="de-CH" dirty="0" smtClean="0"/>
              <a:t> </a:t>
            </a:r>
            <a:r>
              <a:rPr lang="de-CH" dirty="0" err="1" smtClean="0"/>
              <a:t>irilit</a:t>
            </a:r>
            <a:r>
              <a:rPr lang="de-CH" dirty="0" smtClean="0"/>
              <a:t> </a:t>
            </a:r>
            <a:r>
              <a:rPr lang="de-CH" dirty="0" err="1" smtClean="0"/>
              <a:t>incinim</a:t>
            </a:r>
            <a:r>
              <a:rPr lang="de-CH" dirty="0" smtClean="0"/>
              <a:t> </a:t>
            </a:r>
            <a:r>
              <a:rPr lang="de-CH" dirty="0" err="1" smtClean="0"/>
              <a:t>velisi</a:t>
            </a:r>
            <a:r>
              <a:rPr lang="de-CH" dirty="0" smtClean="0"/>
              <a:t> </a:t>
            </a:r>
            <a:r>
              <a:rPr lang="de-CH" dirty="0" err="1" smtClean="0"/>
              <a:t>exero</a:t>
            </a:r>
            <a:r>
              <a:rPr lang="de-CH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BA7DD57-4A6A-4E85-A830-67D1D779E170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1D13FE0-239D-4CCC-83CA-EA7DDF0D486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7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BA7DD57-4A6A-4E85-A830-67D1D779E170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08.05.2018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1D13FE0-239D-4CCC-83CA-EA7DDF0D486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2064543"/>
            <a:ext cx="3565525" cy="1921669"/>
          </a:xfrm>
          <a:prstGeom prst="rect">
            <a:avLst/>
          </a:prstGeom>
        </p:spPr>
        <p:txBody>
          <a:bodyPr/>
          <a:lstStyle>
            <a:lvl1pPr marL="266700" indent="-266700">
              <a:buFont typeface="+mj-lt"/>
              <a:buAutoNum type="arabicPeriod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1793081"/>
            <a:ext cx="3543300" cy="271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de-DE" dirty="0" smtClean="0"/>
              <a:t>Text Einzug numerisch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8045" y="910383"/>
            <a:ext cx="7447330" cy="33776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>
                <a:latin typeface="+mj-lt"/>
              </a:defRPr>
            </a:lvl1pPr>
          </a:lstStyle>
          <a:p>
            <a:pPr lvl="0"/>
            <a:r>
              <a:rPr lang="de-CH" dirty="0" smtClean="0"/>
              <a:t>Untertitel Arial normal, 22 Punkt</a:t>
            </a:r>
            <a:endParaRPr lang="de-CH" dirty="0"/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450750"/>
            <a:ext cx="7516008" cy="53106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1793081"/>
            <a:ext cx="3771900" cy="2571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de-DE" dirty="0" smtClean="0"/>
              <a:t>Text Einzug Geviertstrich</a:t>
            </a:r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078831"/>
            <a:ext cx="3775076" cy="1921669"/>
          </a:xfrm>
          <a:prstGeom prst="rect">
            <a:avLst/>
          </a:prstGeom>
        </p:spPr>
        <p:txBody>
          <a:bodyPr/>
          <a:lstStyle>
            <a:lvl1pPr marL="266700" indent="-266700">
              <a:buFont typeface="Symbol" panose="05050102010706020507" pitchFamily="18" charset="2"/>
              <a:buChar char="-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8356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793081"/>
            <a:ext cx="7527926" cy="192166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547543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450750"/>
            <a:ext cx="7516008" cy="53106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</p:spTree>
    <p:extLst>
      <p:ext uri="{BB962C8B-B14F-4D97-AF65-F5344CB8AC3E}">
        <p14:creationId xmlns:p14="http://schemas.microsoft.com/office/powerpoint/2010/main" val="411025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291601"/>
            <a:ext cx="358140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800" dirty="0"/>
              <a:t>Federal Department of Home Affairs FDHA</a:t>
            </a:r>
            <a:br>
              <a:rPr lang="en-US" sz="800" dirty="0"/>
            </a:br>
            <a:r>
              <a:rPr lang="en-US" sz="800" b="1" dirty="0"/>
              <a:t>Federal Office of Meteorology and Climatology  </a:t>
            </a:r>
            <a:r>
              <a:rPr lang="en-US" sz="800" b="1" dirty="0" err="1"/>
              <a:t>MeteoSwiss</a:t>
            </a:r>
            <a:endParaRPr lang="en-US" sz="800" dirty="0"/>
          </a:p>
        </p:txBody>
      </p:sp>
      <p:pic>
        <p:nvPicPr>
          <p:cNvPr id="10" name="Picture 41" descr="Bund_e_100%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291600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1842750"/>
            <a:ext cx="7429500" cy="180912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de-CH" dirty="0"/>
              <a:t>Titel der Präsentation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3975750"/>
            <a:ext cx="6857764" cy="4860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de-CH" dirty="0"/>
              <a:t>Datum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5837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290250"/>
            <a:ext cx="7461250" cy="74176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6" y="1221582"/>
            <a:ext cx="7472363" cy="2626519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2</a:t>
            </a:r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63557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53393" y="4325800"/>
            <a:ext cx="9037853" cy="76762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 flipH="1">
            <a:off x="8577869" y="4933345"/>
            <a:ext cx="479426" cy="6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>
            <a:off x="8631845" y="4843304"/>
            <a:ext cx="377825" cy="1019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016937" y="4817594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1100" smtClean="0">
                <a:latin typeface="Roboto Light"/>
                <a:cs typeface="Roboto Light"/>
              </a:rPr>
              <a:pPr algn="r"/>
              <a:t>‹#›</a:t>
            </a:fld>
            <a:endParaRPr lang="de-DE" sz="1100" dirty="0">
              <a:latin typeface="Roboto Light"/>
              <a:cs typeface="Roboto Light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0" y="-5051"/>
            <a:ext cx="9144000" cy="783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376235" y="4866021"/>
            <a:ext cx="1041960" cy="134647"/>
          </a:xfrm>
          <a:prstGeom prst="rect">
            <a:avLst/>
          </a:prstGeom>
        </p:spPr>
      </p:pic>
      <p:sp>
        <p:nvSpPr>
          <p:cNvPr id="13" name="Textfeld 11"/>
          <p:cNvSpPr txBox="1"/>
          <p:nvPr/>
        </p:nvSpPr>
        <p:spPr>
          <a:xfrm>
            <a:off x="5047488" y="4810490"/>
            <a:ext cx="33505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 smtClean="0">
                <a:latin typeface="+mn-lt"/>
                <a:cs typeface="Roboto Light"/>
              </a:rPr>
              <a:t>5th </a:t>
            </a:r>
            <a:r>
              <a:rPr lang="en-US" sz="1050" i="1" dirty="0" err="1" smtClean="0">
                <a:latin typeface="+mn-lt"/>
                <a:cs typeface="Roboto Light"/>
              </a:rPr>
              <a:t>TOLNet</a:t>
            </a:r>
            <a:r>
              <a:rPr lang="en-US" sz="1050" i="1" dirty="0" smtClean="0">
                <a:latin typeface="+mn-lt"/>
                <a:cs typeface="Roboto Light"/>
              </a:rPr>
              <a:t> / 2018 NDACC LWG</a:t>
            </a:r>
            <a:r>
              <a:rPr lang="de-CH" sz="1050" i="1" baseline="0" dirty="0" smtClean="0">
                <a:latin typeface="+mn-lt"/>
                <a:cs typeface="Roboto Light"/>
              </a:rPr>
              <a:t> </a:t>
            </a:r>
            <a:r>
              <a:rPr lang="de-DE" sz="1050" i="1" baseline="0" dirty="0" smtClean="0">
                <a:latin typeface="+mn-lt"/>
                <a:cs typeface="Roboto Light"/>
              </a:rPr>
              <a:t>      </a:t>
            </a:r>
            <a:r>
              <a:rPr lang="de-CH" sz="1050" i="1" baseline="0" dirty="0" smtClean="0">
                <a:latin typeface="+mn-lt"/>
                <a:cs typeface="Roboto Light"/>
              </a:rPr>
              <a:t>G. Martucci</a:t>
            </a:r>
            <a:endParaRPr lang="de-DE" sz="1050" i="1" dirty="0">
              <a:latin typeface="+mn-l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7" r:id="rId2"/>
    <p:sldLayoutId id="2147483722" r:id="rId3"/>
    <p:sldLayoutId id="2147483739" r:id="rId4"/>
    <p:sldLayoutId id="2147483740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228600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0" y="-5051"/>
            <a:ext cx="9144000" cy="783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659142" y="4745865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1100" smtClean="0">
                <a:latin typeface="Roboto Light"/>
                <a:cs typeface="Roboto Light"/>
              </a:rPr>
              <a:pPr algn="r"/>
              <a:t>‹#›</a:t>
            </a:fld>
            <a:endParaRPr lang="de-DE" sz="1100" dirty="0">
              <a:latin typeface="Roboto Light"/>
              <a:cs typeface="Roboto Ligh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05866" y="4744950"/>
            <a:ext cx="3734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100" dirty="0" smtClean="0">
                <a:latin typeface="Roboto Light"/>
                <a:cs typeface="Roboto Light"/>
              </a:rPr>
              <a:t>ICM9,</a:t>
            </a:r>
            <a:r>
              <a:rPr lang="fr-CH" sz="1100" baseline="0" dirty="0" smtClean="0">
                <a:latin typeface="Roboto Light"/>
                <a:cs typeface="Roboto Light"/>
              </a:rPr>
              <a:t> Helsinki, 12-16 </a:t>
            </a:r>
            <a:r>
              <a:rPr lang="fr-CH" sz="1100" baseline="0" dirty="0" err="1" smtClean="0">
                <a:latin typeface="Roboto Light"/>
                <a:cs typeface="Roboto Light"/>
              </a:rPr>
              <a:t>June</a:t>
            </a:r>
            <a:r>
              <a:rPr lang="fr-CH" sz="1100" baseline="0" dirty="0" smtClean="0">
                <a:latin typeface="Roboto Light"/>
                <a:cs typeface="Roboto Light"/>
              </a:rPr>
              <a:t> 2017</a:t>
            </a:r>
            <a:r>
              <a:rPr lang="de-CH" sz="1100" baseline="0" dirty="0" smtClean="0">
                <a:latin typeface="Roboto Light"/>
                <a:cs typeface="Roboto Light"/>
              </a:rPr>
              <a:t> </a:t>
            </a:r>
            <a:r>
              <a:rPr lang="de-DE" sz="1100" baseline="0" dirty="0" smtClean="0">
                <a:latin typeface="Roboto Light"/>
                <a:cs typeface="Roboto Light"/>
              </a:rPr>
              <a:t>      </a:t>
            </a:r>
            <a:r>
              <a:rPr lang="de-CH" sz="1100" baseline="0" dirty="0" smtClean="0">
                <a:latin typeface="Roboto Light"/>
                <a:cs typeface="Roboto Light"/>
              </a:rPr>
              <a:t>G. Martucci</a:t>
            </a:r>
            <a:endParaRPr lang="de-DE" sz="1100" dirty="0">
              <a:latin typeface="Roboto Light"/>
              <a:cs typeface="Roboto Light"/>
            </a:endParaRPr>
          </a:p>
        </p:txBody>
      </p:sp>
      <p:pic>
        <p:nvPicPr>
          <p:cNvPr id="13" name="Bild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314496" y="4754707"/>
            <a:ext cx="1042764" cy="1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6448425" y="4654154"/>
            <a:ext cx="2266950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de-CH" sz="90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1296000" y="4623750"/>
            <a:ext cx="7232650" cy="408989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b="1" dirty="0" smtClean="0"/>
              <a:t>Title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of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Prese</a:t>
            </a:r>
            <a:r>
              <a:rPr lang="de-CH" sz="900" b="1" dirty="0" err="1" smtClean="0"/>
              <a:t>ntation</a:t>
            </a:r>
            <a:r>
              <a:rPr lang="de-CH" sz="900" dirty="0" smtClean="0"/>
              <a:t> </a:t>
            </a:r>
            <a:r>
              <a:rPr lang="de-CH" sz="900" dirty="0"/>
              <a:t>| </a:t>
            </a:r>
            <a:r>
              <a:rPr lang="de-CH" sz="900" dirty="0" err="1" smtClean="0"/>
              <a:t>Subtitle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err="1" smtClean="0"/>
              <a:t>Author</a:t>
            </a:r>
            <a:endParaRPr lang="de-CH" sz="900" b="1" dirty="0"/>
          </a:p>
        </p:txBody>
      </p:sp>
      <p:sp>
        <p:nvSpPr>
          <p:cNvPr id="4" name="Line 40"/>
          <p:cNvSpPr>
            <a:spLocks noChangeShapeType="1"/>
          </p:cNvSpPr>
          <p:nvPr/>
        </p:nvSpPr>
        <p:spPr bwMode="auto">
          <a:xfrm flipH="1">
            <a:off x="1285875" y="4622006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44" descr="Wapp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9025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2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228600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</p:spTree>
    <p:extLst>
      <p:ext uri="{BB962C8B-B14F-4D97-AF65-F5344CB8AC3E}">
        <p14:creationId xmlns:p14="http://schemas.microsoft.com/office/powerpoint/2010/main" val="146578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4300" y="1264814"/>
            <a:ext cx="8921750" cy="1259946"/>
          </a:xfrm>
        </p:spPr>
        <p:txBody>
          <a:bodyPr/>
          <a:lstStyle/>
          <a:p>
            <a:r>
              <a:rPr lang="en-US" sz="3200" b="1" cap="small" dirty="0" smtClean="0"/>
              <a:t>H2O </a:t>
            </a:r>
            <a:r>
              <a:rPr lang="en-US" sz="3200" b="1" cap="small" dirty="0"/>
              <a:t>and Temperature by Raman Lidar in the </a:t>
            </a:r>
            <a:r>
              <a:rPr lang="en-US" sz="3200" b="1" cap="small" dirty="0" smtClean="0"/>
              <a:t>troposphere and </a:t>
            </a:r>
            <a:r>
              <a:rPr lang="en-US" sz="3200" b="1" cap="small" dirty="0"/>
              <a:t>in the UTLS above Payerne</a:t>
            </a:r>
            <a:br>
              <a:rPr lang="en-US" sz="3200" b="1" cap="small" dirty="0"/>
            </a:br>
            <a:endParaRPr lang="de-CH" sz="3200" b="1" cap="small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784350" y="2629037"/>
            <a:ext cx="5378450" cy="48605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5th </a:t>
            </a:r>
            <a:r>
              <a:rPr lang="en-US" dirty="0" err="1"/>
              <a:t>TOLNet</a:t>
            </a:r>
            <a:r>
              <a:rPr lang="en-US" dirty="0"/>
              <a:t> / 2018 NDACC LWG Meeting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133350" y="3115091"/>
            <a:ext cx="8959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G. </a:t>
            </a:r>
            <a:r>
              <a:rPr lang="en-GB" sz="1400" i="1" dirty="0" smtClean="0"/>
              <a:t>Martucci</a:t>
            </a:r>
            <a:r>
              <a:rPr lang="en-GB" sz="1400" i="1" baseline="30000" dirty="0" smtClean="0"/>
              <a:t>1</a:t>
            </a:r>
            <a:r>
              <a:rPr lang="en-GB" sz="1400" i="1" dirty="0"/>
              <a:t>, V. Simeonov</a:t>
            </a:r>
            <a:r>
              <a:rPr lang="en-GB" sz="1400" i="1" baseline="30000" dirty="0"/>
              <a:t>2</a:t>
            </a:r>
            <a:r>
              <a:rPr lang="en-GB" sz="1400" i="1" dirty="0" smtClean="0"/>
              <a:t>, L. Renaud</a:t>
            </a:r>
            <a:r>
              <a:rPr lang="en-GB" sz="1400" i="1" baseline="30000" dirty="0" smtClean="0"/>
              <a:t>1</a:t>
            </a:r>
            <a:r>
              <a:rPr lang="en-GB" sz="1400" i="1" dirty="0" smtClean="0"/>
              <a:t>, </a:t>
            </a:r>
            <a:r>
              <a:rPr lang="it-CH" sz="1400" i="1" dirty="0"/>
              <a:t>, </a:t>
            </a:r>
            <a:r>
              <a:rPr lang="it-CH" sz="1400" i="1" dirty="0" err="1"/>
              <a:t>Fran</a:t>
            </a:r>
            <a:r>
              <a:rPr lang="it-CH" sz="1400" i="1" dirty="0"/>
              <a:t> </a:t>
            </a:r>
            <a:r>
              <a:rPr lang="it-CH" sz="1400" i="1" dirty="0" smtClean="0"/>
              <a:t>Navas-Guzman</a:t>
            </a:r>
            <a:r>
              <a:rPr lang="it-CH" sz="1400" i="1" baseline="30000" dirty="0" smtClean="0"/>
              <a:t>1</a:t>
            </a:r>
            <a:r>
              <a:rPr lang="it-CH" sz="1400" i="1" dirty="0" smtClean="0"/>
              <a:t>, </a:t>
            </a:r>
            <a:r>
              <a:rPr lang="it-CH" sz="1400" i="1" dirty="0"/>
              <a:t>Jordan </a:t>
            </a:r>
            <a:r>
              <a:rPr lang="it-CH" sz="1400" i="1" dirty="0" smtClean="0"/>
              <a:t>Voirin</a:t>
            </a:r>
            <a:r>
              <a:rPr lang="it-CH" sz="1400" i="1" baseline="30000" dirty="0" smtClean="0"/>
              <a:t>1</a:t>
            </a:r>
            <a:r>
              <a:rPr lang="it-CH" sz="1400" i="1" dirty="0" smtClean="0"/>
              <a:t>, </a:t>
            </a:r>
            <a:r>
              <a:rPr lang="it-CH" sz="1400" i="1" dirty="0" err="1" smtClean="0"/>
              <a:t>Shannon</a:t>
            </a:r>
            <a:r>
              <a:rPr lang="it-CH" sz="1400" i="1" dirty="0" smtClean="0"/>
              <a:t> Hicks</a:t>
            </a:r>
            <a:r>
              <a:rPr lang="it-CH" sz="1400" i="1" baseline="30000" dirty="0" smtClean="0"/>
              <a:t>3</a:t>
            </a:r>
            <a:r>
              <a:rPr lang="it-CH" sz="1400" i="1" dirty="0" smtClean="0"/>
              <a:t>, </a:t>
            </a:r>
            <a:r>
              <a:rPr lang="it-CH" sz="1400" i="1" dirty="0" err="1" smtClean="0"/>
              <a:t>Sham</a:t>
            </a:r>
            <a:r>
              <a:rPr lang="it-CH" sz="1400" i="1" dirty="0" smtClean="0"/>
              <a:t> </a:t>
            </a:r>
            <a:r>
              <a:rPr lang="it-CH" sz="1400" i="1" dirty="0"/>
              <a:t>Gamage</a:t>
            </a:r>
            <a:r>
              <a:rPr lang="it-CH" sz="1400" i="1" baseline="30000" dirty="0"/>
              <a:t>3</a:t>
            </a:r>
            <a:r>
              <a:rPr lang="it-CH" sz="1400" i="1" dirty="0"/>
              <a:t>, </a:t>
            </a:r>
            <a:r>
              <a:rPr lang="it-CH" sz="1400" i="1" dirty="0" smtClean="0"/>
              <a:t>Bob </a:t>
            </a:r>
            <a:r>
              <a:rPr lang="it-CH" sz="1400" i="1" dirty="0"/>
              <a:t>Sica</a:t>
            </a:r>
            <a:r>
              <a:rPr lang="it-CH" sz="1400" i="1" baseline="30000" dirty="0"/>
              <a:t>3</a:t>
            </a:r>
            <a:r>
              <a:rPr lang="it-CH" sz="1400" i="1" dirty="0"/>
              <a:t>, </a:t>
            </a:r>
            <a:r>
              <a:rPr lang="it-CH" sz="1400" i="1" dirty="0" smtClean="0"/>
              <a:t>Bertrand Calpini</a:t>
            </a:r>
            <a:r>
              <a:rPr lang="it-CH" sz="1400" i="1" baseline="30000" dirty="0" smtClean="0"/>
              <a:t>1</a:t>
            </a:r>
            <a:r>
              <a:rPr lang="it-CH" sz="1400" i="1" dirty="0" smtClean="0"/>
              <a:t> </a:t>
            </a:r>
            <a:r>
              <a:rPr lang="en-GB" sz="1400" i="1" dirty="0" smtClean="0"/>
              <a:t>and A</a:t>
            </a:r>
            <a:r>
              <a:rPr lang="en-GB" sz="1400" i="1" dirty="0"/>
              <a:t>. </a:t>
            </a:r>
            <a:r>
              <a:rPr lang="en-GB" sz="1400" i="1" dirty="0" smtClean="0"/>
              <a:t>Haefele</a:t>
            </a:r>
            <a:r>
              <a:rPr lang="en-GB" sz="1400" i="1" baseline="30000" dirty="0" smtClean="0"/>
              <a:t>1,3</a:t>
            </a:r>
            <a:endParaRPr lang="en-GB" sz="1400" i="1" dirty="0" smtClean="0"/>
          </a:p>
          <a:p>
            <a:endParaRPr lang="en-US" sz="1400" i="1" dirty="0" smtClean="0"/>
          </a:p>
          <a:p>
            <a:r>
              <a:rPr lang="en-US" sz="1400" i="1" baseline="30000" dirty="0" smtClean="0"/>
              <a:t>1</a:t>
            </a:r>
            <a:r>
              <a:rPr lang="en-US" sz="1400" i="1" dirty="0" smtClean="0"/>
              <a:t> Office </a:t>
            </a:r>
            <a:r>
              <a:rPr lang="fr-CH" sz="1400" i="1" dirty="0" smtClean="0"/>
              <a:t>Fédérale</a:t>
            </a:r>
            <a:r>
              <a:rPr lang="en-US" sz="1400" i="1" dirty="0" smtClean="0"/>
              <a:t> de </a:t>
            </a:r>
            <a:r>
              <a:rPr lang="fr-CH" sz="1400" i="1" dirty="0" smtClean="0"/>
              <a:t>Météorologie</a:t>
            </a:r>
            <a:r>
              <a:rPr lang="en-US" sz="1400" i="1" dirty="0" smtClean="0"/>
              <a:t> et </a:t>
            </a:r>
            <a:r>
              <a:rPr lang="fr-CH" sz="1400" i="1" dirty="0" smtClean="0"/>
              <a:t>Climatologie</a:t>
            </a:r>
            <a:r>
              <a:rPr lang="en-US" sz="1400" i="1" dirty="0" smtClean="0"/>
              <a:t>, </a:t>
            </a:r>
            <a:r>
              <a:rPr lang="fr-CH" sz="1400" i="1" dirty="0" smtClean="0"/>
              <a:t>MeteoSuisse</a:t>
            </a:r>
            <a:r>
              <a:rPr lang="en-US" sz="1400" i="1" dirty="0" smtClean="0"/>
              <a:t>, </a:t>
            </a:r>
            <a:r>
              <a:rPr lang="en-US" sz="1400" i="1" dirty="0"/>
              <a:t>Payerne, </a:t>
            </a:r>
            <a:r>
              <a:rPr lang="en-US" sz="1400" i="1" dirty="0" smtClean="0"/>
              <a:t>Suisse</a:t>
            </a:r>
            <a:endParaRPr lang="en-US" sz="1400" i="1" dirty="0"/>
          </a:p>
          <a:p>
            <a:r>
              <a:rPr lang="en-US" sz="1400" i="1" baseline="30000" dirty="0" smtClean="0"/>
              <a:t>2</a:t>
            </a:r>
            <a:r>
              <a:rPr lang="en-US" sz="1400" i="1" dirty="0" smtClean="0"/>
              <a:t> EPFL, </a:t>
            </a:r>
            <a:r>
              <a:rPr lang="fr-CH" sz="1400" i="1" dirty="0" smtClean="0"/>
              <a:t>École</a:t>
            </a:r>
            <a:r>
              <a:rPr lang="en-US" sz="1400" i="1" dirty="0" smtClean="0"/>
              <a:t> </a:t>
            </a:r>
            <a:r>
              <a:rPr lang="fr-CH" sz="1400" i="1" dirty="0" smtClean="0"/>
              <a:t>Polytechnique</a:t>
            </a:r>
            <a:r>
              <a:rPr lang="en-US" sz="1400" i="1" dirty="0" smtClean="0"/>
              <a:t> </a:t>
            </a:r>
            <a:r>
              <a:rPr lang="fr-CH" sz="1400" i="1" dirty="0" smtClean="0"/>
              <a:t>Fédérale</a:t>
            </a:r>
            <a:r>
              <a:rPr lang="en-US" sz="1400" i="1" dirty="0" smtClean="0"/>
              <a:t> de Lausanne, Suisse</a:t>
            </a:r>
          </a:p>
          <a:p>
            <a:r>
              <a:rPr lang="en-US" sz="1400" i="1" baseline="30000" dirty="0" smtClean="0"/>
              <a:t>3</a:t>
            </a:r>
            <a:r>
              <a:rPr lang="en-US" sz="1400" i="1" dirty="0"/>
              <a:t> </a:t>
            </a:r>
            <a:r>
              <a:rPr lang="en-US" sz="1400" i="1" dirty="0" smtClean="0"/>
              <a:t>Department </a:t>
            </a:r>
            <a:r>
              <a:rPr lang="en-US" sz="1400" i="1" dirty="0"/>
              <a:t>of Physics and Astronomy, The University of Western Ontario, London, Canada</a:t>
            </a:r>
            <a:endParaRPr lang="en-US" sz="1400" i="1" baseline="30000" dirty="0"/>
          </a:p>
        </p:txBody>
      </p:sp>
    </p:spTree>
    <p:extLst>
      <p:ext uri="{BB962C8B-B14F-4D97-AF65-F5344CB8AC3E}">
        <p14:creationId xmlns:p14="http://schemas.microsoft.com/office/powerpoint/2010/main" val="4710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39446" y="6824"/>
            <a:ext cx="7262222" cy="5310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2800" b="1" kern="0" smtClean="0"/>
              <a:t>PRR temperature climatology in the UTLS</a:t>
            </a:r>
            <a:br>
              <a:rPr lang="fr-CH" sz="2800" b="1" kern="0" smtClean="0"/>
            </a:br>
            <a:endParaRPr lang="fr-CH" sz="2800" b="1" kern="0" dirty="0"/>
          </a:p>
        </p:txBody>
      </p:sp>
      <p:pic>
        <p:nvPicPr>
          <p:cNvPr id="5" name="Picture 2" descr="C:\Users\gim\Desktop\Work\RALMO\UTLS_NDACC\climatology\TEMP\Tbias_20091101_20171231_threelevel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t="3295" r="8072" b="2103"/>
          <a:stretch/>
        </p:blipFill>
        <p:spPr bwMode="auto">
          <a:xfrm>
            <a:off x="420695" y="717293"/>
            <a:ext cx="3669069" cy="39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8233" y="1722562"/>
            <a:ext cx="2168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Δ</a:t>
            </a:r>
            <a:r>
              <a:rPr lang="fr-CH" sz="1400" dirty="0"/>
              <a:t>T</a:t>
            </a:r>
            <a:r>
              <a:rPr lang="fr-CH" sz="1400" dirty="0" smtClean="0"/>
              <a:t> </a:t>
            </a:r>
            <a:r>
              <a:rPr lang="fr-CH" sz="1400" dirty="0" err="1" smtClean="0"/>
              <a:t>within</a:t>
            </a:r>
            <a:r>
              <a:rPr lang="fr-CH" sz="1400" dirty="0" smtClean="0"/>
              <a:t> 1.8-2.5 K </a:t>
            </a:r>
            <a:r>
              <a:rPr lang="fr-CH" sz="1400" dirty="0" err="1" smtClean="0"/>
              <a:t>compared</a:t>
            </a:r>
            <a:r>
              <a:rPr lang="fr-CH" sz="1400" dirty="0" smtClean="0"/>
              <a:t> </a:t>
            </a:r>
            <a:r>
              <a:rPr lang="fr-CH" sz="1400" dirty="0" err="1" smtClean="0"/>
              <a:t>with</a:t>
            </a:r>
            <a:r>
              <a:rPr lang="fr-CH" sz="1400" dirty="0" smtClean="0"/>
              <a:t> the </a:t>
            </a:r>
            <a:r>
              <a:rPr lang="en-GB" sz="1400" dirty="0" smtClean="0"/>
              <a:t>operational SRS-C34</a:t>
            </a:r>
            <a:endParaRPr lang="fr-CH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35190" y="938192"/>
            <a:ext cx="1954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fr-CH" sz="2000" dirty="0"/>
              <a:t>T</a:t>
            </a:r>
            <a:r>
              <a:rPr lang="fr-CH" sz="2000" dirty="0" smtClean="0"/>
              <a:t> = </a:t>
            </a:r>
            <a:r>
              <a:rPr lang="fr-CH" sz="2000" b="1" dirty="0" smtClean="0">
                <a:solidFill>
                  <a:srgbClr val="6666FF"/>
                </a:solidFill>
              </a:rPr>
              <a:t>RAL</a:t>
            </a:r>
            <a:r>
              <a:rPr lang="fr-CH" sz="2000" dirty="0" smtClean="0"/>
              <a:t>- </a:t>
            </a:r>
            <a:r>
              <a:rPr lang="fr-CH" sz="2000" b="1" dirty="0" smtClean="0">
                <a:solidFill>
                  <a:srgbClr val="00B050"/>
                </a:solidFill>
              </a:rPr>
              <a:t>C34</a:t>
            </a:r>
            <a:endParaRPr lang="fr-CH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gim\Desktop\Work\RALMO\UTLS_NDACC\climatology\TEMP\profile_snd_ral_20091101_201712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2496" r="8667" b="2718"/>
          <a:stretch/>
        </p:blipFill>
        <p:spPr bwMode="auto">
          <a:xfrm>
            <a:off x="5074312" y="573310"/>
            <a:ext cx="3672000" cy="408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5442511" y="2238448"/>
            <a:ext cx="23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442511" y="2756601"/>
            <a:ext cx="23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431422" y="2513980"/>
            <a:ext cx="23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825850" y="1623974"/>
            <a:ext cx="1616661" cy="6144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950208" y="2513980"/>
            <a:ext cx="1481214" cy="1040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4001414" y="2756601"/>
            <a:ext cx="1441097" cy="7985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44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gim\Desktop\Work\RALMO\UTLS_NDACC\climatology\TEMP\Tclimatology_20170101_20171231_level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4396" b="5760"/>
          <a:stretch/>
        </p:blipFill>
        <p:spPr bwMode="auto">
          <a:xfrm>
            <a:off x="56052" y="550077"/>
            <a:ext cx="4500000" cy="176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gim\Desktop\Work\RALMO\UTLS_NDACC\climatology\TEMP\Tclimatology_20170101_20171231_level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r="4669" b="5193"/>
          <a:stretch/>
        </p:blipFill>
        <p:spPr bwMode="auto">
          <a:xfrm>
            <a:off x="4585066" y="550077"/>
            <a:ext cx="4500000" cy="177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gim\Desktop\Work\RALMO\UTLS_NDACC\climatology\TEMP\Tclimatology_20170101_20171231_level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r="4397" b="5756"/>
          <a:stretch/>
        </p:blipFill>
        <p:spPr bwMode="auto">
          <a:xfrm>
            <a:off x="56052" y="2623142"/>
            <a:ext cx="4500000" cy="17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9475" y="763348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10 km</a:t>
            </a:r>
            <a:endParaRPr lang="fr-CH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764292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11 km</a:t>
            </a:r>
            <a:endParaRPr lang="fr-CH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9475" y="2732744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13 km</a:t>
            </a:r>
            <a:endParaRPr lang="fr-CH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921750" y="2407857"/>
            <a:ext cx="2131512" cy="584775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dirty="0" err="1" smtClean="0"/>
              <a:t>improvement</a:t>
            </a:r>
            <a:r>
              <a:rPr lang="fr-CH" sz="1600" dirty="0" smtClean="0"/>
              <a:t> of PRR </a:t>
            </a:r>
            <a:r>
              <a:rPr lang="fr-CH" sz="1600" dirty="0" err="1" smtClean="0"/>
              <a:t>temperature</a:t>
            </a:r>
            <a:r>
              <a:rPr lang="fr-CH" sz="1600" dirty="0" smtClean="0"/>
              <a:t> in 2017</a:t>
            </a:r>
            <a:endParaRPr lang="fr-CH" sz="1600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939446" y="6824"/>
            <a:ext cx="7262222" cy="5310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2800" b="1" kern="0" smtClean="0"/>
              <a:t>PRR temperature climatology in the UTLS</a:t>
            </a:r>
            <a:br>
              <a:rPr lang="fr-CH" sz="2800" b="1" kern="0" smtClean="0"/>
            </a:br>
            <a:endParaRPr lang="fr-CH" sz="2800" b="1" kern="0" dirty="0"/>
          </a:p>
        </p:txBody>
      </p:sp>
      <p:pic>
        <p:nvPicPr>
          <p:cNvPr id="2050" name="Picture 2" descr="C:\Users\gim\Desktop\Work\RALMO\UTLS_NDACC\climatology\TEMP\Tbias_20170101_20171231_threelevel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3335" r="7699" b="2162"/>
          <a:stretch/>
        </p:blipFill>
        <p:spPr bwMode="auto">
          <a:xfrm>
            <a:off x="4547342" y="2322644"/>
            <a:ext cx="233217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22022" y="2414207"/>
            <a:ext cx="17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Δ</a:t>
            </a:r>
            <a:r>
              <a:rPr lang="fr-CH" sz="1800" dirty="0"/>
              <a:t>T</a:t>
            </a:r>
            <a:r>
              <a:rPr lang="fr-CH" sz="1800" dirty="0" smtClean="0"/>
              <a:t> = </a:t>
            </a:r>
            <a:r>
              <a:rPr lang="fr-CH" sz="1800" b="1" dirty="0" smtClean="0">
                <a:solidFill>
                  <a:srgbClr val="6666FF"/>
                </a:solidFill>
              </a:rPr>
              <a:t>RAL</a:t>
            </a:r>
            <a:r>
              <a:rPr lang="fr-CH" sz="1800" dirty="0" smtClean="0"/>
              <a:t>- </a:t>
            </a:r>
            <a:r>
              <a:rPr lang="fr-CH" sz="1800" b="1" dirty="0" smtClean="0">
                <a:solidFill>
                  <a:srgbClr val="00B050"/>
                </a:solidFill>
              </a:rPr>
              <a:t>C50</a:t>
            </a:r>
            <a:endParaRPr lang="fr-CH" sz="1800" b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1750" y="3210243"/>
            <a:ext cx="2168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 smtClean="0"/>
              <a:t>Δ</a:t>
            </a:r>
            <a:r>
              <a:rPr lang="fr-CH" sz="1800" dirty="0"/>
              <a:t>T</a:t>
            </a:r>
            <a:r>
              <a:rPr lang="fr-CH" sz="1800" dirty="0" smtClean="0"/>
              <a:t> </a:t>
            </a:r>
            <a:r>
              <a:rPr lang="fr-CH" sz="1800" dirty="0" err="1" smtClean="0"/>
              <a:t>within</a:t>
            </a:r>
            <a:r>
              <a:rPr lang="fr-CH" sz="1800" dirty="0" smtClean="0"/>
              <a:t> -0.8, -1 K </a:t>
            </a:r>
            <a:r>
              <a:rPr lang="fr-CH" sz="1800" dirty="0" err="1" smtClean="0"/>
              <a:t>compared</a:t>
            </a:r>
            <a:r>
              <a:rPr lang="fr-CH" sz="1800" dirty="0" smtClean="0"/>
              <a:t> </a:t>
            </a:r>
            <a:r>
              <a:rPr lang="fr-CH" sz="1800" dirty="0" err="1" smtClean="0"/>
              <a:t>with</a:t>
            </a:r>
            <a:r>
              <a:rPr lang="fr-CH" sz="1800" dirty="0" smtClean="0"/>
              <a:t> the </a:t>
            </a:r>
            <a:r>
              <a:rPr lang="en-GB" sz="1800" dirty="0" smtClean="0"/>
              <a:t>operational SRS-C50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16552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012" y="54965"/>
            <a:ext cx="7934767" cy="531062"/>
          </a:xfrm>
        </p:spPr>
        <p:txBody>
          <a:bodyPr/>
          <a:lstStyle/>
          <a:p>
            <a:r>
              <a:rPr lang="fr-CH" sz="2800" b="1" dirty="0"/>
              <a:t>Raman Water </a:t>
            </a:r>
            <a:r>
              <a:rPr lang="fr-CH" sz="2800" b="1" dirty="0" err="1"/>
              <a:t>Vapour</a:t>
            </a:r>
            <a:r>
              <a:rPr lang="fr-CH" sz="2800" b="1" dirty="0"/>
              <a:t> </a:t>
            </a:r>
            <a:r>
              <a:rPr lang="fr-CH" sz="2800" b="1" dirty="0" err="1"/>
              <a:t>climatology</a:t>
            </a:r>
            <a:r>
              <a:rPr lang="fr-CH" sz="2800" b="1" dirty="0"/>
              <a:t> in the UTLS</a:t>
            </a:r>
            <a:br>
              <a:rPr lang="fr-CH" sz="2800" b="1" dirty="0"/>
            </a:br>
            <a:endParaRPr lang="fr-CH" sz="2800" b="1" dirty="0"/>
          </a:p>
        </p:txBody>
      </p:sp>
      <p:pic>
        <p:nvPicPr>
          <p:cNvPr id="13314" name="Picture 2" descr="C:\Users\gim\Desktop\Work\RALMO\UTLS_NDACC\climatology\WV\WVclimatology_20080101_20171231_level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r="3655" b="5194"/>
          <a:stretch/>
        </p:blipFill>
        <p:spPr bwMode="auto">
          <a:xfrm>
            <a:off x="1371537" y="517830"/>
            <a:ext cx="6300000" cy="24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gim\Desktop\Work\RALMO\UTLS_NDACC\climatology\WV\WVclimatology_20080101_20171231_level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3741" b="5472"/>
          <a:stretch/>
        </p:blipFill>
        <p:spPr bwMode="auto">
          <a:xfrm>
            <a:off x="72000" y="2972173"/>
            <a:ext cx="4500000" cy="17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gim\Desktop\Work\RALMO\UTLS_NDACC\climatology\WV\WVclimatology_20080101_20171231_level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r="4009" b="5717"/>
          <a:stretch/>
        </p:blipFill>
        <p:spPr bwMode="auto">
          <a:xfrm>
            <a:off x="4644000" y="2972173"/>
            <a:ext cx="4500000" cy="17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9363" y="763348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10 km</a:t>
            </a:r>
            <a:endParaRPr lang="fr-CH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12756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11 km</a:t>
            </a:r>
            <a:endParaRPr lang="fr-CH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3475" y="3054613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13 km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25507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81012" y="54965"/>
            <a:ext cx="7934767" cy="531062"/>
          </a:xfrm>
        </p:spPr>
        <p:txBody>
          <a:bodyPr/>
          <a:lstStyle/>
          <a:p>
            <a:r>
              <a:rPr lang="fr-CH" sz="2800" b="1" dirty="0"/>
              <a:t>Raman Water </a:t>
            </a:r>
            <a:r>
              <a:rPr lang="fr-CH" sz="2800" b="1" dirty="0" err="1"/>
              <a:t>Vapour</a:t>
            </a:r>
            <a:r>
              <a:rPr lang="fr-CH" sz="2800" b="1" dirty="0"/>
              <a:t> </a:t>
            </a:r>
            <a:r>
              <a:rPr lang="fr-CH" sz="2800" b="1" dirty="0" err="1"/>
              <a:t>climatology</a:t>
            </a:r>
            <a:r>
              <a:rPr lang="fr-CH" sz="2800" b="1" dirty="0"/>
              <a:t> in the UTLS</a:t>
            </a:r>
            <a:br>
              <a:rPr lang="fr-CH" sz="2800" b="1" dirty="0"/>
            </a:br>
            <a:endParaRPr lang="fr-CH" sz="2800" b="1" dirty="0"/>
          </a:p>
        </p:txBody>
      </p:sp>
      <p:pic>
        <p:nvPicPr>
          <p:cNvPr id="5" name="Picture 6" descr="C:\Users\gim\Desktop\Work\RALMO\UTLS_NDACC\climatology\WV\WVbias_20080101_20171231_threelevel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657" r="6737" b="2117"/>
          <a:stretch/>
        </p:blipFill>
        <p:spPr bwMode="auto">
          <a:xfrm>
            <a:off x="102393" y="629758"/>
            <a:ext cx="3672000" cy="38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2481" y="1563717"/>
            <a:ext cx="21080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Δ</a:t>
            </a:r>
            <a:r>
              <a:rPr lang="fr-CH" sz="1400" dirty="0" smtClean="0"/>
              <a:t>ω in the 20-30% </a:t>
            </a:r>
            <a:r>
              <a:rPr lang="fr-CH" sz="1400" dirty="0" err="1" smtClean="0"/>
              <a:t>compared</a:t>
            </a:r>
            <a:r>
              <a:rPr lang="fr-CH" sz="1400" dirty="0" smtClean="0"/>
              <a:t> </a:t>
            </a:r>
            <a:r>
              <a:rPr lang="fr-CH" sz="1400" dirty="0" err="1" smtClean="0"/>
              <a:t>with</a:t>
            </a:r>
            <a:r>
              <a:rPr lang="fr-CH" sz="1400" dirty="0" smtClean="0"/>
              <a:t> the </a:t>
            </a:r>
            <a:r>
              <a:rPr lang="en-GB" sz="1400" dirty="0" smtClean="0"/>
              <a:t>operational SRS-C34</a:t>
            </a:r>
            <a:endParaRPr lang="fr-CH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47876" y="832825"/>
            <a:ext cx="20265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Δ</a:t>
            </a:r>
            <a:r>
              <a:rPr lang="fr-CH" sz="2000" dirty="0"/>
              <a:t>ω </a:t>
            </a:r>
            <a:r>
              <a:rPr lang="fr-CH" sz="2000" dirty="0" smtClean="0"/>
              <a:t>= </a:t>
            </a:r>
            <a:r>
              <a:rPr lang="fr-CH" sz="2000" b="1" dirty="0" smtClean="0">
                <a:solidFill>
                  <a:srgbClr val="6666FF"/>
                </a:solidFill>
              </a:rPr>
              <a:t>RAL</a:t>
            </a:r>
            <a:r>
              <a:rPr lang="fr-CH" sz="2000" dirty="0" smtClean="0"/>
              <a:t>- </a:t>
            </a:r>
            <a:r>
              <a:rPr lang="fr-CH" sz="2000" b="1" dirty="0" smtClean="0">
                <a:solidFill>
                  <a:srgbClr val="00B050"/>
                </a:solidFill>
              </a:rPr>
              <a:t>C34</a:t>
            </a:r>
            <a:endParaRPr lang="fr-CH" sz="2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gim\Desktop\Work\RALMO\UTLS_NDACC\climatology\WV\profile_snd_ral_20080101_201712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2061" r="6043" b="3002"/>
          <a:stretch/>
        </p:blipFill>
        <p:spPr bwMode="auto">
          <a:xfrm>
            <a:off x="4969565" y="629758"/>
            <a:ext cx="3672000" cy="39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5354731" y="2238448"/>
            <a:ext cx="23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340101" y="2756601"/>
            <a:ext cx="23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343642" y="2513980"/>
            <a:ext cx="23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672230" y="1563717"/>
            <a:ext cx="1682501" cy="6747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672230" y="2513980"/>
            <a:ext cx="1667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672230" y="2756601"/>
            <a:ext cx="1667871" cy="6669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23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77901" y="69596"/>
            <a:ext cx="8310953" cy="531062"/>
          </a:xfrm>
        </p:spPr>
        <p:txBody>
          <a:bodyPr/>
          <a:lstStyle/>
          <a:p>
            <a:r>
              <a:rPr lang="fr-CH" sz="2800" b="1" dirty="0" smtClean="0"/>
              <a:t>Canadian </a:t>
            </a:r>
            <a:r>
              <a:rPr lang="fr-CH" sz="2800" b="1" dirty="0" err="1" smtClean="0"/>
              <a:t>fires</a:t>
            </a:r>
            <a:r>
              <a:rPr lang="fr-CH" sz="2800" b="1" dirty="0"/>
              <a:t> </a:t>
            </a:r>
            <a:r>
              <a:rPr lang="fr-CH" sz="2800" b="1" dirty="0" err="1" smtClean="0"/>
              <a:t>aerosols</a:t>
            </a:r>
            <a:r>
              <a:rPr lang="fr-CH" sz="2800" b="1" dirty="0" smtClean="0"/>
              <a:t> </a:t>
            </a:r>
            <a:r>
              <a:rPr lang="fr-CH" sz="2800" b="1" dirty="0"/>
              <a:t>in the </a:t>
            </a:r>
            <a:r>
              <a:rPr lang="fr-CH" sz="2800" b="1" dirty="0" smtClean="0"/>
              <a:t>UTLS </a:t>
            </a:r>
            <a:r>
              <a:rPr lang="fr-CH" sz="2800" b="1" dirty="0" err="1" smtClean="0"/>
              <a:t>above</a:t>
            </a:r>
            <a:r>
              <a:rPr lang="fr-CH" sz="2800" b="1" dirty="0" smtClean="0"/>
              <a:t> PAY</a:t>
            </a:r>
            <a:r>
              <a:rPr lang="fr-CH" sz="2800" b="1" dirty="0"/>
              <a:t/>
            </a:r>
            <a:br>
              <a:rPr lang="fr-CH" sz="2800" b="1" dirty="0"/>
            </a:br>
            <a:endParaRPr lang="fr-CH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" y="1242112"/>
            <a:ext cx="9143999" cy="3007620"/>
            <a:chOff x="1" y="1242112"/>
            <a:chExt cx="9143999" cy="3007620"/>
          </a:xfrm>
        </p:grpSpPr>
        <p:pic>
          <p:nvPicPr>
            <p:cNvPr id="1026" name="Picture 2" descr="C:\Users\gim\Desktop\Work\RALMO\case studies\canadian_fires\20170819_20170831_BSR_profi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242112"/>
              <a:ext cx="2332902" cy="3006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gim\Desktop\Work\RALMO\case studies\canadian_fires\20170819_20170831_BSR_tm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1" r="8448"/>
            <a:stretch/>
          </p:blipFill>
          <p:spPr bwMode="auto">
            <a:xfrm>
              <a:off x="1830629" y="1242112"/>
              <a:ext cx="7313371" cy="3007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72" y="616824"/>
            <a:ext cx="3328123" cy="411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001901" y="1446663"/>
            <a:ext cx="3323230" cy="6619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m\Desktop\Work\RALMO\case studies\canadian_fires\20170819_20170820_WV_ppmv_tm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r="7008"/>
          <a:stretch/>
        </p:blipFill>
        <p:spPr bwMode="auto">
          <a:xfrm>
            <a:off x="2261501" y="916696"/>
            <a:ext cx="6876000" cy="27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m\Desktop\Work\RALMO\case studies\canadian_fires\20170819_20170820_WV_ppmv_pro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" r="5528"/>
          <a:stretch/>
        </p:blipFill>
        <p:spPr bwMode="auto">
          <a:xfrm>
            <a:off x="-16329" y="958751"/>
            <a:ext cx="2448000" cy="26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m\Desktop\Work\RALMO\case studies\canadian_fires\20170819_20170820_WV_ppmv_zoom_pro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2418" r="5593" b="2498"/>
          <a:stretch/>
        </p:blipFill>
        <p:spPr bwMode="auto">
          <a:xfrm>
            <a:off x="911361" y="1044054"/>
            <a:ext cx="1481471" cy="160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77901" y="69596"/>
            <a:ext cx="8310953" cy="531062"/>
          </a:xfrm>
        </p:spPr>
        <p:txBody>
          <a:bodyPr/>
          <a:lstStyle/>
          <a:p>
            <a:r>
              <a:rPr lang="fr-CH" sz="2800" b="1" dirty="0" smtClean="0"/>
              <a:t>Canadian </a:t>
            </a:r>
            <a:r>
              <a:rPr lang="fr-CH" sz="2800" b="1" dirty="0" err="1" smtClean="0"/>
              <a:t>fires</a:t>
            </a:r>
            <a:r>
              <a:rPr lang="fr-CH" sz="2800" b="1" dirty="0"/>
              <a:t> </a:t>
            </a:r>
            <a:r>
              <a:rPr lang="fr-CH" sz="2800" b="1" dirty="0" err="1" smtClean="0"/>
              <a:t>aerosols</a:t>
            </a:r>
            <a:r>
              <a:rPr lang="fr-CH" sz="2800" b="1" dirty="0" smtClean="0"/>
              <a:t> </a:t>
            </a:r>
            <a:r>
              <a:rPr lang="fr-CH" sz="2800" b="1" dirty="0"/>
              <a:t>in the </a:t>
            </a:r>
            <a:r>
              <a:rPr lang="fr-CH" sz="2800" b="1" dirty="0" smtClean="0"/>
              <a:t>UTLS </a:t>
            </a:r>
            <a:r>
              <a:rPr lang="fr-CH" sz="2800" b="1" dirty="0" err="1" smtClean="0"/>
              <a:t>above</a:t>
            </a:r>
            <a:r>
              <a:rPr lang="fr-CH" sz="2800" b="1" dirty="0" smtClean="0"/>
              <a:t> PAY</a:t>
            </a:r>
            <a:r>
              <a:rPr lang="fr-CH" sz="2800" b="1" dirty="0"/>
              <a:t/>
            </a:r>
            <a:br>
              <a:rPr lang="fr-CH" sz="2800" b="1" dirty="0"/>
            </a:br>
            <a:endParaRPr lang="fr-CH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52096" y="4019266"/>
            <a:ext cx="33457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WV = ~200 </a:t>
            </a:r>
            <a:r>
              <a:rPr lang="fr-CH" dirty="0" err="1" smtClean="0"/>
              <a:t>ppmv</a:t>
            </a:r>
            <a:r>
              <a:rPr lang="fr-CH" dirty="0" smtClean="0"/>
              <a:t> @12 km</a:t>
            </a:r>
            <a:endParaRPr lang="fr-CH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105469" y="1269242"/>
            <a:ext cx="1057701" cy="32754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CAD893D-ACE6-4DFA-A40C-3155665450F7" descr="55CD2D73-D9A9-43A7-ADB2-48E99BD69E0C@meteoswi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r="19048" b="23931"/>
          <a:stretch/>
        </p:blipFill>
        <p:spPr bwMode="auto">
          <a:xfrm>
            <a:off x="6820943" y="148624"/>
            <a:ext cx="2323057" cy="217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1799" y="65915"/>
            <a:ext cx="4876261" cy="708884"/>
          </a:xfrm>
        </p:spPr>
        <p:txBody>
          <a:bodyPr/>
          <a:lstStyle/>
          <a:p>
            <a:r>
              <a:rPr lang="de-CH" sz="2800" b="1" dirty="0" smtClean="0"/>
              <a:t>Optimal </a:t>
            </a:r>
            <a:r>
              <a:rPr lang="de-CH" sz="2800" b="1" dirty="0" err="1" smtClean="0"/>
              <a:t>Estimation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Method</a:t>
            </a:r>
            <a:endParaRPr lang="de-CH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260" y="668198"/>
                <a:ext cx="4167827" cy="1100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de-CH" dirty="0"/>
                  <a:t>Bayes’ Theorem</a:t>
                </a:r>
                <a:r>
                  <a:rPr lang="de-CH" dirty="0" smtClean="0"/>
                  <a:t>:</a:t>
                </a:r>
                <a:endParaRPr lang="de-CH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de-CH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CH" b="1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de-CH" b="1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de-CH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CH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de-CH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CH" b="1">
                                  <a:latin typeface="Cambria Math"/>
                                </a:rPr>
                                <m:t>𝐲</m:t>
                              </m:r>
                            </m:e>
                            <m:e>
                              <m:r>
                                <a:rPr lang="de-CH" b="1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de-CH" i="1">
                              <a:latin typeface="Cambria Math"/>
                            </a:rPr>
                            <m:t>𝑃</m:t>
                          </m:r>
                          <m:r>
                            <a:rPr lang="de-CH" i="1">
                              <a:latin typeface="Cambria Math"/>
                            </a:rPr>
                            <m:t>(</m:t>
                          </m:r>
                          <m:r>
                            <a:rPr lang="de-CH" b="1">
                              <a:latin typeface="Cambria Math"/>
                            </a:rPr>
                            <m:t>𝐱</m:t>
                          </m:r>
                          <m:r>
                            <a:rPr lang="de-CH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de-CH" i="1">
                              <a:latin typeface="Cambria Math"/>
                            </a:rPr>
                            <m:t>𝑃</m:t>
                          </m:r>
                          <m:r>
                            <a:rPr lang="de-CH" i="1">
                              <a:latin typeface="Cambria Math"/>
                            </a:rPr>
                            <m:t>(</m:t>
                          </m:r>
                          <m:r>
                            <a:rPr lang="de-CH" b="1">
                              <a:latin typeface="Cambria Math"/>
                            </a:rPr>
                            <m:t>𝐲</m:t>
                          </m:r>
                          <m:r>
                            <a:rPr lang="de-CH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0" y="668198"/>
                <a:ext cx="4167827" cy="1100045"/>
              </a:xfrm>
              <a:prstGeom prst="rect">
                <a:avLst/>
              </a:prstGeom>
              <a:blipFill rotWithShape="1">
                <a:blip r:embed="rId3"/>
                <a:stretch>
                  <a:fillRect l="-1757" t="-333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91209" y="2240018"/>
                <a:ext cx="482127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de-CH" dirty="0" smtClean="0"/>
                  <a:t>The </a:t>
                </a:r>
                <a:r>
                  <a:rPr lang="de-CH" dirty="0" err="1" smtClean="0"/>
                  <a:t>measurement</a:t>
                </a:r>
                <a:r>
                  <a:rPr lang="de-CH" dirty="0" smtClean="0"/>
                  <a:t> </a:t>
                </a:r>
                <a:r>
                  <a:rPr lang="de-CH" b="1" dirty="0" smtClean="0"/>
                  <a:t>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can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expressed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through</a:t>
                </a:r>
                <a:r>
                  <a:rPr lang="de-CH" dirty="0" smtClean="0"/>
                  <a:t> a </a:t>
                </a:r>
                <a:r>
                  <a:rPr lang="de-CH" dirty="0" err="1" smtClean="0"/>
                  <a:t>forward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model</a:t>
                </a:r>
                <a:r>
                  <a:rPr lang="de-CH" dirty="0" smtClean="0"/>
                  <a:t>:</a:t>
                </a:r>
                <a:endParaRPr lang="de-CH" dirty="0"/>
              </a:p>
              <a:p>
                <a:pPr marL="0" indent="0">
                  <a:buNone/>
                </a:pPr>
                <a:endParaRPr lang="de-CH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1">
                          <a:latin typeface="Cambria Math"/>
                        </a:rPr>
                        <m:t>𝐲</m:t>
                      </m:r>
                      <m:r>
                        <a:rPr lang="de-CH" b="1">
                          <a:latin typeface="Cambria Math"/>
                        </a:rPr>
                        <m:t>=</m:t>
                      </m:r>
                      <m:r>
                        <a:rPr lang="de-CH" b="1">
                          <a:latin typeface="Cambria Math"/>
                        </a:rPr>
                        <m:t>𝐅</m:t>
                      </m:r>
                      <m:d>
                        <m:dPr>
                          <m:ctrlPr>
                            <a:rPr lang="de-CH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CH" b="1">
                              <a:latin typeface="Cambria Math"/>
                            </a:rPr>
                            <m:t>𝐱</m:t>
                          </m:r>
                          <m:r>
                            <a:rPr lang="de-CH" b="1">
                              <a:latin typeface="Cambria Math"/>
                            </a:rPr>
                            <m:t>,</m:t>
                          </m:r>
                          <m:r>
                            <a:rPr lang="de-CH" b="1">
                              <a:latin typeface="Cambria Math"/>
                            </a:rPr>
                            <m:t>𝐛</m:t>
                          </m:r>
                        </m:e>
                      </m:d>
                      <m:r>
                        <a:rPr lang="de-CH" b="1">
                          <a:latin typeface="Cambria Math"/>
                        </a:rPr>
                        <m:t>+</m:t>
                      </m:r>
                      <m:r>
                        <a:rPr lang="de-CH" i="1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de-CH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209" y="2240018"/>
                <a:ext cx="4821271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391" t="-2632" b="-175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2843" y="2319675"/>
            <a:ext cx="302518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/>
              <a:t>measurement</a:t>
            </a:r>
            <a:r>
              <a:rPr lang="fr-CH" dirty="0"/>
              <a:t>: </a:t>
            </a:r>
            <a:r>
              <a:rPr lang="fr-CH" dirty="0" smtClean="0"/>
              <a:t>    </a:t>
            </a:r>
            <a:r>
              <a:rPr lang="fr-CH" b="1" dirty="0" smtClean="0"/>
              <a:t>y </a:t>
            </a:r>
            <a:endParaRPr lang="fr-CH" dirty="0"/>
          </a:p>
          <a:p>
            <a:r>
              <a:rPr lang="fr-CH" dirty="0" err="1"/>
              <a:t>Measurement</a:t>
            </a:r>
            <a:r>
              <a:rPr lang="fr-CH" dirty="0"/>
              <a:t> noise: </a:t>
            </a:r>
            <a:r>
              <a:rPr lang="fr-CH" dirty="0" smtClean="0"/>
              <a:t> </a:t>
            </a:r>
            <a:r>
              <a:rPr lang="fr-CH" b="1" dirty="0" smtClean="0"/>
              <a:t>e </a:t>
            </a:r>
            <a:endParaRPr lang="fr-CH" dirty="0"/>
          </a:p>
          <a:p>
            <a:r>
              <a:rPr lang="fr-CH" dirty="0"/>
              <a:t>The state </a:t>
            </a:r>
            <a:r>
              <a:rPr lang="fr-CH" dirty="0" err="1"/>
              <a:t>vector</a:t>
            </a:r>
            <a:r>
              <a:rPr lang="fr-CH" dirty="0"/>
              <a:t>: </a:t>
            </a:r>
            <a:r>
              <a:rPr lang="fr-CH" dirty="0" smtClean="0"/>
              <a:t>       </a:t>
            </a:r>
            <a:r>
              <a:rPr lang="fr-CH" b="1" dirty="0" smtClean="0"/>
              <a:t>x </a:t>
            </a:r>
            <a:endParaRPr lang="fr-CH" dirty="0"/>
          </a:p>
          <a:p>
            <a:r>
              <a:rPr lang="fr-CH" dirty="0" err="1"/>
              <a:t>Auxiliary</a:t>
            </a:r>
            <a:r>
              <a:rPr lang="fr-CH" dirty="0"/>
              <a:t> </a:t>
            </a:r>
            <a:r>
              <a:rPr lang="fr-CH" dirty="0" err="1"/>
              <a:t>parameters</a:t>
            </a:r>
            <a:r>
              <a:rPr lang="fr-CH" dirty="0"/>
              <a:t>: </a:t>
            </a:r>
            <a:r>
              <a:rPr lang="fr-CH" b="1" dirty="0"/>
              <a:t>b </a:t>
            </a:r>
            <a:endParaRPr lang="fr-CH" dirty="0"/>
          </a:p>
          <a:p>
            <a:r>
              <a:rPr lang="fr-CH" dirty="0"/>
              <a:t>The </a:t>
            </a:r>
            <a:r>
              <a:rPr lang="fr-CH" dirty="0" err="1"/>
              <a:t>forward</a:t>
            </a:r>
            <a:r>
              <a:rPr lang="fr-CH" dirty="0"/>
              <a:t> model: </a:t>
            </a:r>
            <a:r>
              <a:rPr lang="fr-CH" dirty="0" smtClean="0"/>
              <a:t>   </a:t>
            </a:r>
            <a:r>
              <a:rPr lang="fr-CH" b="1" dirty="0" smtClean="0"/>
              <a:t>F</a:t>
            </a:r>
            <a:endParaRPr lang="fr-CH" b="1" dirty="0"/>
          </a:p>
        </p:txBody>
      </p:sp>
      <p:sp>
        <p:nvSpPr>
          <p:cNvPr id="9" name="Rectangle 8"/>
          <p:cNvSpPr/>
          <p:nvPr/>
        </p:nvSpPr>
        <p:spPr>
          <a:xfrm>
            <a:off x="4009010" y="3908510"/>
            <a:ext cx="3718019" cy="41549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Goal</a:t>
            </a:r>
            <a:r>
              <a:rPr lang="en-US" dirty="0"/>
              <a:t>: solve the equation for </a:t>
            </a:r>
            <a:r>
              <a:rPr lang="en-US" b="1" dirty="0"/>
              <a:t>x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345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965"/>
            <a:ext cx="8591266" cy="531062"/>
          </a:xfrm>
        </p:spPr>
        <p:txBody>
          <a:bodyPr/>
          <a:lstStyle/>
          <a:p>
            <a:r>
              <a:rPr lang="en-GB" dirty="0" smtClean="0"/>
              <a:t>Future activities: </a:t>
            </a:r>
            <a:r>
              <a:rPr lang="en-GB" sz="2000" dirty="0" smtClean="0"/>
              <a:t>Water Vapour operational OEM Retrieval</a:t>
            </a:r>
            <a:br>
              <a:rPr lang="en-GB" sz="2000" dirty="0" smtClean="0"/>
            </a:br>
            <a:endParaRPr lang="en-GB" dirty="0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B9230463-AA72-498B-A6DD-42D099EEC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2" y="882643"/>
            <a:ext cx="4112442" cy="4112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9F8828-AE07-4DFD-A8FC-84A9982E3A88}"/>
              </a:ext>
            </a:extLst>
          </p:cNvPr>
          <p:cNvSpPr txBox="1"/>
          <p:nvPr/>
        </p:nvSpPr>
        <p:spPr>
          <a:xfrm>
            <a:off x="55600" y="722633"/>
            <a:ext cx="1179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Residuals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6C4563-0767-438A-9689-3FA66B4C814E}"/>
              </a:ext>
            </a:extLst>
          </p:cNvPr>
          <p:cNvSpPr txBox="1"/>
          <p:nvPr/>
        </p:nvSpPr>
        <p:spPr>
          <a:xfrm>
            <a:off x="5484205" y="676000"/>
            <a:ext cx="28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2012 – 07 – 26 Night Retrieval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F13F06-12C2-44D9-8EDE-BCC2252892EC}"/>
              </a:ext>
            </a:extLst>
          </p:cNvPr>
          <p:cNvSpPr txBox="1"/>
          <p:nvPr/>
        </p:nvSpPr>
        <p:spPr>
          <a:xfrm>
            <a:off x="1133775" y="669263"/>
            <a:ext cx="294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Forward model counts – Measurements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Statistical Uncertainty</a:t>
            </a:r>
          </a:p>
        </p:txBody>
      </p:sp>
      <p:pic>
        <p:nvPicPr>
          <p:cNvPr id="10" name="Picture 9" descr="A close up of a map&#10;&#10;Description generated with very high confidence">
            <a:extLst>
              <a:ext uri="{FF2B5EF4-FFF2-40B4-BE49-F238E27FC236}">
                <a16:creationId xmlns="" xmlns:a16="http://schemas.microsoft.com/office/drawing/2014/main" id="{A0D7A2FE-B6E6-4FC2-8DD6-80127A620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 r="4635"/>
          <a:stretch/>
        </p:blipFill>
        <p:spPr>
          <a:xfrm>
            <a:off x="4804012" y="1004702"/>
            <a:ext cx="3926325" cy="4002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75F9BD-495E-4F20-9562-7D6EE468E269}"/>
              </a:ext>
            </a:extLst>
          </p:cNvPr>
          <p:cNvSpPr txBox="1"/>
          <p:nvPr/>
        </p:nvSpPr>
        <p:spPr>
          <a:xfrm>
            <a:off x="5422789" y="3603267"/>
            <a:ext cx="2187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Radiosonde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Traditional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OEM Retrieval</a:t>
            </a:r>
          </a:p>
        </p:txBody>
      </p:sp>
    </p:spTree>
    <p:extLst>
      <p:ext uri="{BB962C8B-B14F-4D97-AF65-F5344CB8AC3E}">
        <p14:creationId xmlns:p14="http://schemas.microsoft.com/office/powerpoint/2010/main" val="22163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7721"/>
          <a:stretch/>
        </p:blipFill>
        <p:spPr>
          <a:xfrm>
            <a:off x="71440" y="626587"/>
            <a:ext cx="4766399" cy="4204720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54965"/>
            <a:ext cx="8591266" cy="531062"/>
          </a:xfrm>
        </p:spPr>
        <p:txBody>
          <a:bodyPr/>
          <a:lstStyle/>
          <a:p>
            <a:r>
              <a:rPr lang="en-GB" dirty="0" smtClean="0"/>
              <a:t>Future activities: </a:t>
            </a:r>
            <a:r>
              <a:rPr lang="en-GB" sz="2000" dirty="0" smtClean="0"/>
              <a:t>PRR temperature operational OEM retrieval</a:t>
            </a:r>
            <a:br>
              <a:rPr lang="en-GB" sz="2000" dirty="0" smtClean="0"/>
            </a:br>
            <a:endParaRPr lang="en-GB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" r="6586" b="1556"/>
          <a:stretch/>
        </p:blipFill>
        <p:spPr>
          <a:xfrm>
            <a:off x="5527343" y="550372"/>
            <a:ext cx="3541593" cy="42809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440" y="550372"/>
            <a:ext cx="300037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20110909 </a:t>
            </a:r>
            <a:r>
              <a:rPr lang="mr-IN" dirty="0"/>
              <a:t>–</a:t>
            </a:r>
            <a:r>
              <a:rPr lang="en-US" dirty="0"/>
              <a:t> Clear Night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005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50125" y="1015931"/>
            <a:ext cx="8836925" cy="3204931"/>
          </a:xfrm>
        </p:spPr>
        <p:txBody>
          <a:bodyPr/>
          <a:lstStyle/>
          <a:p>
            <a:r>
              <a:rPr lang="en-GB" dirty="0" smtClean="0"/>
              <a:t>The water vapour mixing ratio is calibrated automatically using the solar background since a year now. </a:t>
            </a:r>
          </a:p>
          <a:p>
            <a:r>
              <a:rPr lang="en-GB" dirty="0" smtClean="0"/>
              <a:t>PRR temperature has been affectedly </a:t>
            </a:r>
            <a:r>
              <a:rPr lang="en-GB" dirty="0"/>
              <a:t>improved </a:t>
            </a:r>
            <a:r>
              <a:rPr lang="en-GB" dirty="0" smtClean="0"/>
              <a:t>since beginning 2017 thanks to software and hardware upgrades.</a:t>
            </a:r>
          </a:p>
          <a:p>
            <a:r>
              <a:rPr lang="en-GB" dirty="0" smtClean="0"/>
              <a:t>Cirrus can be characterized by combination of LIDAR and balloon matched-measurements with ice and liquid phase being separated.</a:t>
            </a:r>
          </a:p>
          <a:p>
            <a:r>
              <a:rPr lang="en-GB" dirty="0" smtClean="0"/>
              <a:t>RALMO T and WV climatological </a:t>
            </a:r>
            <a:r>
              <a:rPr lang="en-GB" dirty="0" err="1" smtClean="0"/>
              <a:t>timeseries</a:t>
            </a:r>
            <a:r>
              <a:rPr lang="en-GB" dirty="0" smtClean="0"/>
              <a:t> well agree with the operational </a:t>
            </a:r>
            <a:r>
              <a:rPr lang="en-GB" dirty="0" smtClean="0"/>
              <a:t>SRS-C34/50 </a:t>
            </a:r>
            <a:r>
              <a:rPr lang="en-GB" dirty="0" err="1" smtClean="0"/>
              <a:t>radiosounding</a:t>
            </a:r>
            <a:r>
              <a:rPr lang="en-GB" dirty="0" smtClean="0"/>
              <a:t> in the UTLS.</a:t>
            </a:r>
          </a:p>
          <a:p>
            <a:r>
              <a:rPr lang="en-GB" dirty="0" smtClean="0"/>
              <a:t>In 2018/19 the automatic retrieval of T and WV by OEM will be put in place along with the traditional retrievals.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552" y="123204"/>
            <a:ext cx="7516008" cy="531062"/>
          </a:xfrm>
        </p:spPr>
        <p:txBody>
          <a:bodyPr/>
          <a:lstStyle/>
          <a:p>
            <a:r>
              <a:rPr lang="fr-CH" dirty="0" err="1" smtClean="0"/>
              <a:t>Summary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465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24628" y="1290510"/>
            <a:ext cx="7527926" cy="2660256"/>
          </a:xfrm>
        </p:spPr>
        <p:txBody>
          <a:bodyPr/>
          <a:lstStyle/>
          <a:p>
            <a:r>
              <a:rPr lang="en-GB" dirty="0" smtClean="0"/>
              <a:t>LIDAR operational </a:t>
            </a:r>
            <a:r>
              <a:rPr lang="en-GB" u="sng" dirty="0" smtClean="0"/>
              <a:t>calibrated</a:t>
            </a:r>
            <a:r>
              <a:rPr lang="en-GB" dirty="0" smtClean="0"/>
              <a:t> measurements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Tropospheric PRR temperature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Tropospheric Raman Water Vapour</a:t>
            </a:r>
          </a:p>
          <a:p>
            <a:r>
              <a:rPr lang="en-US" dirty="0" smtClean="0"/>
              <a:t>Ice cloud characterization by </a:t>
            </a:r>
            <a:r>
              <a:rPr lang="en-US" dirty="0"/>
              <a:t>balloon-</a:t>
            </a:r>
            <a:r>
              <a:rPr lang="en-US" dirty="0" err="1"/>
              <a:t>lidar</a:t>
            </a:r>
            <a:r>
              <a:rPr lang="en-US" dirty="0"/>
              <a:t> match </a:t>
            </a:r>
            <a:r>
              <a:rPr lang="en-US" dirty="0" smtClean="0"/>
              <a:t>experiment.</a:t>
            </a:r>
          </a:p>
          <a:p>
            <a:r>
              <a:rPr lang="en-GB" dirty="0" smtClean="0"/>
              <a:t>PRR temperature climatology in the UTLS</a:t>
            </a:r>
          </a:p>
          <a:p>
            <a:r>
              <a:rPr lang="en-GB" dirty="0" smtClean="0"/>
              <a:t>Raman Water Vapour climatology in the UTLS</a:t>
            </a:r>
          </a:p>
          <a:p>
            <a:r>
              <a:rPr lang="en-GB" dirty="0" smtClean="0"/>
              <a:t>Future activities: OEM retrieval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Outline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83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1214" y="611882"/>
            <a:ext cx="4245887" cy="176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Operated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Payerne,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Switzerland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Since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2008</a:t>
            </a:r>
          </a:p>
          <a:p>
            <a:pPr>
              <a:spcBef>
                <a:spcPts val="0"/>
              </a:spcBef>
              <a:defRPr/>
            </a:pP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/>
              </a:rPr>
              <a:t>Fully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/>
              </a:rPr>
              <a:t>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/>
              </a:rPr>
              <a:t>automatic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/>
              </a:rPr>
              <a:t> Raman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 action="ppaction://noaction"/>
              </a:rPr>
              <a:t>lidar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 and nighttime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Narrow FOV and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bandwidth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laser-pulse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450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mJ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1" y="379931"/>
            <a:ext cx="3108959" cy="233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27221" y="163513"/>
            <a:ext cx="8880253" cy="43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US" sz="2400" dirty="0" smtClean="0"/>
              <a:t>The </a:t>
            </a:r>
            <a:r>
              <a:rPr lang="en-US" sz="2400" dirty="0" err="1" smtClean="0"/>
              <a:t>RAman</a:t>
            </a:r>
            <a:r>
              <a:rPr lang="en-US" sz="2400" dirty="0" smtClean="0"/>
              <a:t> </a:t>
            </a:r>
            <a:r>
              <a:rPr lang="en-US" sz="2400" dirty="0"/>
              <a:t>Lidar for Meteorological Observations </a:t>
            </a:r>
            <a:r>
              <a:rPr lang="en-US" sz="2400" dirty="0" smtClean="0"/>
              <a:t> - </a:t>
            </a:r>
            <a:r>
              <a:rPr kumimoji="0" lang="de-CH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RALMO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57" y="2090715"/>
            <a:ext cx="2866091" cy="246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11483" y="2488751"/>
            <a:ext cx="2785259" cy="2065121"/>
            <a:chOff x="1242443" y="10891094"/>
            <a:chExt cx="5112568" cy="3815254"/>
          </a:xfrm>
        </p:grpSpPr>
        <p:pic>
          <p:nvPicPr>
            <p:cNvPr id="23" name="Picture 2" descr="http://ndacc-lidar.org/images/klant/9/NDACCmap_lidars_sep14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9999"/>
                </a:clrFrom>
                <a:clrTo>
                  <a:srgbClr val="FF99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443" y="10891094"/>
              <a:ext cx="5112568" cy="3815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3450403" y="11879750"/>
              <a:ext cx="288000" cy="90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 flipH="1">
            <a:off x="3642970" y="1455725"/>
            <a:ext cx="3050438" cy="8193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125818" y="1455725"/>
            <a:ext cx="567590" cy="29333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230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1638" y="111118"/>
            <a:ext cx="5191418" cy="531062"/>
          </a:xfrm>
        </p:spPr>
        <p:txBody>
          <a:bodyPr/>
          <a:lstStyle/>
          <a:p>
            <a:r>
              <a:rPr lang="en-GB" sz="2800" b="1" dirty="0" smtClean="0"/>
              <a:t>Solar </a:t>
            </a:r>
            <a:r>
              <a:rPr lang="en-GB" sz="2800" b="1" dirty="0"/>
              <a:t>b</a:t>
            </a:r>
            <a:r>
              <a:rPr lang="en-GB" sz="2800" b="1" dirty="0" smtClean="0"/>
              <a:t>ackground calibration</a:t>
            </a:r>
            <a:endParaRPr lang="fr-CH" sz="2800" dirty="0"/>
          </a:p>
        </p:txBody>
      </p:sp>
      <p:pic>
        <p:nvPicPr>
          <p:cNvPr id="4" name="Picture 3" descr="C:\Users\gim\Desktop\Work\meetings-conferences\ILRC28_June2017\figures\Algo_smooth_RM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t="5076" r="8644" b="2849"/>
          <a:stretch/>
        </p:blipFill>
        <p:spPr bwMode="auto">
          <a:xfrm>
            <a:off x="187515" y="2149118"/>
            <a:ext cx="8759664" cy="28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014" y="548680"/>
            <a:ext cx="86671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procedure to calibrate the RALMO water vapor mixing ratio (</a:t>
            </a:r>
            <a:r>
              <a:rPr lang="en-US" sz="1400" b="1" dirty="0" smtClean="0"/>
              <a:t>ω</a:t>
            </a:r>
            <a:r>
              <a:rPr lang="en-US" sz="1400" dirty="0" smtClean="0"/>
              <a:t>) consists of the daily automatic correction of the calibration factor </a:t>
            </a:r>
            <a:r>
              <a:rPr lang="en-US" sz="1400" i="1" dirty="0" smtClean="0"/>
              <a:t>C</a:t>
            </a:r>
            <a:r>
              <a:rPr lang="en-US" sz="1400" dirty="0" smtClean="0"/>
              <a:t> obtained by </a:t>
            </a:r>
            <a:r>
              <a:rPr lang="en-US" sz="1400" dirty="0" err="1" smtClean="0"/>
              <a:t>radiosounding</a:t>
            </a:r>
            <a:r>
              <a:rPr lang="en-US" sz="1400" dirty="0" smtClean="0"/>
              <a:t> at time </a:t>
            </a:r>
            <a:r>
              <a:rPr lang="en-US" sz="1400" i="1" dirty="0" smtClean="0"/>
              <a:t>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correction of </a:t>
            </a:r>
            <a:r>
              <a:rPr lang="en-US" sz="1400" i="1" dirty="0" smtClean="0"/>
              <a:t>C</a:t>
            </a:r>
            <a:r>
              <a:rPr lang="en-US" sz="1400" dirty="0" smtClean="0"/>
              <a:t> is </a:t>
            </a:r>
            <a:r>
              <a:rPr lang="en-US" sz="1400" dirty="0"/>
              <a:t>based on an automatic monitoring of the differential aging of the N</a:t>
            </a:r>
            <a:r>
              <a:rPr lang="en-US" sz="1400" baseline="-25000" dirty="0"/>
              <a:t>2</a:t>
            </a:r>
            <a:r>
              <a:rPr lang="en-US" sz="1400" dirty="0"/>
              <a:t> and H</a:t>
            </a:r>
            <a:r>
              <a:rPr lang="en-US" sz="1400" baseline="-25000" dirty="0"/>
              <a:t>2</a:t>
            </a:r>
            <a:r>
              <a:rPr lang="en-US" sz="1400" dirty="0"/>
              <a:t>O </a:t>
            </a:r>
            <a:r>
              <a:rPr lang="en-US" sz="1400" dirty="0" smtClean="0"/>
              <a:t>PMTs using the solar background.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The </a:t>
            </a:r>
            <a:r>
              <a:rPr lang="en-US" sz="1400" b="1" i="1" dirty="0" smtClean="0">
                <a:solidFill>
                  <a:srgbClr val="00B050"/>
                </a:solidFill>
              </a:rPr>
              <a:t>C</a:t>
            </a:r>
            <a:r>
              <a:rPr lang="en-US" sz="1400" b="1" dirty="0" smtClean="0">
                <a:solidFill>
                  <a:srgbClr val="00B050"/>
                </a:solidFill>
              </a:rPr>
              <a:t>(</a:t>
            </a:r>
            <a:r>
              <a:rPr lang="en-US" sz="1400" b="1" i="1" dirty="0" smtClean="0">
                <a:solidFill>
                  <a:srgbClr val="00B050"/>
                </a:solidFill>
              </a:rPr>
              <a:t>t</a:t>
            </a:r>
            <a:r>
              <a:rPr lang="en-US" sz="1400" b="1" dirty="0" smtClean="0">
                <a:solidFill>
                  <a:srgbClr val="00B050"/>
                </a:solidFill>
              </a:rPr>
              <a:t>) factors </a:t>
            </a:r>
            <a:r>
              <a:rPr lang="en-US" sz="1400" b="1" dirty="0">
                <a:solidFill>
                  <a:srgbClr val="00B050"/>
                </a:solidFill>
              </a:rPr>
              <a:t>obtained using the BKG </a:t>
            </a:r>
            <a:r>
              <a:rPr lang="en-US" sz="1400" b="1" dirty="0" smtClean="0">
                <a:solidFill>
                  <a:srgbClr val="00B050"/>
                </a:solidFill>
              </a:rPr>
              <a:t>show an excellent agreement </a:t>
            </a:r>
            <a:r>
              <a:rPr lang="en-US" sz="1400" b="1" dirty="0">
                <a:solidFill>
                  <a:srgbClr val="00B050"/>
                </a:solidFill>
              </a:rPr>
              <a:t>with the </a:t>
            </a:r>
            <a:r>
              <a:rPr lang="en-US" sz="1400" b="1" i="1" dirty="0">
                <a:solidFill>
                  <a:srgbClr val="00B050"/>
                </a:solidFill>
              </a:rPr>
              <a:t>C</a:t>
            </a:r>
            <a:r>
              <a:rPr lang="en-US" sz="1400" b="1" dirty="0">
                <a:solidFill>
                  <a:srgbClr val="00B050"/>
                </a:solidFill>
              </a:rPr>
              <a:t>(</a:t>
            </a:r>
            <a:r>
              <a:rPr lang="en-US" sz="1400" b="1" i="1" dirty="0" err="1">
                <a:solidFill>
                  <a:srgbClr val="00B050"/>
                </a:solidFill>
              </a:rPr>
              <a:t>t</a:t>
            </a:r>
            <a:r>
              <a:rPr lang="en-US" sz="1400" b="1" baseline="-25000" dirty="0" err="1">
                <a:solidFill>
                  <a:srgbClr val="00B050"/>
                </a:solidFill>
              </a:rPr>
              <a:t>i</a:t>
            </a:r>
            <a:r>
              <a:rPr lang="en-US" sz="1400" b="1" dirty="0">
                <a:solidFill>
                  <a:srgbClr val="00B050"/>
                </a:solidFill>
              </a:rPr>
              <a:t>) factors</a:t>
            </a:r>
            <a:r>
              <a:rPr lang="en-US" sz="1400" b="1" dirty="0" smtClean="0">
                <a:solidFill>
                  <a:srgbClr val="00B050"/>
                </a:solidFill>
              </a:rPr>
              <a:t> within 10% and provide </a:t>
            </a:r>
            <a:r>
              <a:rPr lang="en-US" sz="1400" b="1" dirty="0">
                <a:solidFill>
                  <a:srgbClr val="00B050"/>
                </a:solidFill>
              </a:rPr>
              <a:t>the possibility to </a:t>
            </a:r>
            <a:r>
              <a:rPr lang="en-US" sz="1400" b="1" dirty="0" smtClean="0">
                <a:solidFill>
                  <a:srgbClr val="00B050"/>
                </a:solidFill>
              </a:rPr>
              <a:t>characterize RALMO along the entire dataset (9 years) with only one radiosounding calibration (initialization).</a:t>
            </a:r>
            <a:endParaRPr lang="en-GB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im\Desktop\Work\meetings-conferences\NDACC_062016\figures\ralmo_ts_w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3693" r="6765" b="3940"/>
          <a:stretch/>
        </p:blipFill>
        <p:spPr bwMode="auto">
          <a:xfrm>
            <a:off x="158062" y="1586315"/>
            <a:ext cx="877153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3863" y="204176"/>
            <a:ext cx="6960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j-lt"/>
              </a:rPr>
              <a:t>Tropospheric Water Vapour climatology</a:t>
            </a:r>
            <a:endParaRPr lang="en-GB" sz="2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171" y="851133"/>
            <a:ext cx="8841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Since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2008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RALMO has 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produced on</a:t>
            </a:r>
            <a:r>
              <a:rPr lang="en-GB" sz="2000" kern="0" dirty="0"/>
              <a:t> av</a:t>
            </a:r>
            <a:r>
              <a:rPr lang="en-GB" sz="2000" kern="0" dirty="0">
                <a:solidFill>
                  <a:srgbClr val="000000"/>
                </a:solidFill>
              </a:rPr>
              <a:t>erage </a:t>
            </a:r>
            <a:r>
              <a:rPr lang="en-GB" sz="2000" kern="0" dirty="0" smtClean="0">
                <a:solidFill>
                  <a:srgbClr val="000000"/>
                </a:solidFill>
              </a:rPr>
              <a:t>1 profile every hour, i.e.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50%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availability of tropospheric profiles.</a:t>
            </a:r>
          </a:p>
        </p:txBody>
      </p:sp>
    </p:spTree>
    <p:extLst>
      <p:ext uri="{BB962C8B-B14F-4D97-AF65-F5344CB8AC3E}">
        <p14:creationId xmlns:p14="http://schemas.microsoft.com/office/powerpoint/2010/main" val="21310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18656" y="475283"/>
            <a:ext cx="7162367" cy="2780928"/>
            <a:chOff x="323528" y="1412776"/>
            <a:chExt cx="7162367" cy="278092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99" t="5808" b="5136"/>
            <a:stretch/>
          </p:blipFill>
          <p:spPr bwMode="auto">
            <a:xfrm>
              <a:off x="736908" y="1574304"/>
              <a:ext cx="1377873" cy="2476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929"/>
            <a:stretch/>
          </p:blipFill>
          <p:spPr bwMode="auto">
            <a:xfrm>
              <a:off x="323528" y="1412776"/>
              <a:ext cx="413380" cy="278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5" b="4872"/>
            <a:stretch/>
          </p:blipFill>
          <p:spPr bwMode="auto">
            <a:xfrm>
              <a:off x="1589936" y="1581738"/>
              <a:ext cx="2699276" cy="246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778" y="1566871"/>
              <a:ext cx="3204117" cy="24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8998" y="110539"/>
            <a:ext cx="5700733" cy="531062"/>
          </a:xfrm>
        </p:spPr>
        <p:txBody>
          <a:bodyPr/>
          <a:lstStyle/>
          <a:p>
            <a:r>
              <a:rPr lang="fr-CH" sz="2800" b="1" dirty="0" err="1" smtClean="0"/>
              <a:t>Tropospheric</a:t>
            </a:r>
            <a:r>
              <a:rPr lang="fr-CH" sz="2800" b="1" dirty="0" smtClean="0"/>
              <a:t> PRR-</a:t>
            </a:r>
            <a:r>
              <a:rPr lang="fr-CH" sz="2800" b="1" dirty="0" err="1" smtClean="0"/>
              <a:t>Temperature</a:t>
            </a:r>
            <a:endParaRPr lang="fr-CH" sz="2800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8" y="3113378"/>
            <a:ext cx="984193" cy="162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80" y="3114312"/>
            <a:ext cx="968929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38" y="3114312"/>
            <a:ext cx="942433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92" y="3114312"/>
            <a:ext cx="91531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2285064" y="646703"/>
            <a:ext cx="0" cy="2207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10944" y="644245"/>
            <a:ext cx="0" cy="2207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986530" y="634167"/>
            <a:ext cx="0" cy="2207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32380" y="641601"/>
            <a:ext cx="0" cy="2207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73128" y="646703"/>
            <a:ext cx="0" cy="2207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960" y="2806535"/>
            <a:ext cx="1085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16-11-2017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955018" y="2805601"/>
            <a:ext cx="1085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19-11-2017</a:t>
            </a:r>
            <a:endParaRPr lang="en-GB" sz="1400" dirty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73" y="3114312"/>
            <a:ext cx="95776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2" t="6926" r="5509" b="3878"/>
          <a:stretch/>
        </p:blipFill>
        <p:spPr>
          <a:xfrm>
            <a:off x="4842663" y="135862"/>
            <a:ext cx="2193202" cy="50076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13699" y="3034433"/>
            <a:ext cx="636470" cy="328178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13701" y="2615865"/>
            <a:ext cx="471614" cy="29769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1223" y="461667"/>
            <a:ext cx="1988913" cy="1123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400" b="1" dirty="0" smtClean="0">
                <a:solidFill>
                  <a:srgbClr val="FFC000"/>
                </a:solidFill>
                <a:latin typeface="Calibri" panose="020F0502020204030204"/>
              </a:rPr>
              <a:t>Cloud </a:t>
            </a:r>
            <a:r>
              <a:rPr lang="fr-CH" sz="1400" b="1" dirty="0">
                <a:solidFill>
                  <a:srgbClr val="FFC000"/>
                </a:solidFill>
                <a:latin typeface="Calibri" panose="020F0502020204030204"/>
              </a:rPr>
              <a:t>1</a:t>
            </a:r>
            <a:r>
              <a:rPr lang="fr-CH" sz="1400" b="1" dirty="0" smtClean="0">
                <a:solidFill>
                  <a:srgbClr val="FFC000"/>
                </a:solidFill>
                <a:latin typeface="Calibri" panose="020F0502020204030204"/>
              </a:rPr>
              <a:t>: </a:t>
            </a:r>
            <a:r>
              <a:rPr lang="fr-CH" sz="1400" i="1" dirty="0" smtClean="0">
                <a:solidFill>
                  <a:prstClr val="black"/>
                </a:solidFill>
                <a:latin typeface="Calibri" panose="020F0502020204030204"/>
              </a:rPr>
              <a:t>in-situ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400" dirty="0" err="1" smtClean="0">
                <a:solidFill>
                  <a:prstClr val="black"/>
                </a:solidFill>
                <a:latin typeface="Calibri" panose="020F0502020204030204"/>
              </a:rPr>
              <a:t>Opt</a:t>
            </a:r>
            <a:r>
              <a:rPr lang="fr-CH" sz="1400" dirty="0" smtClean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fr-CH" sz="1400" dirty="0" err="1" smtClean="0">
                <a:solidFill>
                  <a:prstClr val="black"/>
                </a:solidFill>
                <a:latin typeface="Calibri" panose="020F0502020204030204"/>
              </a:rPr>
              <a:t>Depth</a:t>
            </a:r>
            <a:r>
              <a:rPr lang="fr-CH" sz="1400" dirty="0" smtClean="0">
                <a:solidFill>
                  <a:prstClr val="black"/>
                </a:solidFill>
                <a:latin typeface="Calibri" panose="020F0502020204030204"/>
              </a:rPr>
              <a:t> (lidar): 0.007 (</a:t>
            </a:r>
            <a:r>
              <a:rPr lang="fr-CH" sz="1400" dirty="0" err="1" smtClean="0">
                <a:solidFill>
                  <a:prstClr val="black"/>
                </a:solidFill>
                <a:latin typeface="Calibri" panose="020F0502020204030204"/>
              </a:rPr>
              <a:t>subvis</a:t>
            </a:r>
            <a:r>
              <a:rPr lang="fr-CH" sz="140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black"/>
                </a:solidFill>
                <a:latin typeface="Calibri" panose="020F0502020204030204"/>
              </a:rPr>
              <a:t>IWC: ~0.1 mg/m</a:t>
            </a:r>
            <a:r>
              <a:rPr lang="fr-CH" sz="1400" baseline="3000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CH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3511" y="1416801"/>
            <a:ext cx="196662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400" b="1" dirty="0" smtClean="0">
                <a:solidFill>
                  <a:srgbClr val="0070C0"/>
                </a:solidFill>
                <a:latin typeface="Calibri" panose="020F0502020204030204"/>
              </a:rPr>
              <a:t>Cloud </a:t>
            </a:r>
            <a:r>
              <a:rPr lang="fr-CH" sz="1400" b="1" dirty="0">
                <a:solidFill>
                  <a:srgbClr val="0070C0"/>
                </a:solidFill>
                <a:latin typeface="Calibri" panose="020F0502020204030204"/>
              </a:rPr>
              <a:t>2</a:t>
            </a:r>
            <a:r>
              <a:rPr lang="fr-CH" sz="1400" b="1" dirty="0" smtClean="0">
                <a:solidFill>
                  <a:srgbClr val="0070C0"/>
                </a:solidFill>
                <a:latin typeface="Calibri" panose="020F0502020204030204"/>
              </a:rPr>
              <a:t>: </a:t>
            </a:r>
            <a:r>
              <a:rPr lang="fr-CH" sz="1400" i="1" dirty="0" err="1" smtClean="0">
                <a:solidFill>
                  <a:prstClr val="black"/>
                </a:solidFill>
                <a:latin typeface="Calibri" panose="020F0502020204030204"/>
              </a:rPr>
              <a:t>liquid</a:t>
            </a:r>
            <a:r>
              <a:rPr lang="fr-CH" sz="1400" i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CH" sz="1400" i="1" dirty="0" err="1" smtClean="0">
                <a:solidFill>
                  <a:prstClr val="black"/>
                </a:solidFill>
                <a:latin typeface="Calibri" panose="020F0502020204030204"/>
              </a:rPr>
              <a:t>origin</a:t>
            </a:r>
            <a:endParaRPr lang="fr-CH" sz="1400" i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400" dirty="0" err="1" smtClean="0">
                <a:solidFill>
                  <a:prstClr val="black"/>
                </a:solidFill>
                <a:latin typeface="Calibri" panose="020F0502020204030204"/>
              </a:rPr>
              <a:t>Opt</a:t>
            </a:r>
            <a:r>
              <a:rPr lang="fr-CH" sz="1400" dirty="0" smtClean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fr-CH" sz="1400" dirty="0" err="1" smtClean="0">
                <a:solidFill>
                  <a:prstClr val="black"/>
                </a:solidFill>
                <a:latin typeface="Calibri" panose="020F0502020204030204"/>
              </a:rPr>
              <a:t>Depth</a:t>
            </a:r>
            <a:r>
              <a:rPr lang="fr-CH" sz="1400" dirty="0" smtClean="0">
                <a:solidFill>
                  <a:prstClr val="black"/>
                </a:solidFill>
                <a:latin typeface="Calibri" panose="020F0502020204030204"/>
              </a:rPr>
              <a:t> (lidar): 0.15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black"/>
                </a:solidFill>
                <a:latin typeface="Calibri" panose="020F0502020204030204"/>
              </a:rPr>
              <a:t>IWC: ~7.4 mg/m</a:t>
            </a:r>
            <a:r>
              <a:rPr lang="fr-CH" sz="1400" baseline="3000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de-CH" sz="140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4658" y="2764714"/>
            <a:ext cx="2278931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CH" sz="1800" b="1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clear</a:t>
            </a:r>
            <a:r>
              <a:rPr lang="fr-CH" sz="18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CH" sz="1800" b="1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difference</a:t>
            </a:r>
            <a:r>
              <a:rPr lang="fr-CH" sz="18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in </a:t>
            </a:r>
            <a:r>
              <a:rPr lang="fr-CH" sz="1800" b="1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optical</a:t>
            </a:r>
            <a:r>
              <a:rPr lang="fr-CH" sz="18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and </a:t>
            </a:r>
            <a:r>
              <a:rPr lang="fr-CH" sz="1800" b="1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microphysical</a:t>
            </a:r>
            <a:r>
              <a:rPr lang="fr-CH" sz="18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CH" sz="1800" b="1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properties</a:t>
            </a:r>
            <a:r>
              <a:rPr lang="fr-CH" sz="18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CH" sz="1800" b="1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between</a:t>
            </a:r>
            <a:r>
              <a:rPr lang="fr-CH" sz="18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CH" sz="1800" b="1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two</a:t>
            </a:r>
            <a:r>
              <a:rPr lang="fr-CH" sz="18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CH" sz="1800" b="1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clouds</a:t>
            </a:r>
            <a:r>
              <a:rPr lang="fr-CH" sz="18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CH" sz="1800" b="1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with</a:t>
            </a:r>
            <a:r>
              <a:rPr lang="fr-CH" sz="18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CH" sz="1800" b="1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different</a:t>
            </a:r>
            <a:r>
              <a:rPr lang="fr-CH" sz="18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CH" sz="1800" b="1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origins</a:t>
            </a:r>
            <a:endParaRPr lang="fr-CH" sz="1800" b="1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71" y="129740"/>
            <a:ext cx="46768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Different </a:t>
            </a:r>
            <a:r>
              <a:rPr lang="en-US" sz="1800" i="1" dirty="0" smtClean="0">
                <a:solidFill>
                  <a:prstClr val="black"/>
                </a:solidFill>
                <a:latin typeface="Calibri" panose="020F0502020204030204"/>
              </a:rPr>
              <a:t>cirrus origins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over </a:t>
            </a:r>
            <a:r>
              <a:rPr lang="en-US" sz="1800" dirty="0" err="1" smtClean="0">
                <a:solidFill>
                  <a:prstClr val="black"/>
                </a:solidFill>
                <a:latin typeface="Calibri" panose="020F0502020204030204"/>
              </a:rPr>
              <a:t>Payerne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, night of 15-Apr-2015: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first cirrus layer around 9 km of liquid origin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second thin layer around 11.5 km of in-situ origin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r="2042"/>
          <a:stretch/>
        </p:blipFill>
        <p:spPr>
          <a:xfrm>
            <a:off x="208245" y="1562072"/>
            <a:ext cx="4530747" cy="26495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0606" y="4149708"/>
            <a:ext cx="3709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Backward trajectories using LAGRANTO [Sprenger &amp; Wernli, 2015] on ERA-INTERIM. Large dots indicate presence of LWC.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78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071" y="105655"/>
            <a:ext cx="6477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prstClr val="black"/>
                </a:solidFill>
                <a:latin typeface="Calibri" panose="020F0502020204030204"/>
              </a:rPr>
              <a:t>Seeder-feeder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effect over </a:t>
            </a:r>
            <a:r>
              <a:rPr lang="en-US" sz="2000" dirty="0" err="1" smtClean="0">
                <a:solidFill>
                  <a:prstClr val="black"/>
                </a:solidFill>
                <a:latin typeface="Calibri" panose="020F0502020204030204"/>
              </a:rPr>
              <a:t>Payerne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, night of 5-Jul-2011: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05" y="23088418"/>
            <a:ext cx="6379545" cy="3406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980" r="373"/>
          <a:stretch/>
        </p:blipFill>
        <p:spPr>
          <a:xfrm>
            <a:off x="7291332" y="22942526"/>
            <a:ext cx="3869843" cy="3532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45" t="334" b="-1"/>
          <a:stretch/>
        </p:blipFill>
        <p:spPr>
          <a:xfrm>
            <a:off x="3" y="280709"/>
            <a:ext cx="9133961" cy="31694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7731" y="2034001"/>
            <a:ext cx="2262758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Calibri" panose="020F0502020204030204"/>
              </a:rPr>
              <a:t>Presence of </a:t>
            </a:r>
            <a:r>
              <a:rPr lang="en-US" sz="1800" b="1" dirty="0" err="1" smtClean="0">
                <a:solidFill>
                  <a:schemeClr val="bg1"/>
                </a:solidFill>
                <a:latin typeface="Calibri" panose="020F0502020204030204"/>
              </a:rPr>
              <a:t>supercooled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/>
              </a:rPr>
              <a:t> liquid droplets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Calibri" panose="020F0502020204030204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/>
              </a:rPr>
              <a:t>ndicated by </a:t>
            </a:r>
            <a:r>
              <a:rPr lang="en-US" sz="1800" b="1" dirty="0" err="1" smtClean="0">
                <a:solidFill>
                  <a:schemeClr val="bg1"/>
                </a:solidFill>
                <a:latin typeface="Calibri" panose="020F0502020204030204"/>
              </a:rPr>
              <a:t>lidar</a:t>
            </a:r>
            <a:endParaRPr lang="de-CH" sz="1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36171" y="2032498"/>
            <a:ext cx="264319" cy="45005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88632" y="2257523"/>
            <a:ext cx="697933" cy="22502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88632" y="1339554"/>
            <a:ext cx="2641033" cy="3940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88632" y="1753333"/>
            <a:ext cx="1490889" cy="18400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8630" y="2005429"/>
            <a:ext cx="2205264" cy="2319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CH" sz="180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1733" y="12703039"/>
            <a:ext cx="7431821" cy="40815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5073" y="3337557"/>
            <a:ext cx="8442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Homogenously nucleated ‘mother’-cloud (high BR), slowly </a:t>
            </a:r>
            <a:r>
              <a:rPr lang="en-US" sz="1600" dirty="0" err="1" smtClean="0">
                <a:solidFill>
                  <a:prstClr val="black"/>
                </a:solidFill>
                <a:latin typeface="Calibri" panose="020F0502020204030204"/>
              </a:rPr>
              <a:t>sedimenting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 and evaporating in descending air mass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 smtClean="0">
                <a:solidFill>
                  <a:prstClr val="black"/>
                </a:solidFill>
                <a:latin typeface="Calibri" panose="020F0502020204030204"/>
              </a:rPr>
              <a:t>Sedimenting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 ice particles from the ‘mother’ cloud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Mixed-phase layer (massive BR in </a:t>
            </a:r>
            <a:r>
              <a:rPr lang="en-US" sz="1600" dirty="0" err="1" smtClean="0">
                <a:solidFill>
                  <a:prstClr val="black"/>
                </a:solidFill>
                <a:latin typeface="Calibri" panose="020F0502020204030204"/>
              </a:rPr>
              <a:t>lidar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), with the water phase being depleted by the falling ice crystals through riming and deposition, thus decreasing the BR over time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Fall streak of ice crystals into </a:t>
            </a:r>
            <a:r>
              <a:rPr lang="en-US" sz="1600" dirty="0" err="1" smtClean="0">
                <a:solidFill>
                  <a:prstClr val="black"/>
                </a:solidFill>
                <a:latin typeface="Calibri" panose="020F0502020204030204"/>
              </a:rPr>
              <a:t>subsaturated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 environment</a:t>
            </a:r>
            <a:endParaRPr lang="de-CH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7717" y="1398091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44546A"/>
                </a:solidFill>
                <a:latin typeface="Calibri" panose="020F0502020204030204"/>
              </a:rPr>
              <a:t>1.</a:t>
            </a:r>
            <a:endParaRPr lang="de-CH" sz="18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38423" y="171857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44546A"/>
                </a:solidFill>
                <a:latin typeface="Calibri" panose="020F0502020204030204"/>
              </a:rPr>
              <a:t>2.</a:t>
            </a:r>
            <a:endParaRPr lang="de-CH" sz="18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48549" y="198052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44546A"/>
                </a:solidFill>
                <a:latin typeface="Calibri" panose="020F0502020204030204"/>
              </a:rPr>
              <a:t>3.</a:t>
            </a:r>
            <a:endParaRPr lang="de-CH" sz="18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41218" y="223741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44546A"/>
                </a:solidFill>
                <a:latin typeface="Calibri" panose="020F0502020204030204"/>
              </a:rPr>
              <a:t>4.</a:t>
            </a:r>
            <a:endParaRPr lang="de-CH" sz="1800" b="1" dirty="0">
              <a:solidFill>
                <a:srgbClr val="44546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35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im\Desktop\Work\RALMO\UTLS_NDACC\climatology\TEMP\Tclimatology_20091101_20171231_level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4333" b="5417"/>
          <a:stretch/>
        </p:blipFill>
        <p:spPr bwMode="auto">
          <a:xfrm>
            <a:off x="1337837" y="371046"/>
            <a:ext cx="6112600" cy="23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9446" y="6824"/>
            <a:ext cx="7262222" cy="531062"/>
          </a:xfrm>
        </p:spPr>
        <p:txBody>
          <a:bodyPr/>
          <a:lstStyle/>
          <a:p>
            <a:r>
              <a:rPr lang="fr-CH" sz="2800" b="1" dirty="0"/>
              <a:t>PRR </a:t>
            </a:r>
            <a:r>
              <a:rPr lang="fr-CH" sz="2800" b="1" dirty="0" err="1"/>
              <a:t>temperature</a:t>
            </a:r>
            <a:r>
              <a:rPr lang="fr-CH" sz="2800" b="1" dirty="0"/>
              <a:t> </a:t>
            </a:r>
            <a:r>
              <a:rPr lang="fr-CH" sz="2800" b="1" dirty="0" err="1"/>
              <a:t>climatology</a:t>
            </a:r>
            <a:r>
              <a:rPr lang="fr-CH" sz="2800" b="1" dirty="0"/>
              <a:t> in the UTLS</a:t>
            </a:r>
            <a:br>
              <a:rPr lang="fr-CH" sz="2800" b="1" dirty="0"/>
            </a:br>
            <a:endParaRPr lang="fr-CH" sz="2800" b="1" dirty="0"/>
          </a:p>
        </p:txBody>
      </p:sp>
      <p:pic>
        <p:nvPicPr>
          <p:cNvPr id="12291" name="Picture 3" descr="C:\Users\gim\Desktop\Work\RALMO\UTLS_NDACC\climatology\TEMP\Tclimatology_20091101_20171231_level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r="4436" b="5271"/>
          <a:stretch/>
        </p:blipFill>
        <p:spPr bwMode="auto">
          <a:xfrm>
            <a:off x="42119" y="2896032"/>
            <a:ext cx="4608000" cy="180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gim\Desktop\Work\RALMO\UTLS_NDACC\climatology\TEMP\Tclimatology_20091101_20171231_level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4302" b="5776"/>
          <a:stretch/>
        </p:blipFill>
        <p:spPr bwMode="auto">
          <a:xfrm>
            <a:off x="4572592" y="2903347"/>
            <a:ext cx="4500000" cy="17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16353" y="670129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10 km</a:t>
            </a:r>
            <a:endParaRPr lang="fr-CH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18858" y="3160874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11 km</a:t>
            </a:r>
            <a:endParaRPr lang="fr-CH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961552" y="3148473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13 km</a:t>
            </a:r>
            <a:endParaRPr lang="fr-CH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4210" y="573021"/>
            <a:ext cx="8515935" cy="4004880"/>
            <a:chOff x="274210" y="573021"/>
            <a:chExt cx="8515935" cy="4004880"/>
          </a:xfrm>
        </p:grpSpPr>
        <p:sp>
          <p:nvSpPr>
            <p:cNvPr id="8" name="Rectangle 7"/>
            <p:cNvSpPr/>
            <p:nvPr/>
          </p:nvSpPr>
          <p:spPr bwMode="auto">
            <a:xfrm>
              <a:off x="1664316" y="573021"/>
              <a:ext cx="1656783" cy="2038505"/>
            </a:xfrm>
            <a:prstGeom prst="rect">
              <a:avLst/>
            </a:prstGeom>
            <a:solidFill>
              <a:srgbClr val="00FF00">
                <a:alpha val="1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420702" y="604293"/>
              <a:ext cx="638465" cy="2007233"/>
            </a:xfrm>
            <a:prstGeom prst="rect">
              <a:avLst/>
            </a:prstGeom>
            <a:solidFill>
              <a:srgbClr val="00FF00">
                <a:alpha val="1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802339" y="3043271"/>
              <a:ext cx="1296000" cy="1512000"/>
            </a:xfrm>
            <a:prstGeom prst="rect">
              <a:avLst/>
            </a:prstGeom>
            <a:solidFill>
              <a:srgbClr val="00FF00">
                <a:alpha val="1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340759" y="3043271"/>
              <a:ext cx="449386" cy="1512000"/>
            </a:xfrm>
            <a:prstGeom prst="rect">
              <a:avLst/>
            </a:prstGeom>
            <a:solidFill>
              <a:srgbClr val="00FF00">
                <a:alpha val="1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74210" y="3065901"/>
              <a:ext cx="1296000" cy="1512000"/>
            </a:xfrm>
            <a:prstGeom prst="rect">
              <a:avLst/>
            </a:prstGeom>
            <a:solidFill>
              <a:srgbClr val="00FF00">
                <a:alpha val="1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944751" y="3065901"/>
              <a:ext cx="449386" cy="1512000"/>
            </a:xfrm>
            <a:prstGeom prst="rect">
              <a:avLst/>
            </a:prstGeom>
            <a:solidFill>
              <a:srgbClr val="00FF00">
                <a:alpha val="1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im_mch_template_v2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ariante 2_Kreuzraster teilweise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ariante 3_CD Bund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ariante 4_blank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purl.org/dc/dcmitype/"/>
    <ds:schemaRef ds:uri="http://purl.org/dc/elements/1.1/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gim_mch_template_v2_16-9</Template>
  <TotalTime>0</TotalTime>
  <Words>825</Words>
  <Application>Microsoft Office PowerPoint</Application>
  <PresentationFormat>On-screen Show (16:9)</PresentationFormat>
  <Paragraphs>106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gim_mch_template_v2_16-9</vt:lpstr>
      <vt:lpstr>Variante 2_Kreuzraster teilweise</vt:lpstr>
      <vt:lpstr>Variante 3_CD Bund</vt:lpstr>
      <vt:lpstr>Variante 4_blank</vt:lpstr>
      <vt:lpstr>H2O and Temperature by Raman Lidar in the troposphere and in the UTLS above Payerne </vt:lpstr>
      <vt:lpstr>Outline</vt:lpstr>
      <vt:lpstr>PowerPoint Presentation</vt:lpstr>
      <vt:lpstr>Solar background calibration</vt:lpstr>
      <vt:lpstr>PowerPoint Presentation</vt:lpstr>
      <vt:lpstr>Tropospheric PRR-Temperature</vt:lpstr>
      <vt:lpstr>PowerPoint Presentation</vt:lpstr>
      <vt:lpstr>PowerPoint Presentation</vt:lpstr>
      <vt:lpstr>PRR temperature climatology in the UTLS </vt:lpstr>
      <vt:lpstr>PowerPoint Presentation</vt:lpstr>
      <vt:lpstr>PowerPoint Presentation</vt:lpstr>
      <vt:lpstr>Raman Water Vapour climatology in the UTLS </vt:lpstr>
      <vt:lpstr>Raman Water Vapour climatology in the UTLS </vt:lpstr>
      <vt:lpstr>Canadian fires aerosols in the UTLS above PAY </vt:lpstr>
      <vt:lpstr>Canadian fires aerosols in the UTLS above PAY </vt:lpstr>
      <vt:lpstr>Optimal Estimation Method</vt:lpstr>
      <vt:lpstr>Future activities: Water Vapour operational OEM Retrieval </vt:lpstr>
      <vt:lpstr>Future activities: PRR temperature operational OEM retrieval </vt:lpstr>
      <vt:lpstr>Summary</vt:lpstr>
    </vt:vector>
  </TitlesOfParts>
  <Company>MeteoSwiss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ceilometer absolute calibration</dc:title>
  <dc:creator>Martucci Giovanni</dc:creator>
  <cp:lastModifiedBy>Martucci Giovanni</cp:lastModifiedBy>
  <cp:revision>250</cp:revision>
  <cp:lastPrinted>2016-02-16T15:38:09Z</cp:lastPrinted>
  <dcterms:created xsi:type="dcterms:W3CDTF">2017-03-13T10:36:10Z</dcterms:created>
  <dcterms:modified xsi:type="dcterms:W3CDTF">2018-05-09T15:39:49Z</dcterms:modified>
</cp:coreProperties>
</file>