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476" r:id="rId2"/>
    <p:sldId id="544" r:id="rId3"/>
    <p:sldId id="550" r:id="rId4"/>
    <p:sldId id="545" r:id="rId5"/>
    <p:sldId id="546" r:id="rId6"/>
    <p:sldId id="549" r:id="rId7"/>
    <p:sldId id="547" r:id="rId8"/>
    <p:sldId id="548" r:id="rId9"/>
    <p:sldId id="551" r:id="rId10"/>
    <p:sldId id="552" r:id="rId11"/>
    <p:sldId id="559" r:id="rId12"/>
    <p:sldId id="554" r:id="rId13"/>
    <p:sldId id="555" r:id="rId14"/>
    <p:sldId id="556" r:id="rId15"/>
    <p:sldId id="562" r:id="rId16"/>
    <p:sldId id="561" r:id="rId17"/>
    <p:sldId id="55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6633"/>
    <a:srgbClr val="0000CC"/>
    <a:srgbClr val="006600"/>
    <a:srgbClr val="FF3399"/>
    <a:srgbClr val="FF6600"/>
    <a:srgbClr val="00FF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6" autoAdjust="0"/>
    <p:restoredTop sz="97541" autoAdjust="0"/>
  </p:normalViewPr>
  <p:slideViewPr>
    <p:cSldViewPr>
      <p:cViewPr varScale="1">
        <p:scale>
          <a:sx n="83" d="100"/>
          <a:sy n="83" d="100"/>
        </p:scale>
        <p:origin x="134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67B8D0D3-F0C8-4BEA-9194-9DF70CEEE1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8F183460-6ECA-4F97-96C5-1AF8719DF70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0" name="Rectangle 4">
            <a:extLst>
              <a:ext uri="{FF2B5EF4-FFF2-40B4-BE49-F238E27FC236}">
                <a16:creationId xmlns:a16="http://schemas.microsoft.com/office/drawing/2014/main" id="{A0D468D8-57B0-4E9F-A779-C3B4535BB4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1" name="Rectangle 5">
            <a:extLst>
              <a:ext uri="{FF2B5EF4-FFF2-40B4-BE49-F238E27FC236}">
                <a16:creationId xmlns:a16="http://schemas.microsoft.com/office/drawing/2014/main" id="{F2789FDF-EBD4-48DD-90F5-EB403D3D42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14568A-716B-4EF6-BCCB-3F0415986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10D82B4-18A8-45C2-951A-F758062F952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A15D629-D068-42E1-9F45-AB8F621FD78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D55432-56CF-4EFD-AB5D-97E6E853C79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99408375-0A4A-4D3A-ACEE-20313B23A4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35EBA188-0239-4345-9A35-DEEFE5960D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0AEA4307-F271-410F-8BF5-CEF5A76FD0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1E7B87-2F23-4858-AEEA-12A282C5D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95234DB-DF69-4F53-A083-36B833533C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B48CE86-2246-4D04-A84C-24E538D5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9629161-D211-41C4-8B27-B9329FFAE4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fld id="{412FE63C-A940-4F3C-85BB-0F51192D7B66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6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95234DB-DF69-4F53-A083-36B833533C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B48CE86-2246-4D04-A84C-24E538D5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9629161-D211-41C4-8B27-B9329FFAE4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fld id="{412FE63C-A940-4F3C-85BB-0F51192D7B66}" type="slidenum"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jpl_logo_220x67">
            <a:extLst>
              <a:ext uri="{FF2B5EF4-FFF2-40B4-BE49-F238E27FC236}">
                <a16:creationId xmlns:a16="http://schemas.microsoft.com/office/drawing/2014/main" id="{791B95FF-DDE6-4B4E-8F25-9415422AC5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685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396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291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43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1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7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14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74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9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12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66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39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3">
            <a:extLst>
              <a:ext uri="{FF2B5EF4-FFF2-40B4-BE49-F238E27FC236}">
                <a16:creationId xmlns:a16="http://schemas.microsoft.com/office/drawing/2014/main" id="{427B73B9-2027-4E5A-BF19-A67C4C6E2A9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3D3F3B40-72DB-4813-9CD7-621537C73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5688" y="6551613"/>
            <a:ext cx="2389187" cy="246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b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000" i="1" dirty="0" err="1">
                <a:solidFill>
                  <a:srgbClr val="0000FF"/>
                </a:solidFill>
                <a:latin typeface="Arial" charset="0"/>
              </a:rPr>
              <a:t>TOLNet</a:t>
            </a:r>
            <a:r>
              <a:rPr lang="en-US" altLang="en-US" sz="1000" i="1" dirty="0">
                <a:solidFill>
                  <a:srgbClr val="0000FF"/>
                </a:solidFill>
                <a:latin typeface="Arial" charset="0"/>
              </a:rPr>
              <a:t>/NDACC Meeting – 05.07.2018</a:t>
            </a:r>
          </a:p>
        </p:txBody>
      </p:sp>
      <p:pic>
        <p:nvPicPr>
          <p:cNvPr id="1028" name="Picture 30" descr="nasa_logo(220x220)">
            <a:extLst>
              <a:ext uri="{FF2B5EF4-FFF2-40B4-BE49-F238E27FC236}">
                <a16:creationId xmlns:a16="http://schemas.microsoft.com/office/drawing/2014/main" id="{71DB1283-F8EA-47B2-BE9F-4270CD400A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533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5">
            <a:extLst>
              <a:ext uri="{FF2B5EF4-FFF2-40B4-BE49-F238E27FC236}">
                <a16:creationId xmlns:a16="http://schemas.microsoft.com/office/drawing/2014/main" id="{F3D30004-34A2-460E-AFFD-EEB1E481837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35775" y="-77788"/>
            <a:ext cx="2417763" cy="825501"/>
            <a:chOff x="6836326" y="-76994"/>
            <a:chExt cx="2417493" cy="825500"/>
          </a:xfrm>
        </p:grpSpPr>
        <p:grpSp>
          <p:nvGrpSpPr>
            <p:cNvPr id="1030" name="Group 3">
              <a:extLst>
                <a:ext uri="{FF2B5EF4-FFF2-40B4-BE49-F238E27FC236}">
                  <a16:creationId xmlns:a16="http://schemas.microsoft.com/office/drawing/2014/main" id="{69A52FD6-6FA5-437A-9006-A1B8BA48E99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896382" y="-13494"/>
              <a:ext cx="2357437" cy="762000"/>
              <a:chOff x="6863267" y="1066800"/>
              <a:chExt cx="2356933" cy="762000"/>
            </a:xfrm>
          </p:grpSpPr>
          <p:pic>
            <p:nvPicPr>
              <p:cNvPr id="1033" name="Picture 5" descr="C:\Thierry\AQ Network\TOLNet_Logo3.gif">
                <a:extLst>
                  <a:ext uri="{FF2B5EF4-FFF2-40B4-BE49-F238E27FC236}">
                    <a16:creationId xmlns:a16="http://schemas.microsoft.com/office/drawing/2014/main" id="{FEC3B6F6-FDE5-45E9-B9B2-703F8907F57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3267" y="1066800"/>
                <a:ext cx="2280734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9F51312C-DAE2-41CB-B138-04221CE10BD9}"/>
                  </a:ext>
                </a:extLst>
              </p:cNvPr>
              <p:cNvSpPr txBox="1"/>
              <p:nvPr userDrawn="1"/>
            </p:nvSpPr>
            <p:spPr>
              <a:xfrm>
                <a:off x="6934944" y="1371601"/>
                <a:ext cx="358658" cy="2301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b="1" dirty="0">
                    <a:latin typeface="Cambria" panose="02040503050406030204" pitchFamily="18" charset="0"/>
                  </a:rPr>
                  <a:t>JPL</a:t>
                </a:r>
              </a:p>
            </p:txBody>
          </p:sp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0D2C7A6B-C504-48F5-8DDF-AE092DE2E0FC}"/>
                  </a:ext>
                </a:extLst>
              </p:cNvPr>
              <p:cNvSpPr txBox="1"/>
              <p:nvPr userDrawn="1"/>
            </p:nvSpPr>
            <p:spPr>
              <a:xfrm>
                <a:off x="7625281" y="1293813"/>
                <a:ext cx="452291" cy="2301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b="1" dirty="0">
                    <a:latin typeface="Cambria" panose="02040503050406030204" pitchFamily="18" charset="0"/>
                  </a:rPr>
                  <a:t>ESRL</a:t>
                </a:r>
              </a:p>
            </p:txBody>
          </p:sp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62638D50-79A9-46CE-8AC0-A944589168AE}"/>
                  </a:ext>
                </a:extLst>
              </p:cNvPr>
              <p:cNvSpPr txBox="1"/>
              <p:nvPr userDrawn="1"/>
            </p:nvSpPr>
            <p:spPr>
              <a:xfrm>
                <a:off x="8417186" y="1447800"/>
                <a:ext cx="422138" cy="2301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b="1" dirty="0">
                    <a:latin typeface="Cambria" panose="02040503050406030204" pitchFamily="18" charset="0"/>
                  </a:rPr>
                  <a:t>UAH</a:t>
                </a:r>
              </a:p>
            </p:txBody>
          </p:sp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6EDE4277-8B37-4A9E-AC05-FFB3BEC81D7D}"/>
                  </a:ext>
                </a:extLst>
              </p:cNvPr>
              <p:cNvSpPr txBox="1"/>
              <p:nvPr userDrawn="1"/>
            </p:nvSpPr>
            <p:spPr>
              <a:xfrm>
                <a:off x="8458448" y="1204913"/>
                <a:ext cx="449116" cy="2301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b="1" dirty="0">
                    <a:latin typeface="Cambria" panose="02040503050406030204" pitchFamily="18" charset="0"/>
                  </a:rPr>
                  <a:t>GSFC</a:t>
                </a:r>
              </a:p>
            </p:txBody>
          </p:sp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F950EAB4-D33B-4883-9977-7C95750DDA93}"/>
                  </a:ext>
                </a:extLst>
              </p:cNvPr>
              <p:cNvSpPr txBox="1"/>
              <p:nvPr userDrawn="1"/>
            </p:nvSpPr>
            <p:spPr>
              <a:xfrm>
                <a:off x="8766323" y="1371601"/>
                <a:ext cx="453877" cy="2301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900" b="1" dirty="0" err="1">
                    <a:latin typeface="Cambria" panose="02040503050406030204" pitchFamily="18" charset="0"/>
                  </a:rPr>
                  <a:t>LaRC</a:t>
                </a:r>
                <a:endParaRPr lang="en-US" sz="900" b="1" dirty="0">
                  <a:latin typeface="Cambria" panose="02040503050406030204" pitchFamily="18" charset="0"/>
                </a:endParaRPr>
              </a:p>
            </p:txBody>
          </p:sp>
        </p:grp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B0B61051-16C6-4196-8FCD-68037B47B99D}"/>
                </a:ext>
              </a:extLst>
            </p:cNvPr>
            <p:cNvSpPr txBox="1"/>
            <p:nvPr userDrawn="1"/>
          </p:nvSpPr>
          <p:spPr bwMode="auto">
            <a:xfrm>
              <a:off x="8461744" y="-76994"/>
              <a:ext cx="449213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 b="1" dirty="0" err="1">
                  <a:latin typeface="Cambria" panose="02040503050406030204" pitchFamily="18" charset="0"/>
                </a:rPr>
                <a:t>ECCC</a:t>
              </a:r>
              <a:endParaRPr lang="en-US" sz="900" b="1" dirty="0">
                <a:latin typeface="Cambria" panose="02040503050406030204" pitchFamily="18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E924414-3D97-4BB3-B6B0-300C1CA084C2}"/>
                </a:ext>
              </a:extLst>
            </p:cNvPr>
            <p:cNvSpPr txBox="1"/>
            <p:nvPr userDrawn="1"/>
          </p:nvSpPr>
          <p:spPr bwMode="auto">
            <a:xfrm>
              <a:off x="6836326" y="118269"/>
              <a:ext cx="403180" cy="2301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900" b="1" dirty="0">
                  <a:latin typeface="Cambria" panose="02040503050406030204" pitchFamily="18" charset="0"/>
                </a:rPr>
                <a:t>ARC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F3C87BD-2F02-4888-ACA5-C452B03BC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1731963"/>
            <a:ext cx="6899275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altLang="en-US" sz="2000" b="1"/>
              <a:t>New automation capability of the NDACC/TOLNet tropospheric</a:t>
            </a:r>
          </a:p>
          <a:p>
            <a:pPr algn="ctr"/>
            <a:r>
              <a:rPr lang="en-US" altLang="en-US" sz="2000" b="1"/>
              <a:t>ozone lidar at JPL - Table Mountain Facility</a:t>
            </a:r>
          </a:p>
          <a:p>
            <a:pPr algn="ctr" eaLnBrk="1" hangingPunct="1">
              <a:lnSpc>
                <a:spcPct val="150000"/>
              </a:lnSpc>
            </a:pPr>
            <a:endParaRPr lang="en-US" altLang="en-US" sz="2000" b="1"/>
          </a:p>
        </p:txBody>
      </p:sp>
      <p:sp>
        <p:nvSpPr>
          <p:cNvPr id="5123" name="Rectangle 16">
            <a:extLst>
              <a:ext uri="{FF2B5EF4-FFF2-40B4-BE49-F238E27FC236}">
                <a16:creationId xmlns:a16="http://schemas.microsoft.com/office/drawing/2014/main" id="{A5A6609E-D02A-4FBC-A49E-24DCA76AB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3146425"/>
            <a:ext cx="5972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 anchorCtr="1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30000"/>
              </a:spcBef>
            </a:pPr>
            <a:r>
              <a:rPr lang="en-US" altLang="en-US" sz="1400" i="1" u="sng"/>
              <a:t>Fernando Chouza</a:t>
            </a:r>
            <a:r>
              <a:rPr lang="en-US" altLang="en-US" sz="1400" i="1" baseline="30000"/>
              <a:t>1</a:t>
            </a:r>
            <a:r>
              <a:rPr lang="en-US" altLang="en-US" sz="1400" i="1"/>
              <a:t>, Thierry Leblanc</a:t>
            </a:r>
            <a:r>
              <a:rPr lang="en-US" altLang="en-US" sz="1400" i="1" baseline="30000"/>
              <a:t>1</a:t>
            </a:r>
            <a:r>
              <a:rPr lang="en-US" altLang="en-US" sz="1400" i="1"/>
              <a:t>, Mark Brewer</a:t>
            </a:r>
            <a:r>
              <a:rPr lang="en-US" altLang="en-US" sz="1400" i="1" baseline="30000"/>
              <a:t>1</a:t>
            </a:r>
            <a:r>
              <a:rPr lang="en-US" altLang="en-US" sz="1400" i="1"/>
              <a:t>, Patrick Wang</a:t>
            </a:r>
            <a:r>
              <a:rPr lang="en-US" altLang="en-US" sz="1400" i="1" baseline="30000"/>
              <a:t>1</a:t>
            </a:r>
            <a:endParaRPr lang="en-US" altLang="en-US" sz="1400" i="1"/>
          </a:p>
        </p:txBody>
      </p:sp>
      <p:sp>
        <p:nvSpPr>
          <p:cNvPr id="5124" name="Rectangle 16">
            <a:extLst>
              <a:ext uri="{FF2B5EF4-FFF2-40B4-BE49-F238E27FC236}">
                <a16:creationId xmlns:a16="http://schemas.microsoft.com/office/drawing/2014/main" id="{45EFFC27-571F-4DA9-8CDD-8BF941074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113" y="4157663"/>
            <a:ext cx="5616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 anchor="ctr" anchorCtr="1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100" i="1" baseline="30000"/>
              <a:t>1</a:t>
            </a:r>
            <a:r>
              <a:rPr lang="en-US" altLang="en-US" sz="1100" i="1"/>
              <a:t> Jet Propulsion Laboratory, California Institute of Technology, Wrightwood, CA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56BB8EE-CBC2-4C70-AE6C-179A0D9E9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172200"/>
            <a:ext cx="5791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/>
              <a:t>© 2018 California Institute of Technology. Government sponsorship acknowledged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FA10FC2-7DA9-49BB-A4BA-55C624E12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246063"/>
            <a:ext cx="3360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Lidar automation: Software</a:t>
            </a:r>
            <a:endParaRPr lang="en-US" altLang="en-US" i="1"/>
          </a:p>
        </p:txBody>
      </p:sp>
      <p:sp>
        <p:nvSpPr>
          <p:cNvPr id="14339" name="AutoShape 2" descr="Resultado de imagen para bokeh logo">
            <a:extLst>
              <a:ext uri="{FF2B5EF4-FFF2-40B4-BE49-F238E27FC236}">
                <a16:creationId xmlns:a16="http://schemas.microsoft.com/office/drawing/2014/main" id="{6845B9BD-D032-4DC1-AF66-5E41F8CF1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4340" name="AutoShape 4" descr="Resultado de imagen para bokeh logo">
            <a:extLst>
              <a:ext uri="{FF2B5EF4-FFF2-40B4-BE49-F238E27FC236}">
                <a16:creationId xmlns:a16="http://schemas.microsoft.com/office/drawing/2014/main" id="{DB9707ED-2273-41C5-830E-83DCAAA3C3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19922EF4-5DD4-4426-BFBC-09BA06DAE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663700"/>
            <a:ext cx="8421687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7A28F8E-D08E-4836-984C-7EB5B6356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246063"/>
            <a:ext cx="3925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Very-near-range receiver: Setup</a:t>
            </a:r>
            <a:endParaRPr lang="en-US" altLang="en-US" i="1"/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3B543168-BE46-471D-A400-AEDF792B7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57150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altLang="en-US" sz="1400" b="1" dirty="0">
                <a:solidFill>
                  <a:srgbClr val="0000CC"/>
                </a:solidFill>
              </a:rPr>
              <a:t>Design criteria / Required features</a:t>
            </a:r>
          </a:p>
          <a:p>
            <a:pPr marL="1028700" lvl="1" indent="-285750" algn="just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en-US" sz="1400" i="1" dirty="0"/>
              <a:t>Range: 100 - 1000 m</a:t>
            </a:r>
          </a:p>
          <a:p>
            <a:pPr marL="1028700" lvl="1" indent="-285750" algn="just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en-US" sz="1400" i="1" dirty="0"/>
              <a:t>Signal dynamic range: 3 orders of magnitude (assuming no extinction, only r**2 dependency)</a:t>
            </a:r>
          </a:p>
          <a:p>
            <a:pPr marL="1028700" lvl="1" indent="-285750" algn="just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en-US" sz="1400" i="1" dirty="0"/>
              <a:t>Originally Raman channels were planned, but the available power is not enough. Around 10 times more power @ 266 nm is needed.</a:t>
            </a:r>
          </a:p>
          <a:p>
            <a:pPr marL="1028700" lvl="1" indent="-285750" algn="just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en-US" sz="1400" i="1" dirty="0"/>
              <a:t>Alternative: 266 nm / 289 nm wavelength pair</a:t>
            </a:r>
          </a:p>
          <a:p>
            <a:pPr marL="1485900" lvl="2" indent="-285750" algn="just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en-US" sz="1400" i="1" dirty="0"/>
              <a:t>Available power @ 266 nm: 10 - 20 </a:t>
            </a:r>
            <a:r>
              <a:rPr lang="en-US" altLang="en-US" sz="1400" i="1" dirty="0" err="1"/>
              <a:t>mW</a:t>
            </a:r>
            <a:endParaRPr lang="en-US" altLang="en-US" sz="1400" i="1" dirty="0"/>
          </a:p>
          <a:p>
            <a:pPr marL="1485900" lvl="2" indent="-285750" algn="just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en-US" sz="1400" i="1" dirty="0"/>
              <a:t>Available power @ 289 nm: 200 - 300 </a:t>
            </a:r>
            <a:r>
              <a:rPr lang="en-US" altLang="en-US" sz="1400" i="1" dirty="0" err="1"/>
              <a:t>mW</a:t>
            </a:r>
            <a:r>
              <a:rPr lang="en-US" altLang="en-US" sz="1400" i="1" dirty="0"/>
              <a:t> </a:t>
            </a:r>
          </a:p>
          <a:p>
            <a:pPr marL="1485900" lvl="2" indent="-285750" algn="just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endParaRPr lang="en-US" altLang="en-US" sz="1400" i="1" dirty="0"/>
          </a:p>
          <a:p>
            <a:pPr marL="571500" indent="-285750" algn="just"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>
                <a:solidFill>
                  <a:srgbClr val="0000CC"/>
                </a:solidFill>
              </a:rPr>
              <a:t>Proposed design:</a:t>
            </a:r>
          </a:p>
        </p:txBody>
      </p:sp>
      <p:sp>
        <p:nvSpPr>
          <p:cNvPr id="15364" name="AutoShape 2" descr="Resultado de imagen para bokeh logo">
            <a:extLst>
              <a:ext uri="{FF2B5EF4-FFF2-40B4-BE49-F238E27FC236}">
                <a16:creationId xmlns:a16="http://schemas.microsoft.com/office/drawing/2014/main" id="{80148123-59DB-4E2C-956B-8B5362CACD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5365" name="AutoShape 4" descr="Resultado de imagen para bokeh logo">
            <a:extLst>
              <a:ext uri="{FF2B5EF4-FFF2-40B4-BE49-F238E27FC236}">
                <a16:creationId xmlns:a16="http://schemas.microsoft.com/office/drawing/2014/main" id="{26FF2BEA-DD09-4101-80AA-A31C0F7B78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5366" name="8 Retraso">
            <a:extLst>
              <a:ext uri="{FF2B5EF4-FFF2-40B4-BE49-F238E27FC236}">
                <a16:creationId xmlns:a16="http://schemas.microsoft.com/office/drawing/2014/main" id="{03C6BEA3-F3F2-4BD4-A890-9CC2B1AAAB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62200" y="4648200"/>
            <a:ext cx="152400" cy="11430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5367" name="9 Retraso">
            <a:extLst>
              <a:ext uri="{FF2B5EF4-FFF2-40B4-BE49-F238E27FC236}">
                <a16:creationId xmlns:a16="http://schemas.microsoft.com/office/drawing/2014/main" id="{391A2CC9-3135-4B22-9749-450991357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953000"/>
            <a:ext cx="152400" cy="5334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5368" name="11 Retraso">
            <a:extLst>
              <a:ext uri="{FF2B5EF4-FFF2-40B4-BE49-F238E27FC236}">
                <a16:creationId xmlns:a16="http://schemas.microsoft.com/office/drawing/2014/main" id="{C7D2F889-A689-431E-B5F3-9F86FE4430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67600" y="4648200"/>
            <a:ext cx="152400" cy="11430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5369" name="15 Retraso">
            <a:extLst>
              <a:ext uri="{FF2B5EF4-FFF2-40B4-BE49-F238E27FC236}">
                <a16:creationId xmlns:a16="http://schemas.microsoft.com/office/drawing/2014/main" id="{1FA20962-48D4-43F0-9599-FCF107684068}"/>
              </a:ext>
            </a:extLst>
          </p:cNvPr>
          <p:cNvSpPr>
            <a:spLocks noChangeArrowheads="1"/>
          </p:cNvSpPr>
          <p:nvPr/>
        </p:nvSpPr>
        <p:spPr bwMode="auto">
          <a:xfrm rot="-5400000" flipH="1" flipV="1">
            <a:off x="6362700" y="3467100"/>
            <a:ext cx="152400" cy="11430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5370" name="17 Rectángulo">
            <a:extLst>
              <a:ext uri="{FF2B5EF4-FFF2-40B4-BE49-F238E27FC236}">
                <a16:creationId xmlns:a16="http://schemas.microsoft.com/office/drawing/2014/main" id="{A93A81B7-D916-41B0-81C4-1FA70737B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53000"/>
            <a:ext cx="152400" cy="5334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5371" name="18 Rectángulo">
            <a:extLst>
              <a:ext uri="{FF2B5EF4-FFF2-40B4-BE49-F238E27FC236}">
                <a16:creationId xmlns:a16="http://schemas.microsoft.com/office/drawing/2014/main" id="{8763C1FA-5E53-4BA4-B3B0-F65B0D1C509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2700" y="3695700"/>
            <a:ext cx="152400" cy="11430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cxnSp>
        <p:nvCxnSpPr>
          <p:cNvPr id="21" name="20 Conector recto">
            <a:extLst>
              <a:ext uri="{FF2B5EF4-FFF2-40B4-BE49-F238E27FC236}">
                <a16:creationId xmlns:a16="http://schemas.microsoft.com/office/drawing/2014/main" id="{1A7BB6D9-D1DB-4875-8BEC-371D2248619C}"/>
              </a:ext>
            </a:extLst>
          </p:cNvPr>
          <p:cNvCxnSpPr/>
          <p:nvPr/>
        </p:nvCxnSpPr>
        <p:spPr bwMode="auto">
          <a:xfrm flipV="1">
            <a:off x="5943600" y="4724400"/>
            <a:ext cx="99060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15373" name="22 Conector recto">
            <a:extLst>
              <a:ext uri="{FF2B5EF4-FFF2-40B4-BE49-F238E27FC236}">
                <a16:creationId xmlns:a16="http://schemas.microsoft.com/office/drawing/2014/main" id="{02D7002E-C4B1-46E1-9C11-55141BBDD2F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4600" y="4648200"/>
            <a:ext cx="2438400" cy="83820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28 Conector recto">
            <a:extLst>
              <a:ext uri="{FF2B5EF4-FFF2-40B4-BE49-F238E27FC236}">
                <a16:creationId xmlns:a16="http://schemas.microsoft.com/office/drawing/2014/main" id="{B2E31653-DBA5-4DB1-BE32-A989C4C1905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14600" y="4953000"/>
            <a:ext cx="2438400" cy="83820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5" name="29 Conector recto">
            <a:extLst>
              <a:ext uri="{FF2B5EF4-FFF2-40B4-BE49-F238E27FC236}">
                <a16:creationId xmlns:a16="http://schemas.microsoft.com/office/drawing/2014/main" id="{27D4625C-8CDB-4C1A-AA15-EE28B567B1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5486400"/>
            <a:ext cx="25908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6" name="31 Conector recto">
            <a:extLst>
              <a:ext uri="{FF2B5EF4-FFF2-40B4-BE49-F238E27FC236}">
                <a16:creationId xmlns:a16="http://schemas.microsoft.com/office/drawing/2014/main" id="{FB6BE97E-7FA4-462D-BF4F-2A3837BD1F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4953000"/>
            <a:ext cx="25908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34 Conector recto">
            <a:extLst>
              <a:ext uri="{FF2B5EF4-FFF2-40B4-BE49-F238E27FC236}">
                <a16:creationId xmlns:a16="http://schemas.microsoft.com/office/drawing/2014/main" id="{D7900141-C249-4602-BE11-B6364A9695A2}"/>
              </a:ext>
            </a:extLst>
          </p:cNvPr>
          <p:cNvCxnSpPr/>
          <p:nvPr/>
        </p:nvCxnSpPr>
        <p:spPr bwMode="auto">
          <a:xfrm flipV="1">
            <a:off x="6172200" y="3962400"/>
            <a:ext cx="0" cy="15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37" name="36 Conector recto">
            <a:extLst>
              <a:ext uri="{FF2B5EF4-FFF2-40B4-BE49-F238E27FC236}">
                <a16:creationId xmlns:a16="http://schemas.microsoft.com/office/drawing/2014/main" id="{1BD40196-2EAB-4F2D-975E-7C16C63B313B}"/>
              </a:ext>
            </a:extLst>
          </p:cNvPr>
          <p:cNvCxnSpPr/>
          <p:nvPr/>
        </p:nvCxnSpPr>
        <p:spPr bwMode="auto">
          <a:xfrm flipV="1">
            <a:off x="6705600" y="3962400"/>
            <a:ext cx="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39" name="38 Rectángulo">
            <a:extLst>
              <a:ext uri="{FF2B5EF4-FFF2-40B4-BE49-F238E27FC236}">
                <a16:creationId xmlns:a16="http://schemas.microsoft.com/office/drawing/2014/main" id="{9CA26804-470E-46AC-AFD1-BE8324803082}"/>
              </a:ext>
            </a:extLst>
          </p:cNvPr>
          <p:cNvSpPr/>
          <p:nvPr/>
        </p:nvSpPr>
        <p:spPr bwMode="auto">
          <a:xfrm>
            <a:off x="8077200" y="5029200"/>
            <a:ext cx="838200" cy="38100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40" name="39 Rectángulo">
            <a:extLst>
              <a:ext uri="{FF2B5EF4-FFF2-40B4-BE49-F238E27FC236}">
                <a16:creationId xmlns:a16="http://schemas.microsoft.com/office/drawing/2014/main" id="{549D0C71-AB34-4140-9F91-F6173A726A6D}"/>
              </a:ext>
            </a:extLst>
          </p:cNvPr>
          <p:cNvSpPr/>
          <p:nvPr/>
        </p:nvSpPr>
        <p:spPr bwMode="auto">
          <a:xfrm rot="16200000">
            <a:off x="6019800" y="2895600"/>
            <a:ext cx="838200" cy="38100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AR"/>
          </a:p>
        </p:txBody>
      </p:sp>
      <p:cxnSp>
        <p:nvCxnSpPr>
          <p:cNvPr id="15381" name="40 Conector recto">
            <a:extLst>
              <a:ext uri="{FF2B5EF4-FFF2-40B4-BE49-F238E27FC236}">
                <a16:creationId xmlns:a16="http://schemas.microsoft.com/office/drawing/2014/main" id="{8C18E2D5-77B1-41E8-9F49-66A5F339F59A}"/>
              </a:ext>
            </a:extLst>
          </p:cNvPr>
          <p:cNvCxnSpPr>
            <a:cxnSpLocks noChangeShapeType="1"/>
            <a:endCxn id="15366" idx="0"/>
          </p:cNvCxnSpPr>
          <p:nvPr/>
        </p:nvCxnSpPr>
        <p:spPr bwMode="auto">
          <a:xfrm>
            <a:off x="990600" y="4648200"/>
            <a:ext cx="14478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2" name="42 Conector recto">
            <a:extLst>
              <a:ext uri="{FF2B5EF4-FFF2-40B4-BE49-F238E27FC236}">
                <a16:creationId xmlns:a16="http://schemas.microsoft.com/office/drawing/2014/main" id="{51C3C9F6-DF8B-42EF-A774-217BB5817F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0600" y="5791200"/>
            <a:ext cx="1447800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44 Conector recto">
            <a:extLst>
              <a:ext uri="{FF2B5EF4-FFF2-40B4-BE49-F238E27FC236}">
                <a16:creationId xmlns:a16="http://schemas.microsoft.com/office/drawing/2014/main" id="{E0321E8A-4435-4C39-857D-BD0EC0315B45}"/>
              </a:ext>
            </a:extLst>
          </p:cNvPr>
          <p:cNvCxnSpPr>
            <a:endCxn id="40" idx="1"/>
          </p:cNvCxnSpPr>
          <p:nvPr/>
        </p:nvCxnSpPr>
        <p:spPr bwMode="auto">
          <a:xfrm flipV="1">
            <a:off x="6172200" y="3505200"/>
            <a:ext cx="26670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46" name="45 Conector recto">
            <a:extLst>
              <a:ext uri="{FF2B5EF4-FFF2-40B4-BE49-F238E27FC236}">
                <a16:creationId xmlns:a16="http://schemas.microsoft.com/office/drawing/2014/main" id="{FC3EB3C8-4E74-4ADF-BE7B-F7ABE8E9F404}"/>
              </a:ext>
            </a:extLst>
          </p:cNvPr>
          <p:cNvCxnSpPr>
            <a:endCxn id="40" idx="1"/>
          </p:cNvCxnSpPr>
          <p:nvPr/>
        </p:nvCxnSpPr>
        <p:spPr bwMode="auto">
          <a:xfrm flipH="1" flipV="1">
            <a:off x="6438900" y="3505200"/>
            <a:ext cx="26670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48" name="47 Conector recto">
            <a:extLst>
              <a:ext uri="{FF2B5EF4-FFF2-40B4-BE49-F238E27FC236}">
                <a16:creationId xmlns:a16="http://schemas.microsoft.com/office/drawing/2014/main" id="{330E6008-D9FE-4B38-AA74-6AE6FBCAF85C}"/>
              </a:ext>
            </a:extLst>
          </p:cNvPr>
          <p:cNvCxnSpPr>
            <a:stCxn id="39" idx="1"/>
          </p:cNvCxnSpPr>
          <p:nvPr/>
        </p:nvCxnSpPr>
        <p:spPr bwMode="auto">
          <a:xfrm flipH="1">
            <a:off x="7620000" y="5219700"/>
            <a:ext cx="457200" cy="266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50" name="49 Conector recto">
            <a:extLst>
              <a:ext uri="{FF2B5EF4-FFF2-40B4-BE49-F238E27FC236}">
                <a16:creationId xmlns:a16="http://schemas.microsoft.com/office/drawing/2014/main" id="{1DC16A6A-8FDC-452A-A3D7-A035EB057915}"/>
              </a:ext>
            </a:extLst>
          </p:cNvPr>
          <p:cNvCxnSpPr>
            <a:stCxn id="39" idx="1"/>
          </p:cNvCxnSpPr>
          <p:nvPr/>
        </p:nvCxnSpPr>
        <p:spPr bwMode="auto">
          <a:xfrm flipH="1" flipV="1">
            <a:off x="7620000" y="4953000"/>
            <a:ext cx="457200" cy="2667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5387" name="51 CuadroTexto">
            <a:extLst>
              <a:ext uri="{FF2B5EF4-FFF2-40B4-BE49-F238E27FC236}">
                <a16:creationId xmlns:a16="http://schemas.microsoft.com/office/drawing/2014/main" id="{6B4161A7-7796-4563-BF31-7294D14F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715000"/>
            <a:ext cx="160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s-AR" altLang="en-US"/>
              <a:t>Pellicule </a:t>
            </a:r>
          </a:p>
          <a:p>
            <a:pPr algn="ctr"/>
            <a:r>
              <a:rPr lang="es-AR" altLang="en-US"/>
              <a:t>beam splitter</a:t>
            </a:r>
          </a:p>
          <a:p>
            <a:pPr algn="ctr"/>
            <a:r>
              <a:rPr lang="es-AR" altLang="en-US"/>
              <a:t>50:50</a:t>
            </a:r>
          </a:p>
        </p:txBody>
      </p:sp>
      <p:sp>
        <p:nvSpPr>
          <p:cNvPr id="15388" name="54 CuadroTexto">
            <a:extLst>
              <a:ext uri="{FF2B5EF4-FFF2-40B4-BE49-F238E27FC236}">
                <a16:creationId xmlns:a16="http://schemas.microsoft.com/office/drawing/2014/main" id="{7EFCA383-0BA7-4E4D-B399-08B0FEB66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114800"/>
            <a:ext cx="1455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s-AR" altLang="en-US"/>
              <a:t>IF – 266 nm</a:t>
            </a:r>
          </a:p>
        </p:txBody>
      </p:sp>
      <p:sp>
        <p:nvSpPr>
          <p:cNvPr id="15389" name="55 CuadroTexto">
            <a:extLst>
              <a:ext uri="{FF2B5EF4-FFF2-40B4-BE49-F238E27FC236}">
                <a16:creationId xmlns:a16="http://schemas.microsoft.com/office/drawing/2014/main" id="{6F76BED7-F2F1-48A1-8E61-D9C35D0EF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3600"/>
            <a:ext cx="1849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s-AR" altLang="en-US"/>
              <a:t>2” – FL 100 mm</a:t>
            </a:r>
          </a:p>
        </p:txBody>
      </p:sp>
      <p:sp>
        <p:nvSpPr>
          <p:cNvPr id="15390" name="56 CuadroTexto">
            <a:extLst>
              <a:ext uri="{FF2B5EF4-FFF2-40B4-BE49-F238E27FC236}">
                <a16:creationId xmlns:a16="http://schemas.microsoft.com/office/drawing/2014/main" id="{F48EDD41-CF24-4514-BC5D-DF28A72BB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19600"/>
            <a:ext cx="1720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s-AR" altLang="en-US"/>
              <a:t>1” – FL 25 mm</a:t>
            </a:r>
          </a:p>
        </p:txBody>
      </p:sp>
      <p:cxnSp>
        <p:nvCxnSpPr>
          <p:cNvPr id="58" name="57 Conector recto">
            <a:extLst>
              <a:ext uri="{FF2B5EF4-FFF2-40B4-BE49-F238E27FC236}">
                <a16:creationId xmlns:a16="http://schemas.microsoft.com/office/drawing/2014/main" id="{81BE2FEC-7B81-46E8-AFEB-B4567EABD29A}"/>
              </a:ext>
            </a:extLst>
          </p:cNvPr>
          <p:cNvCxnSpPr/>
          <p:nvPr/>
        </p:nvCxnSpPr>
        <p:spPr bwMode="auto">
          <a:xfrm flipV="1">
            <a:off x="4191000" y="5334000"/>
            <a:ext cx="0" cy="381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60" name="59 Conector recto">
            <a:extLst>
              <a:ext uri="{FF2B5EF4-FFF2-40B4-BE49-F238E27FC236}">
                <a16:creationId xmlns:a16="http://schemas.microsoft.com/office/drawing/2014/main" id="{38681564-10F4-4083-8710-9063EB41128C}"/>
              </a:ext>
            </a:extLst>
          </p:cNvPr>
          <p:cNvCxnSpPr/>
          <p:nvPr/>
        </p:nvCxnSpPr>
        <p:spPr bwMode="auto">
          <a:xfrm flipV="1">
            <a:off x="4191000" y="4724400"/>
            <a:ext cx="0" cy="381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5393" name="60 CuadroTexto">
            <a:extLst>
              <a:ext uri="{FF2B5EF4-FFF2-40B4-BE49-F238E27FC236}">
                <a16:creationId xmlns:a16="http://schemas.microsoft.com/office/drawing/2014/main" id="{14C30BB5-806E-46E0-8010-F78D414FA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5757863"/>
            <a:ext cx="522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s-AR" altLang="en-US"/>
              <a:t>Iris</a:t>
            </a:r>
          </a:p>
        </p:txBody>
      </p:sp>
      <p:sp>
        <p:nvSpPr>
          <p:cNvPr id="15394" name="61 CuadroTexto">
            <a:extLst>
              <a:ext uri="{FF2B5EF4-FFF2-40B4-BE49-F238E27FC236}">
                <a16:creationId xmlns:a16="http://schemas.microsoft.com/office/drawing/2014/main" id="{DD3FC75E-189F-48D0-813A-BB48E6F13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852863"/>
            <a:ext cx="1720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s-AR" altLang="en-US"/>
              <a:t>2” – FL 75 mm</a:t>
            </a:r>
          </a:p>
        </p:txBody>
      </p:sp>
      <p:sp>
        <p:nvSpPr>
          <p:cNvPr id="15395" name="62 CuadroTexto">
            <a:extLst>
              <a:ext uri="{FF2B5EF4-FFF2-40B4-BE49-F238E27FC236}">
                <a16:creationId xmlns:a16="http://schemas.microsoft.com/office/drawing/2014/main" id="{FBBCB76B-8196-4946-B5BC-326BFF954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138863"/>
            <a:ext cx="1455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s-AR" altLang="en-US"/>
              <a:t>IF – 289 nm</a:t>
            </a:r>
          </a:p>
        </p:txBody>
      </p:sp>
      <p:sp>
        <p:nvSpPr>
          <p:cNvPr id="15396" name="63 CuadroTexto">
            <a:extLst>
              <a:ext uri="{FF2B5EF4-FFF2-40B4-BE49-F238E27FC236}">
                <a16:creationId xmlns:a16="http://schemas.microsoft.com/office/drawing/2014/main" id="{A82A7E72-E3E7-4EA6-B00F-39E8C6B8A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875338"/>
            <a:ext cx="1720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s-AR" altLang="en-US"/>
              <a:t>2” – FL 75 mm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D766087-0336-483E-81C5-EAF67256A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246063"/>
            <a:ext cx="3925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Very-near-range receiver: Setup</a:t>
            </a:r>
            <a:endParaRPr lang="en-US" altLang="en-US" i="1"/>
          </a:p>
        </p:txBody>
      </p:sp>
      <p:sp>
        <p:nvSpPr>
          <p:cNvPr id="16387" name="AutoShape 2" descr="Resultado de imagen para bokeh logo">
            <a:extLst>
              <a:ext uri="{FF2B5EF4-FFF2-40B4-BE49-F238E27FC236}">
                <a16:creationId xmlns:a16="http://schemas.microsoft.com/office/drawing/2014/main" id="{B0D78EDB-D23E-4C66-972D-09839BCE06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6388" name="AutoShape 4" descr="Resultado de imagen para bokeh logo">
            <a:extLst>
              <a:ext uri="{FF2B5EF4-FFF2-40B4-BE49-F238E27FC236}">
                <a16:creationId xmlns:a16="http://schemas.microsoft.com/office/drawing/2014/main" id="{6CCB4479-E165-42A4-9F6E-FFFB78D94E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6389" name="43 Rectángulo">
            <a:extLst>
              <a:ext uri="{FF2B5EF4-FFF2-40B4-BE49-F238E27FC236}">
                <a16:creationId xmlns:a16="http://schemas.microsoft.com/office/drawing/2014/main" id="{8782CE64-EE72-4A02-921E-C0BB70B03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38200"/>
            <a:ext cx="84582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 b="1">
                <a:solidFill>
                  <a:srgbClr val="0000CC"/>
                </a:solidFill>
              </a:rPr>
              <a:t>ZEMAX Simulation / Construction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 i="1"/>
              <a:t>General evaluation of the setup (overlap, AOI on interference filters)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 i="1"/>
              <a:t>Analysis of detector surface sensitivity for very near measurements (below 100 m) </a:t>
            </a:r>
          </a:p>
        </p:txBody>
      </p:sp>
      <p:pic>
        <p:nvPicPr>
          <p:cNvPr id="16390" name="Picture 2">
            <a:extLst>
              <a:ext uri="{FF2B5EF4-FFF2-40B4-BE49-F238E27FC236}">
                <a16:creationId xmlns:a16="http://schemas.microsoft.com/office/drawing/2014/main" id="{E4D20071-708B-4F58-AF2C-ABCBE9B97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035175"/>
            <a:ext cx="3057525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C:\Users\Fernando\Downloads\20180213_082526.jpg">
            <a:extLst>
              <a:ext uri="{FF2B5EF4-FFF2-40B4-BE49-F238E27FC236}">
                <a16:creationId xmlns:a16="http://schemas.microsoft.com/office/drawing/2014/main" id="{FC83BDC6-2AE0-43B8-9BF7-160E2B86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24063"/>
            <a:ext cx="223361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A85A7CC-1292-4875-A3F8-52BD68359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963" y="246063"/>
            <a:ext cx="3925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Very-near-range receiver: Setup</a:t>
            </a:r>
            <a:endParaRPr lang="en-US" altLang="en-US" i="1"/>
          </a:p>
        </p:txBody>
      </p:sp>
      <p:sp>
        <p:nvSpPr>
          <p:cNvPr id="17411" name="AutoShape 2" descr="Resultado de imagen para bokeh logo">
            <a:extLst>
              <a:ext uri="{FF2B5EF4-FFF2-40B4-BE49-F238E27FC236}">
                <a16:creationId xmlns:a16="http://schemas.microsoft.com/office/drawing/2014/main" id="{BDCDDF62-97B7-439B-9278-19B809B57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7412" name="AutoShape 4" descr="Resultado de imagen para bokeh logo">
            <a:extLst>
              <a:ext uri="{FF2B5EF4-FFF2-40B4-BE49-F238E27FC236}">
                <a16:creationId xmlns:a16="http://schemas.microsoft.com/office/drawing/2014/main" id="{2549BDBA-1C73-4971-B296-7BFAE0029B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grpSp>
        <p:nvGrpSpPr>
          <p:cNvPr id="17413" name="10 Grupo">
            <a:extLst>
              <a:ext uri="{FF2B5EF4-FFF2-40B4-BE49-F238E27FC236}">
                <a16:creationId xmlns:a16="http://schemas.microsoft.com/office/drawing/2014/main" id="{5F4ACDF3-9EE3-48EB-BA60-A39C16E49A1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066800"/>
            <a:ext cx="5181600" cy="4419600"/>
            <a:chOff x="4648200" y="1828800"/>
            <a:chExt cx="4191000" cy="3505200"/>
          </a:xfrm>
        </p:grpSpPr>
        <p:sp>
          <p:nvSpPr>
            <p:cNvPr id="17419" name="48 CuadroTexto">
              <a:extLst>
                <a:ext uri="{FF2B5EF4-FFF2-40B4-BE49-F238E27FC236}">
                  <a16:creationId xmlns:a16="http://schemas.microsoft.com/office/drawing/2014/main" id="{2B3CA684-9790-4BB7-8A5E-74AE4D906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0" y="1828800"/>
              <a:ext cx="1305882" cy="268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s-AR" altLang="en-US" b="1"/>
                <a:t>PMT Surface</a:t>
              </a:r>
            </a:p>
          </p:txBody>
        </p:sp>
        <p:pic>
          <p:nvPicPr>
            <p:cNvPr id="17420" name="Picture 2">
              <a:extLst>
                <a:ext uri="{FF2B5EF4-FFF2-40B4-BE49-F238E27FC236}">
                  <a16:creationId xmlns:a16="http://schemas.microsoft.com/office/drawing/2014/main" id="{7AAA59E7-F07D-43DB-BC35-591C177D2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438400"/>
              <a:ext cx="2675377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5">
              <a:extLst>
                <a:ext uri="{FF2B5EF4-FFF2-40B4-BE49-F238E27FC236}">
                  <a16:creationId xmlns:a16="http://schemas.microsoft.com/office/drawing/2014/main" id="{8C03540E-16EB-4CC2-BAD5-AACBF2BE2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190557"/>
              <a:ext cx="4191000" cy="3143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12 Rectángulo">
            <a:extLst>
              <a:ext uri="{FF2B5EF4-FFF2-40B4-BE49-F238E27FC236}">
                <a16:creationId xmlns:a16="http://schemas.microsoft.com/office/drawing/2014/main" id="{910F8743-7D2D-44F1-AA1F-A0E1288E8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537200"/>
            <a:ext cx="830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200"/>
              <a:t>V. Simeonov et al., Influence of the Photomultiplier Tube Spatial Uniformity on Lidar Signals, Appl. Opt. 38, 5186-5190 August 1999.</a:t>
            </a:r>
          </a:p>
          <a:p>
            <a:endParaRPr lang="en-US" altLang="en-US" sz="1200"/>
          </a:p>
          <a:p>
            <a:r>
              <a:rPr lang="es-AR" altLang="en-US" sz="1200"/>
              <a:t>Freudenthaler, V., 2004: Effects of spatially inhomogeneous photomultiplier sensitivity on lidar signals and remedies, Proc. 22. ILRC, Matera, Italy, ESA SP-561, 37-40.</a:t>
            </a:r>
          </a:p>
        </p:txBody>
      </p:sp>
      <p:sp>
        <p:nvSpPr>
          <p:cNvPr id="17415" name="14 Rectángulo">
            <a:extLst>
              <a:ext uri="{FF2B5EF4-FFF2-40B4-BE49-F238E27FC236}">
                <a16:creationId xmlns:a16="http://schemas.microsoft.com/office/drawing/2014/main" id="{36C30356-C050-437C-8883-4BE113026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921000"/>
            <a:ext cx="297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Green -&gt; 100 m, 0.15 mm</a:t>
            </a:r>
            <a:endParaRPr lang="es-AR" altLang="en-US"/>
          </a:p>
        </p:txBody>
      </p:sp>
      <p:sp>
        <p:nvSpPr>
          <p:cNvPr id="17416" name="15 Rectángulo">
            <a:extLst>
              <a:ext uri="{FF2B5EF4-FFF2-40B4-BE49-F238E27FC236}">
                <a16:creationId xmlns:a16="http://schemas.microsoft.com/office/drawing/2014/main" id="{F11E8F80-8555-44A6-BB51-5315DA249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378200"/>
            <a:ext cx="297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Red -&gt; 50 m, 0.3 mm -&gt; up to </a:t>
            </a:r>
            <a:r>
              <a:rPr lang="en-US" altLang="en-US" b="1"/>
              <a:t>25% more signal!</a:t>
            </a:r>
            <a:endParaRPr lang="es-AR" altLang="en-US" b="1"/>
          </a:p>
        </p:txBody>
      </p:sp>
      <p:sp>
        <p:nvSpPr>
          <p:cNvPr id="17417" name="16 Rectángulo">
            <a:extLst>
              <a:ext uri="{FF2B5EF4-FFF2-40B4-BE49-F238E27FC236}">
                <a16:creationId xmlns:a16="http://schemas.microsoft.com/office/drawing/2014/main" id="{FD089310-E284-4593-9F0B-F660705AD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540000"/>
            <a:ext cx="297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Blue -&gt; Inf, 0 mm</a:t>
            </a:r>
            <a:endParaRPr lang="es-AR" altLang="en-US"/>
          </a:p>
        </p:txBody>
      </p:sp>
      <p:sp>
        <p:nvSpPr>
          <p:cNvPr id="17418" name="17 Rectángulo">
            <a:extLst>
              <a:ext uri="{FF2B5EF4-FFF2-40B4-BE49-F238E27FC236}">
                <a16:creationId xmlns:a16="http://schemas.microsoft.com/office/drawing/2014/main" id="{96AC8FC8-57E0-44E4-88DA-D08B89F2E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524000"/>
            <a:ext cx="304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/>
              <a:t>Based on 10 cm separation between receiver and transmitter</a:t>
            </a:r>
            <a:endParaRPr lang="es-AR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C8AF495-552B-4B10-9E5C-183511246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246063"/>
            <a:ext cx="3871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Very-near-range receiver: Tests</a:t>
            </a:r>
            <a:endParaRPr lang="en-US" altLang="en-US" i="1"/>
          </a:p>
        </p:txBody>
      </p:sp>
      <p:sp>
        <p:nvSpPr>
          <p:cNvPr id="18435" name="Rectangle 16">
            <a:extLst>
              <a:ext uri="{FF2B5EF4-FFF2-40B4-BE49-F238E27FC236}">
                <a16:creationId xmlns:a16="http://schemas.microsoft.com/office/drawing/2014/main" id="{2E8B94D8-2C30-4E62-B23F-3175882AE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8534400" cy="84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2857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102870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0000CC"/>
                </a:solidFill>
              </a:rPr>
              <a:t>Estimation of the differential overlap/gain factor</a:t>
            </a:r>
          </a:p>
          <a:p>
            <a:pPr lvl="1" algn="just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 i="1" dirty="0"/>
              <a:t>Measurement of the differential overlap function/PMT sensitivity between the two receiver arms using two 289 nm IF filters.</a:t>
            </a:r>
          </a:p>
        </p:txBody>
      </p:sp>
      <p:sp>
        <p:nvSpPr>
          <p:cNvPr id="18436" name="AutoShape 2" descr="Resultado de imagen para bokeh logo">
            <a:extLst>
              <a:ext uri="{FF2B5EF4-FFF2-40B4-BE49-F238E27FC236}">
                <a16:creationId xmlns:a16="http://schemas.microsoft.com/office/drawing/2014/main" id="{87AF9D95-373A-482F-84A0-0FA42DCDBA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8437" name="AutoShape 4" descr="Resultado de imagen para bokeh logo">
            <a:extLst>
              <a:ext uri="{FF2B5EF4-FFF2-40B4-BE49-F238E27FC236}">
                <a16:creationId xmlns:a16="http://schemas.microsoft.com/office/drawing/2014/main" id="{630D5E2C-22EA-4DF0-A219-CC93BFE8F0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1CBAB-67A6-4A77-B1A3-EA1762D85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878651"/>
            <a:ext cx="8129852" cy="416654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3CFE514-4606-4CE2-9FD9-91A603537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246063"/>
            <a:ext cx="3871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Very-near-range receiver: Tests</a:t>
            </a:r>
            <a:endParaRPr lang="en-US" altLang="en-US" i="1"/>
          </a:p>
        </p:txBody>
      </p:sp>
      <p:sp>
        <p:nvSpPr>
          <p:cNvPr id="18435" name="Rectangle 16">
            <a:extLst>
              <a:ext uri="{FF2B5EF4-FFF2-40B4-BE49-F238E27FC236}">
                <a16:creationId xmlns:a16="http://schemas.microsoft.com/office/drawing/2014/main" id="{EC6EA85D-34C9-420F-B102-81459FE97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2" y="914400"/>
            <a:ext cx="8599487" cy="114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2857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102870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solidFill>
                  <a:srgbClr val="0000CC"/>
                </a:solidFill>
              </a:rPr>
              <a:t>Signal issues</a:t>
            </a:r>
          </a:p>
          <a:p>
            <a:pPr lvl="1" algn="just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 i="1" dirty="0"/>
              <a:t>Issues with the analog detection were found on </a:t>
            </a:r>
            <a:r>
              <a:rPr lang="en-US" altLang="en-US" sz="1400" i="1" dirty="0" err="1"/>
              <a:t>Licel</a:t>
            </a:r>
            <a:r>
              <a:rPr lang="en-US" altLang="en-US" sz="1400" i="1" dirty="0"/>
              <a:t> transient recorders (TR20 – 16 bits) when pushed to high frequencies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defRPr/>
            </a:pPr>
            <a:endParaRPr lang="en-US" altLang="en-US" sz="1400" b="1" dirty="0">
              <a:solidFill>
                <a:srgbClr val="0000CC"/>
              </a:solidFill>
            </a:endParaRPr>
          </a:p>
        </p:txBody>
      </p:sp>
      <p:sp>
        <p:nvSpPr>
          <p:cNvPr id="19460" name="AutoShape 2" descr="Resultado de imagen para bokeh logo">
            <a:extLst>
              <a:ext uri="{FF2B5EF4-FFF2-40B4-BE49-F238E27FC236}">
                <a16:creationId xmlns:a16="http://schemas.microsoft.com/office/drawing/2014/main" id="{1B39D815-CD6D-4204-9F0F-3B152D5A1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9461" name="AutoShape 4" descr="Resultado de imagen para bokeh logo">
            <a:extLst>
              <a:ext uri="{FF2B5EF4-FFF2-40B4-BE49-F238E27FC236}">
                <a16:creationId xmlns:a16="http://schemas.microsoft.com/office/drawing/2014/main" id="{808374DC-B9A0-45FE-B9B6-7B164197E3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A77AC-C74B-445A-B8F6-4830ED0B2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5" y="2973669"/>
            <a:ext cx="3727305" cy="29699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20397C-7F41-480B-902A-EA84220D7586}"/>
              </a:ext>
            </a:extLst>
          </p:cNvPr>
          <p:cNvSpPr/>
          <p:nvPr/>
        </p:nvSpPr>
        <p:spPr>
          <a:xfrm>
            <a:off x="4724400" y="2409755"/>
            <a:ext cx="3031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BW ≈ 0.35/(40ns) = 8 MHz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C5CC90-53E7-4F67-89EF-E437E5B4F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34" y="2973669"/>
            <a:ext cx="3736366" cy="29699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242AF3-4894-40C0-AEA8-56CBF8633E93}"/>
              </a:ext>
            </a:extLst>
          </p:cNvPr>
          <p:cNvSpPr/>
          <p:nvPr/>
        </p:nvSpPr>
        <p:spPr>
          <a:xfrm>
            <a:off x="4724400" y="2023646"/>
            <a:ext cx="41356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30 mV square / 40 ns / 100 mV range</a:t>
            </a:r>
          </a:p>
        </p:txBody>
      </p:sp>
    </p:spTree>
    <p:extLst>
      <p:ext uri="{BB962C8B-B14F-4D97-AF65-F5344CB8AC3E}">
        <p14:creationId xmlns:p14="http://schemas.microsoft.com/office/powerpoint/2010/main" val="383801313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3CFE514-4606-4CE2-9FD9-91A603537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50" y="246063"/>
            <a:ext cx="38719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Very-near-range receiver: Tests</a:t>
            </a:r>
            <a:endParaRPr lang="en-US" altLang="en-US" i="1"/>
          </a:p>
        </p:txBody>
      </p:sp>
      <p:sp>
        <p:nvSpPr>
          <p:cNvPr id="18435" name="Rectangle 16">
            <a:extLst>
              <a:ext uri="{FF2B5EF4-FFF2-40B4-BE49-F238E27FC236}">
                <a16:creationId xmlns:a16="http://schemas.microsoft.com/office/drawing/2014/main" id="{EC6EA85D-34C9-420F-B102-81459FE97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914400"/>
            <a:ext cx="33528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2857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102870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b="1" dirty="0">
                <a:solidFill>
                  <a:srgbClr val="0000CC"/>
                </a:solidFill>
              </a:rPr>
              <a:t>Validation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defRPr/>
            </a:pPr>
            <a:endParaRPr lang="en-US" altLang="en-US" sz="1400" b="1" dirty="0">
              <a:solidFill>
                <a:srgbClr val="0000CC"/>
              </a:solidFill>
            </a:endParaRPr>
          </a:p>
          <a:p>
            <a:pPr algn="just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i="1" dirty="0"/>
              <a:t>A tethered balloon with an ozone </a:t>
            </a:r>
            <a:r>
              <a:rPr lang="en-US" altLang="en-US" sz="1400" i="1" dirty="0" err="1"/>
              <a:t>sonde</a:t>
            </a:r>
            <a:r>
              <a:rPr lang="en-US" altLang="en-US" sz="1400" i="1" dirty="0"/>
              <a:t> is currently being prepared to validate the measurements of the new very-near-range receiver. </a:t>
            </a:r>
          </a:p>
          <a:p>
            <a:pPr algn="just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n-US" altLang="en-US" sz="1400" i="1" dirty="0"/>
          </a:p>
          <a:p>
            <a:pPr algn="just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i="1" dirty="0"/>
              <a:t>Only measurements on very calm conditions can be carried out with the tethered balloon.</a:t>
            </a:r>
          </a:p>
          <a:p>
            <a:pPr algn="just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n-US" altLang="en-US" sz="1400" i="1" dirty="0"/>
          </a:p>
          <a:p>
            <a:pPr algn="just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i="1" dirty="0"/>
              <a:t>Differences observed between the surface ozone measurement and the lidar might be due to aerosol influence.</a:t>
            </a:r>
          </a:p>
        </p:txBody>
      </p:sp>
      <p:sp>
        <p:nvSpPr>
          <p:cNvPr id="19460" name="AutoShape 2" descr="Resultado de imagen para bokeh logo">
            <a:extLst>
              <a:ext uri="{FF2B5EF4-FFF2-40B4-BE49-F238E27FC236}">
                <a16:creationId xmlns:a16="http://schemas.microsoft.com/office/drawing/2014/main" id="{1B39D815-CD6D-4204-9F0F-3B152D5A10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9461" name="AutoShape 4" descr="Resultado de imagen para bokeh logo">
            <a:extLst>
              <a:ext uri="{FF2B5EF4-FFF2-40B4-BE49-F238E27FC236}">
                <a16:creationId xmlns:a16="http://schemas.microsoft.com/office/drawing/2014/main" id="{808374DC-B9A0-45FE-B9B6-7B164197E3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pic>
        <p:nvPicPr>
          <p:cNvPr id="19462" name="Picture 4">
            <a:extLst>
              <a:ext uri="{FF2B5EF4-FFF2-40B4-BE49-F238E27FC236}">
                <a16:creationId xmlns:a16="http://schemas.microsoft.com/office/drawing/2014/main" id="{70687282-F5B9-4792-96E3-C25A89C1D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2" y="1066800"/>
            <a:ext cx="2617788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09FC1D-CD72-4876-8E54-B4F42479E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2" y="1066800"/>
            <a:ext cx="2617788" cy="52355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E6D883C-02B5-4321-8A99-2DF55B852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763" y="246063"/>
            <a:ext cx="1284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Summary</a:t>
            </a:r>
            <a:endParaRPr lang="en-US" altLang="en-US" i="1"/>
          </a:p>
        </p:txBody>
      </p:sp>
      <p:sp>
        <p:nvSpPr>
          <p:cNvPr id="21507" name="Rectangle 16">
            <a:extLst>
              <a:ext uri="{FF2B5EF4-FFF2-40B4-BE49-F238E27FC236}">
                <a16:creationId xmlns:a16="http://schemas.microsoft.com/office/drawing/2014/main" id="{95EE19B1-E3F0-4B33-B19D-73C806AE6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82663"/>
            <a:ext cx="8458200" cy="547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2857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102870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0000CC"/>
                </a:solidFill>
              </a:rPr>
              <a:t>Lidar automation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The lidar is currently operating twice a day in autonomous mode.  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Some functions, like laser power monitoring and cloud coverage monitoring still have to be implemented.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endParaRPr lang="en-US" altLang="en-US" sz="1400" i="1" dirty="0"/>
          </a:p>
          <a:p>
            <a:pPr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0000CC"/>
                </a:solidFill>
              </a:rPr>
              <a:t>Very-near-range receiver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First tests on the receiver overlap were conducted, giving promising results.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Issues with the analog channels were partially solved.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We are in the process of getting a UAV-borne ozone </a:t>
            </a:r>
            <a:r>
              <a:rPr lang="en-US" altLang="en-US" sz="1400" i="1" dirty="0" err="1"/>
              <a:t>sonde</a:t>
            </a:r>
            <a:r>
              <a:rPr lang="en-US" altLang="en-US" sz="1400" i="1" dirty="0"/>
              <a:t>. This would allow us to operate not only under very calm wind conditions.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The range could be further lowered with postprocessing, by applying a correction factor based on the estimation of the differential overlap/gain factor.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endParaRPr lang="en-US" altLang="en-US" sz="1400" i="1" dirty="0"/>
          </a:p>
          <a:p>
            <a:pPr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0000CC"/>
                </a:solidFill>
              </a:rPr>
              <a:t>Near future work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Finish writing an AMT paper about lidar automation and very-near-range receiver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Add aerosol capabilities (UV?+532+1064+Raman). Test RF switches to half the amount of needed TRs (We use two 266 nm lasers interleaved)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UAV validation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endParaRPr lang="en-US" altLang="en-US" sz="1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E31408C-7B2A-409B-B3F2-8853A9A30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5" y="246063"/>
            <a:ext cx="1211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Contents</a:t>
            </a:r>
            <a:endParaRPr lang="en-US" altLang="en-US" i="1"/>
          </a:p>
        </p:txBody>
      </p:sp>
      <p:sp>
        <p:nvSpPr>
          <p:cNvPr id="3075" name="Rectangle 16">
            <a:extLst>
              <a:ext uri="{FF2B5EF4-FFF2-40B4-BE49-F238E27FC236}">
                <a16:creationId xmlns:a16="http://schemas.microsoft.com/office/drawing/2014/main" id="{1FF47CF8-F296-433C-BD65-D2A4C49D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82663"/>
            <a:ext cx="400526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altLang="en-US" sz="1400" b="1" dirty="0">
                <a:solidFill>
                  <a:srgbClr val="0000CC"/>
                </a:solidFill>
              </a:rPr>
              <a:t>Tropospheric ozone lidar automation</a:t>
            </a:r>
          </a:p>
          <a:p>
            <a:pPr marL="1028700" lvl="1" indent="-285750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en-US" sz="1400" i="1" dirty="0"/>
              <a:t>Hardware</a:t>
            </a:r>
          </a:p>
          <a:p>
            <a:pPr marL="1028700" lvl="1" indent="-285750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en-US" sz="1400" i="1" dirty="0"/>
              <a:t>Acquisition software</a:t>
            </a:r>
          </a:p>
          <a:p>
            <a:pPr marL="1028700" lvl="1" indent="-285750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endParaRPr lang="en-US" altLang="en-US" sz="1400" i="1" dirty="0"/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altLang="en-US" sz="1400" b="1" dirty="0">
                <a:solidFill>
                  <a:srgbClr val="0000CC"/>
                </a:solidFill>
              </a:rPr>
              <a:t>Very-near-range receiver</a:t>
            </a:r>
          </a:p>
          <a:p>
            <a:pPr marL="1028700" lvl="1" indent="-285750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en-US" sz="1400" i="1" dirty="0"/>
              <a:t>Setup</a:t>
            </a:r>
          </a:p>
          <a:p>
            <a:pPr marL="1028700" lvl="1" indent="-285750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en-US" sz="1400" i="1" dirty="0"/>
              <a:t>Tests/Validation</a:t>
            </a:r>
          </a:p>
          <a:p>
            <a:pPr marL="1028700" lvl="1" indent="-285750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endParaRPr lang="en-US" altLang="en-US" sz="1400" i="1" dirty="0"/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altLang="en-US" sz="1400" b="1" dirty="0">
                <a:solidFill>
                  <a:srgbClr val="0000CC"/>
                </a:solidFill>
              </a:rPr>
              <a:t>Summary</a:t>
            </a:r>
          </a:p>
          <a:p>
            <a:pPr marL="571500" indent="-285750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endParaRPr lang="en-US" altLang="en-US" sz="1400" i="1" dirty="0"/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defRPr/>
            </a:pPr>
            <a:endParaRPr lang="en-US" altLang="en-US" sz="1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21239DF-7001-4C3B-80BE-2FA6249CA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1238" y="246063"/>
            <a:ext cx="3589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Lidar automation: Hardware</a:t>
            </a:r>
            <a:endParaRPr lang="en-US" altLang="en-US" i="1"/>
          </a:p>
        </p:txBody>
      </p:sp>
      <p:sp>
        <p:nvSpPr>
          <p:cNvPr id="53" name="Rectangle 16">
            <a:extLst>
              <a:ext uri="{FF2B5EF4-FFF2-40B4-BE49-F238E27FC236}">
                <a16:creationId xmlns:a16="http://schemas.microsoft.com/office/drawing/2014/main" id="{BEFE9D47-3085-42E5-AE29-35FADD340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82663"/>
            <a:ext cx="72390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altLang="en-US" sz="1400" b="1" dirty="0">
                <a:solidFill>
                  <a:srgbClr val="0000CC"/>
                </a:solidFill>
              </a:rPr>
              <a:t>Design criteria / Required features</a:t>
            </a:r>
          </a:p>
          <a:p>
            <a:pPr marL="1028700" lvl="1" indent="-285750" algn="just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i="1" dirty="0"/>
              <a:t>Modular approach for easy tests and modifications.</a:t>
            </a:r>
          </a:p>
          <a:p>
            <a:pPr marL="1028700" lvl="1" indent="-285750" algn="just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i="1" dirty="0"/>
              <a:t>Hardware interlocking for the </a:t>
            </a:r>
            <a:r>
              <a:rPr lang="en-US" altLang="en-US" sz="1400" i="1" dirty="0" err="1"/>
              <a:t>lidar</a:t>
            </a:r>
            <a:r>
              <a:rPr lang="en-US" altLang="en-US" sz="1400" i="1" dirty="0"/>
              <a:t> hatch in case of rain.</a:t>
            </a:r>
          </a:p>
          <a:p>
            <a:pPr marL="1028700" lvl="1" indent="-285750" algn="just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i="1" dirty="0"/>
              <a:t>Easy replaceable control PC (i.e. no special interface or acquisition cards installed on the PC).</a:t>
            </a:r>
          </a:p>
          <a:p>
            <a:pPr marL="1028700" lvl="1" indent="-285750" algn="just"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i="1" dirty="0"/>
              <a:t>Ability to reset every component remotely.</a:t>
            </a:r>
          </a:p>
          <a:p>
            <a:pPr marL="1028700" lvl="1" indent="-285750" algn="just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endParaRPr lang="en-US" altLang="en-US" sz="1400" i="1" dirty="0"/>
          </a:p>
          <a:p>
            <a:pPr marL="571500" indent="-285750" algn="just">
              <a:lnSpc>
                <a:spcPct val="110000"/>
              </a:lnSpc>
              <a:spcBef>
                <a:spcPct val="30000"/>
              </a:spcBef>
              <a:defRPr/>
            </a:pPr>
            <a:r>
              <a:rPr lang="en-US" altLang="en-US" sz="1400" b="1" dirty="0">
                <a:solidFill>
                  <a:srgbClr val="0000CC"/>
                </a:solidFill>
              </a:rPr>
              <a:t>Key implementation features</a:t>
            </a:r>
          </a:p>
          <a:p>
            <a:pPr marL="1028700" lvl="1" indent="-285750" algn="just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en-US" sz="1400" i="1" dirty="0"/>
              <a:t>Ethernet as the preferred technology for communication with the different peripherals </a:t>
            </a:r>
          </a:p>
          <a:p>
            <a:pPr marL="1028700" lvl="1" indent="-285750" algn="just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r>
              <a:rPr lang="en-US" altLang="en-US" sz="1400" i="1" dirty="0"/>
              <a:t>Power distribution based on Ethernet controlled power distributions units (PDUs).</a:t>
            </a:r>
          </a:p>
          <a:p>
            <a:pPr marL="1028700" lvl="1" indent="-285750" algn="just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endParaRPr lang="en-US" altLang="en-US" sz="1400" i="1" dirty="0"/>
          </a:p>
          <a:p>
            <a:pPr marL="571500" indent="-285750" algn="just">
              <a:lnSpc>
                <a:spcPct val="110000"/>
              </a:lnSpc>
              <a:spcBef>
                <a:spcPct val="30000"/>
              </a:spcBef>
              <a:buFontTx/>
              <a:buChar char="-"/>
              <a:defRPr/>
            </a:pPr>
            <a:endParaRPr lang="en-US" altLang="en-US" sz="1400" i="1" dirty="0"/>
          </a:p>
          <a:p>
            <a:pPr marL="285750" indent="-285750">
              <a:lnSpc>
                <a:spcPct val="110000"/>
              </a:lnSpc>
              <a:spcBef>
                <a:spcPct val="30000"/>
              </a:spcBef>
              <a:defRPr/>
            </a:pPr>
            <a:endParaRPr lang="en-US" altLang="en-US" sz="1400" b="1" dirty="0">
              <a:solidFill>
                <a:srgbClr val="0000CC"/>
              </a:solidFill>
            </a:endParaRPr>
          </a:p>
        </p:txBody>
      </p:sp>
      <p:sp>
        <p:nvSpPr>
          <p:cNvPr id="7172" name="AutoShape 2" descr="Resultado de imagen para bokeh logo">
            <a:extLst>
              <a:ext uri="{FF2B5EF4-FFF2-40B4-BE49-F238E27FC236}">
                <a16:creationId xmlns:a16="http://schemas.microsoft.com/office/drawing/2014/main" id="{04C8E0B5-0155-4987-AF31-D0D5B9680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7173" name="AutoShape 4" descr="Resultado de imagen para bokeh logo">
            <a:extLst>
              <a:ext uri="{FF2B5EF4-FFF2-40B4-BE49-F238E27FC236}">
                <a16:creationId xmlns:a16="http://schemas.microsoft.com/office/drawing/2014/main" id="{11C4922F-DC03-42B8-AD41-53A9D42091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1680F51-2EA8-460A-835B-DDC7C3FD7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246063"/>
            <a:ext cx="3452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Lidar automation: Hardware</a:t>
            </a:r>
            <a:endParaRPr lang="en-US" altLang="en-US" i="1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2FC1ED8C-E818-4B24-B55D-5D6AD84E5CE7}"/>
              </a:ext>
            </a:extLst>
          </p:cNvPr>
          <p:cNvSpPr/>
          <p:nvPr/>
        </p:nvSpPr>
        <p:spPr bwMode="auto">
          <a:xfrm>
            <a:off x="3733800" y="1828800"/>
            <a:ext cx="1828800" cy="381000"/>
          </a:xfrm>
          <a:prstGeom prst="rect">
            <a:avLst/>
          </a:prstGeom>
          <a:solidFill>
            <a:schemeClr val="tx1">
              <a:lumMod val="7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/>
              <a:t>Control PC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16E54B5C-A6D0-48C9-B99B-41F332578391}"/>
              </a:ext>
            </a:extLst>
          </p:cNvPr>
          <p:cNvSpPr/>
          <p:nvPr/>
        </p:nvSpPr>
        <p:spPr bwMode="auto">
          <a:xfrm>
            <a:off x="3733800" y="5105400"/>
            <a:ext cx="1828800" cy="5334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 err="1"/>
              <a:t>Transient</a:t>
            </a:r>
            <a:r>
              <a:rPr lang="es-AR" sz="1400" b="1" dirty="0"/>
              <a:t> </a:t>
            </a:r>
            <a:r>
              <a:rPr lang="es-AR" sz="1400" b="1" dirty="0" err="1"/>
              <a:t>recorder</a:t>
            </a:r>
            <a:endParaRPr lang="es-AR" sz="1400" b="1" dirty="0"/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7145ED51-5A47-4CE0-9785-550EA3A6DFA9}"/>
              </a:ext>
            </a:extLst>
          </p:cNvPr>
          <p:cNvSpPr/>
          <p:nvPr/>
        </p:nvSpPr>
        <p:spPr bwMode="auto">
          <a:xfrm>
            <a:off x="838200" y="55626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/>
              <a:t>PDU</a:t>
            </a: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7719FD0B-5759-400A-941E-1FBAE4AC6AC4}"/>
              </a:ext>
            </a:extLst>
          </p:cNvPr>
          <p:cNvSpPr/>
          <p:nvPr/>
        </p:nvSpPr>
        <p:spPr bwMode="auto">
          <a:xfrm>
            <a:off x="838200" y="60960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/>
              <a:t>UPS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BCE679B3-1BA7-4D88-95FC-16EE01250898}"/>
              </a:ext>
            </a:extLst>
          </p:cNvPr>
          <p:cNvSpPr/>
          <p:nvPr/>
        </p:nvSpPr>
        <p:spPr bwMode="auto">
          <a:xfrm>
            <a:off x="3733800" y="36576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 err="1"/>
              <a:t>Met</a:t>
            </a:r>
            <a:r>
              <a:rPr lang="es-AR" sz="1400" b="1" dirty="0"/>
              <a:t> </a:t>
            </a:r>
            <a:r>
              <a:rPr lang="es-AR" sz="1400" b="1" dirty="0" err="1"/>
              <a:t>station</a:t>
            </a:r>
            <a:endParaRPr lang="es-AR" sz="1400" b="1" dirty="0"/>
          </a:p>
        </p:txBody>
      </p:sp>
      <p:sp>
        <p:nvSpPr>
          <p:cNvPr id="16" name="15 Rectángulo">
            <a:extLst>
              <a:ext uri="{FF2B5EF4-FFF2-40B4-BE49-F238E27FC236}">
                <a16:creationId xmlns:a16="http://schemas.microsoft.com/office/drawing/2014/main" id="{A1DA5D49-7757-417D-9887-F8B4DAB2BE6E}"/>
              </a:ext>
            </a:extLst>
          </p:cNvPr>
          <p:cNvSpPr/>
          <p:nvPr/>
        </p:nvSpPr>
        <p:spPr bwMode="auto">
          <a:xfrm>
            <a:off x="2286000" y="12192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 err="1"/>
              <a:t>Router</a:t>
            </a:r>
            <a:endParaRPr lang="es-AR" sz="1400" b="1" dirty="0"/>
          </a:p>
        </p:txBody>
      </p:sp>
      <p:sp>
        <p:nvSpPr>
          <p:cNvPr id="17" name="16 Rectángulo">
            <a:extLst>
              <a:ext uri="{FF2B5EF4-FFF2-40B4-BE49-F238E27FC236}">
                <a16:creationId xmlns:a16="http://schemas.microsoft.com/office/drawing/2014/main" id="{2D0CC952-49C5-4528-80C7-C2EAC03D0C04}"/>
              </a:ext>
            </a:extLst>
          </p:cNvPr>
          <p:cNvSpPr/>
          <p:nvPr/>
        </p:nvSpPr>
        <p:spPr bwMode="auto">
          <a:xfrm>
            <a:off x="6400800" y="29718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 err="1"/>
              <a:t>Trigger</a:t>
            </a:r>
            <a:r>
              <a:rPr lang="es-AR" sz="1400" b="1" dirty="0"/>
              <a:t> gen</a:t>
            </a: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45D4E97A-A19B-409F-9AA1-FAA2B86B711F}"/>
              </a:ext>
            </a:extLst>
          </p:cNvPr>
          <p:cNvSpPr/>
          <p:nvPr/>
        </p:nvSpPr>
        <p:spPr bwMode="auto">
          <a:xfrm>
            <a:off x="6400800" y="24384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/>
              <a:t>Motor </a:t>
            </a:r>
            <a:r>
              <a:rPr lang="es-AR" sz="1400" b="1" dirty="0" err="1"/>
              <a:t>controller</a:t>
            </a:r>
            <a:endParaRPr lang="es-AR" sz="1400" b="1" dirty="0"/>
          </a:p>
        </p:txBody>
      </p:sp>
      <p:sp>
        <p:nvSpPr>
          <p:cNvPr id="19" name="18 Rectángulo">
            <a:extLst>
              <a:ext uri="{FF2B5EF4-FFF2-40B4-BE49-F238E27FC236}">
                <a16:creationId xmlns:a16="http://schemas.microsoft.com/office/drawing/2014/main" id="{582997DF-2540-4DF0-8125-C20ABA177CF1}"/>
              </a:ext>
            </a:extLst>
          </p:cNvPr>
          <p:cNvSpPr/>
          <p:nvPr/>
        </p:nvSpPr>
        <p:spPr bwMode="auto">
          <a:xfrm>
            <a:off x="3733800" y="23622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/>
              <a:t>Serial server</a:t>
            </a:r>
          </a:p>
        </p:txBody>
      </p:sp>
      <p:sp>
        <p:nvSpPr>
          <p:cNvPr id="20" name="19 Rectángulo">
            <a:extLst>
              <a:ext uri="{FF2B5EF4-FFF2-40B4-BE49-F238E27FC236}">
                <a16:creationId xmlns:a16="http://schemas.microsoft.com/office/drawing/2014/main" id="{9F1E4769-44AC-4826-8158-759C7882F3CF}"/>
              </a:ext>
            </a:extLst>
          </p:cNvPr>
          <p:cNvSpPr/>
          <p:nvPr/>
        </p:nvSpPr>
        <p:spPr bwMode="auto">
          <a:xfrm>
            <a:off x="6400800" y="35052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/>
              <a:t>Laser</a:t>
            </a:r>
          </a:p>
        </p:txBody>
      </p:sp>
      <p:sp>
        <p:nvSpPr>
          <p:cNvPr id="27" name="26 Rectángulo">
            <a:extLst>
              <a:ext uri="{FF2B5EF4-FFF2-40B4-BE49-F238E27FC236}">
                <a16:creationId xmlns:a16="http://schemas.microsoft.com/office/drawing/2014/main" id="{DA7D3A07-685F-413E-AE8A-8070B343FD25}"/>
              </a:ext>
            </a:extLst>
          </p:cNvPr>
          <p:cNvSpPr/>
          <p:nvPr/>
        </p:nvSpPr>
        <p:spPr bwMode="auto">
          <a:xfrm>
            <a:off x="3733800" y="44958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/>
              <a:t>Ethernet I/O</a:t>
            </a:r>
          </a:p>
        </p:txBody>
      </p:sp>
      <p:sp>
        <p:nvSpPr>
          <p:cNvPr id="28" name="27 Rectángulo">
            <a:extLst>
              <a:ext uri="{FF2B5EF4-FFF2-40B4-BE49-F238E27FC236}">
                <a16:creationId xmlns:a16="http://schemas.microsoft.com/office/drawing/2014/main" id="{B695FACD-8ABD-4099-A8DA-4851B897921B}"/>
              </a:ext>
            </a:extLst>
          </p:cNvPr>
          <p:cNvSpPr/>
          <p:nvPr/>
        </p:nvSpPr>
        <p:spPr bwMode="auto">
          <a:xfrm>
            <a:off x="6400800" y="44958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/>
              <a:t>Dome control</a:t>
            </a:r>
          </a:p>
        </p:txBody>
      </p:sp>
      <p:sp>
        <p:nvSpPr>
          <p:cNvPr id="36" name="35 Nube">
            <a:extLst>
              <a:ext uri="{FF2B5EF4-FFF2-40B4-BE49-F238E27FC236}">
                <a16:creationId xmlns:a16="http://schemas.microsoft.com/office/drawing/2014/main" id="{5FFB3D7A-54B0-435D-A77A-7A01AAA16225}"/>
              </a:ext>
            </a:extLst>
          </p:cNvPr>
          <p:cNvSpPr/>
          <p:nvPr/>
        </p:nvSpPr>
        <p:spPr bwMode="auto">
          <a:xfrm>
            <a:off x="6477000" y="914400"/>
            <a:ext cx="1752600" cy="1143000"/>
          </a:xfrm>
          <a:prstGeom prst="cloud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es-AR" b="1" dirty="0"/>
          </a:p>
        </p:txBody>
      </p:sp>
      <p:sp>
        <p:nvSpPr>
          <p:cNvPr id="37" name="36 Rectángulo">
            <a:extLst>
              <a:ext uri="{FF2B5EF4-FFF2-40B4-BE49-F238E27FC236}">
                <a16:creationId xmlns:a16="http://schemas.microsoft.com/office/drawing/2014/main" id="{7A95B6C5-66FB-4E3D-89BA-0B0D7C854961}"/>
              </a:ext>
            </a:extLst>
          </p:cNvPr>
          <p:cNvSpPr/>
          <p:nvPr/>
        </p:nvSpPr>
        <p:spPr bwMode="auto">
          <a:xfrm>
            <a:off x="6400800" y="5105400"/>
            <a:ext cx="1828800" cy="5334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 err="1"/>
              <a:t>Detectors</a:t>
            </a:r>
            <a:endParaRPr lang="es-AR" sz="1400" b="1" dirty="0"/>
          </a:p>
        </p:txBody>
      </p:sp>
      <p:sp>
        <p:nvSpPr>
          <p:cNvPr id="8209" name="38 Flecha derecha">
            <a:extLst>
              <a:ext uri="{FF2B5EF4-FFF2-40B4-BE49-F238E27FC236}">
                <a16:creationId xmlns:a16="http://schemas.microsoft.com/office/drawing/2014/main" id="{69A0F0A8-50DC-47B0-8AE8-8D12D886EC7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67200" y="1295400"/>
            <a:ext cx="2057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10" name="39 CuadroTexto">
            <a:extLst>
              <a:ext uri="{FF2B5EF4-FFF2-40B4-BE49-F238E27FC236}">
                <a16:creationId xmlns:a16="http://schemas.microsoft.com/office/drawing/2014/main" id="{D57D8C77-CB43-4336-AF36-DF40BA8FB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1430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s-AR" altLang="en-US" b="1"/>
              <a:t>Remote access</a:t>
            </a:r>
          </a:p>
        </p:txBody>
      </p:sp>
      <p:sp>
        <p:nvSpPr>
          <p:cNvPr id="8211" name="40 Flecha derecha">
            <a:extLst>
              <a:ext uri="{FF2B5EF4-FFF2-40B4-BE49-F238E27FC236}">
                <a16:creationId xmlns:a16="http://schemas.microsoft.com/office/drawing/2014/main" id="{59545448-850A-442D-B1F1-2B911D06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438400"/>
            <a:ext cx="1981200" cy="304800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12" name="41 Rectángulo">
            <a:extLst>
              <a:ext uri="{FF2B5EF4-FFF2-40B4-BE49-F238E27FC236}">
                <a16:creationId xmlns:a16="http://schemas.microsoft.com/office/drawing/2014/main" id="{CA3C0E52-A97D-4006-927E-DB86BA31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5400"/>
            <a:ext cx="304800" cy="4267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13" name="44 Rectángulo">
            <a:extLst>
              <a:ext uri="{FF2B5EF4-FFF2-40B4-BE49-F238E27FC236}">
                <a16:creationId xmlns:a16="http://schemas.microsoft.com/office/drawing/2014/main" id="{B9EC5C78-1067-4EC5-9504-BE9918E56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943600"/>
            <a:ext cx="304800" cy="1524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14" name="45 Flecha derecha">
            <a:extLst>
              <a:ext uri="{FF2B5EF4-FFF2-40B4-BE49-F238E27FC236}">
                <a16:creationId xmlns:a16="http://schemas.microsoft.com/office/drawing/2014/main" id="{81B116ED-4CBE-40F4-B158-1D4753999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733800"/>
            <a:ext cx="1981200" cy="304800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15" name="46 Flecha derecha">
            <a:extLst>
              <a:ext uri="{FF2B5EF4-FFF2-40B4-BE49-F238E27FC236}">
                <a16:creationId xmlns:a16="http://schemas.microsoft.com/office/drawing/2014/main" id="{B3C5D2ED-57C6-4A3C-B646-F9605D5C3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572000"/>
            <a:ext cx="1981200" cy="304800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16" name="47 Flecha derecha">
            <a:extLst>
              <a:ext uri="{FF2B5EF4-FFF2-40B4-BE49-F238E27FC236}">
                <a16:creationId xmlns:a16="http://schemas.microsoft.com/office/drawing/2014/main" id="{2C76E6BF-9974-4BD0-8E7F-C2237D403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257800"/>
            <a:ext cx="1981200" cy="304800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17" name="48 Flecha derecha">
            <a:extLst>
              <a:ext uri="{FF2B5EF4-FFF2-40B4-BE49-F238E27FC236}">
                <a16:creationId xmlns:a16="http://schemas.microsoft.com/office/drawing/2014/main" id="{E3DA9C34-B6C2-424D-97BD-09A13CB6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905000"/>
            <a:ext cx="1981200" cy="304800"/>
          </a:xfrm>
          <a:prstGeom prst="rightArrow">
            <a:avLst>
              <a:gd name="adj1" fmla="val 50000"/>
              <a:gd name="adj2" fmla="val 50014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18" name="49 Flecha derecha">
            <a:extLst>
              <a:ext uri="{FF2B5EF4-FFF2-40B4-BE49-F238E27FC236}">
                <a16:creationId xmlns:a16="http://schemas.microsoft.com/office/drawing/2014/main" id="{FF20A2F6-D682-4DF2-A5C6-66EC25A6C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257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19" name="50 Flecha derecha">
            <a:extLst>
              <a:ext uri="{FF2B5EF4-FFF2-40B4-BE49-F238E27FC236}">
                <a16:creationId xmlns:a16="http://schemas.microsoft.com/office/drawing/2014/main" id="{AB63ED5F-6CBC-4658-8DDF-19C1FF74A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2192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20" name="53 Flecha derecha">
            <a:extLst>
              <a:ext uri="{FF2B5EF4-FFF2-40B4-BE49-F238E27FC236}">
                <a16:creationId xmlns:a16="http://schemas.microsoft.com/office/drawing/2014/main" id="{08C4D3EB-87FD-49CE-9891-9F64D01AF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14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21" name="54 Flecha derecha">
            <a:extLst>
              <a:ext uri="{FF2B5EF4-FFF2-40B4-BE49-F238E27FC236}">
                <a16:creationId xmlns:a16="http://schemas.microsoft.com/office/drawing/2014/main" id="{8E8E738A-598C-458D-8346-A480986D0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048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22" name="56 Rectángulo">
            <a:extLst>
              <a:ext uri="{FF2B5EF4-FFF2-40B4-BE49-F238E27FC236}">
                <a16:creationId xmlns:a16="http://schemas.microsoft.com/office/drawing/2014/main" id="{605B6384-963D-44ED-8A01-5DF7293C2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667000"/>
            <a:ext cx="152400" cy="2667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23" name="58 Rectángulo">
            <a:extLst>
              <a:ext uri="{FF2B5EF4-FFF2-40B4-BE49-F238E27FC236}">
                <a16:creationId xmlns:a16="http://schemas.microsoft.com/office/drawing/2014/main" id="{4DD39E7E-07B5-47E9-AB8F-B34985718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24200"/>
            <a:ext cx="4114800" cy="1524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24" name="20 Rectángulo">
            <a:extLst>
              <a:ext uri="{FF2B5EF4-FFF2-40B4-BE49-F238E27FC236}">
                <a16:creationId xmlns:a16="http://schemas.microsoft.com/office/drawing/2014/main" id="{D6CF321D-FB9E-4D3B-A171-47F2AC21F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600200"/>
            <a:ext cx="304800" cy="472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25" name="21 Flecha derecha">
            <a:extLst>
              <a:ext uri="{FF2B5EF4-FFF2-40B4-BE49-F238E27FC236}">
                <a16:creationId xmlns:a16="http://schemas.microsoft.com/office/drawing/2014/main" id="{BDB425B1-3637-4A74-B5A7-CFD89C769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828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26" name="22 Flecha derecha">
            <a:extLst>
              <a:ext uri="{FF2B5EF4-FFF2-40B4-BE49-F238E27FC236}">
                <a16:creationId xmlns:a16="http://schemas.microsoft.com/office/drawing/2014/main" id="{BCA81552-9593-4FA1-AC1E-719A30AA3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3622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27" name="23 Flecha derecha">
            <a:extLst>
              <a:ext uri="{FF2B5EF4-FFF2-40B4-BE49-F238E27FC236}">
                <a16:creationId xmlns:a16="http://schemas.microsoft.com/office/drawing/2014/main" id="{63F32742-1739-440E-B7D5-0EC948E09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6576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28" name="25 Flecha derecha">
            <a:extLst>
              <a:ext uri="{FF2B5EF4-FFF2-40B4-BE49-F238E27FC236}">
                <a16:creationId xmlns:a16="http://schemas.microsoft.com/office/drawing/2014/main" id="{94C4032C-DD67-4A27-AFED-81722297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495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29" name="28 Flecha derecha">
            <a:extLst>
              <a:ext uri="{FF2B5EF4-FFF2-40B4-BE49-F238E27FC236}">
                <a16:creationId xmlns:a16="http://schemas.microsoft.com/office/drawing/2014/main" id="{ADFFDA43-C028-4321-89F1-92C332E79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1816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30" name="42 Flecha derecha">
            <a:extLst>
              <a:ext uri="{FF2B5EF4-FFF2-40B4-BE49-F238E27FC236}">
                <a16:creationId xmlns:a16="http://schemas.microsoft.com/office/drawing/2014/main" id="{07AE537B-A2AA-4AD6-8E45-35A0F06B07C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43200" y="5638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31" name="43 Flecha derecha">
            <a:extLst>
              <a:ext uri="{FF2B5EF4-FFF2-40B4-BE49-F238E27FC236}">
                <a16:creationId xmlns:a16="http://schemas.microsoft.com/office/drawing/2014/main" id="{FEAAB907-1960-4A39-B59A-298A7790377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43200" y="6096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32" name="30 Rectángulo">
            <a:extLst>
              <a:ext uri="{FF2B5EF4-FFF2-40B4-BE49-F238E27FC236}">
                <a16:creationId xmlns:a16="http://schemas.microsoft.com/office/drawing/2014/main" id="{DED3048A-A117-42F4-B01F-57DEF128F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514600"/>
            <a:ext cx="152400" cy="1295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33" name="32 Flecha derecha">
            <a:extLst>
              <a:ext uri="{FF2B5EF4-FFF2-40B4-BE49-F238E27FC236}">
                <a16:creationId xmlns:a16="http://schemas.microsoft.com/office/drawing/2014/main" id="{1B3AB65A-E547-47C9-AAAC-350910347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4384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34" name="33 Flecha derecha">
            <a:extLst>
              <a:ext uri="{FF2B5EF4-FFF2-40B4-BE49-F238E27FC236}">
                <a16:creationId xmlns:a16="http://schemas.microsoft.com/office/drawing/2014/main" id="{0B0F0E5F-EF4D-48FC-B5B5-0727CB2E4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9718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35" name="34 Flecha derecha">
            <a:extLst>
              <a:ext uri="{FF2B5EF4-FFF2-40B4-BE49-F238E27FC236}">
                <a16:creationId xmlns:a16="http://schemas.microsoft.com/office/drawing/2014/main" id="{8F62665C-5D40-4317-9243-A08FC1907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5814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36" name="31 Rectángulo">
            <a:extLst>
              <a:ext uri="{FF2B5EF4-FFF2-40B4-BE49-F238E27FC236}">
                <a16:creationId xmlns:a16="http://schemas.microsoft.com/office/drawing/2014/main" id="{5B679C7D-4079-42DB-9DA3-36E65A38E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14600"/>
            <a:ext cx="2286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37" name="37 Flecha derecha">
            <a:extLst>
              <a:ext uri="{FF2B5EF4-FFF2-40B4-BE49-F238E27FC236}">
                <a16:creationId xmlns:a16="http://schemas.microsoft.com/office/drawing/2014/main" id="{5C3F7045-E995-45BC-B21B-9D2EE3B2D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181600"/>
            <a:ext cx="8382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38" name="59 CuadroTexto">
            <a:extLst>
              <a:ext uri="{FF2B5EF4-FFF2-40B4-BE49-F238E27FC236}">
                <a16:creationId xmlns:a16="http://schemas.microsoft.com/office/drawing/2014/main" id="{32D5D9FC-D7CA-4A1F-8B93-7E87623B114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28638" y="3276600"/>
            <a:ext cx="2328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s-AR" altLang="en-US" b="1"/>
              <a:t>Power distribution</a:t>
            </a:r>
          </a:p>
        </p:txBody>
      </p:sp>
      <p:sp>
        <p:nvSpPr>
          <p:cNvPr id="8239" name="60 CuadroTexto">
            <a:extLst>
              <a:ext uri="{FF2B5EF4-FFF2-40B4-BE49-F238E27FC236}">
                <a16:creationId xmlns:a16="http://schemas.microsoft.com/office/drawing/2014/main" id="{31EC5AE9-29C6-4BA3-A491-2BD1C66764E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63737" y="3294063"/>
            <a:ext cx="2506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r>
              <a:rPr lang="es-AR" altLang="en-US" b="1"/>
              <a:t>Ethernet connection</a:t>
            </a:r>
          </a:p>
        </p:txBody>
      </p:sp>
      <p:sp>
        <p:nvSpPr>
          <p:cNvPr id="8240" name="61 Flecha izquierda y derecha">
            <a:extLst>
              <a:ext uri="{FF2B5EF4-FFF2-40B4-BE49-F238E27FC236}">
                <a16:creationId xmlns:a16="http://schemas.microsoft.com/office/drawing/2014/main" id="{135BEE1F-39A3-4A43-A25A-7D799BAC7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95800"/>
            <a:ext cx="685800" cy="304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41" name="63 Rectángulo">
            <a:extLst>
              <a:ext uri="{FF2B5EF4-FFF2-40B4-BE49-F238E27FC236}">
                <a16:creationId xmlns:a16="http://schemas.microsoft.com/office/drawing/2014/main" id="{8246EDD9-6A1F-4838-A3DC-10698231C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114800"/>
            <a:ext cx="2819400" cy="152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42" name="64 Rectángulo">
            <a:extLst>
              <a:ext uri="{FF2B5EF4-FFF2-40B4-BE49-F238E27FC236}">
                <a16:creationId xmlns:a16="http://schemas.microsoft.com/office/drawing/2014/main" id="{CF2AA11D-9E7B-45B4-8098-501841EA1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38600"/>
            <a:ext cx="1524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43" name="65 Flecha derecha">
            <a:extLst>
              <a:ext uri="{FF2B5EF4-FFF2-40B4-BE49-F238E27FC236}">
                <a16:creationId xmlns:a16="http://schemas.microsoft.com/office/drawing/2014/main" id="{66290FFF-14B7-4066-BAC8-E5166C3DC01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162800" y="41910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8244" name="66 Rectángulo">
            <a:extLst>
              <a:ext uri="{FF2B5EF4-FFF2-40B4-BE49-F238E27FC236}">
                <a16:creationId xmlns:a16="http://schemas.microsoft.com/office/drawing/2014/main" id="{35050A8C-A206-484B-9E51-09996AC42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038600"/>
            <a:ext cx="97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s-AR" altLang="en-US" sz="1200" b="1"/>
              <a:t>Interlock</a:t>
            </a:r>
          </a:p>
        </p:txBody>
      </p:sp>
      <p:sp>
        <p:nvSpPr>
          <p:cNvPr id="68" name="67 Rectángulo">
            <a:extLst>
              <a:ext uri="{FF2B5EF4-FFF2-40B4-BE49-F238E27FC236}">
                <a16:creationId xmlns:a16="http://schemas.microsoft.com/office/drawing/2014/main" id="{19705356-10BA-42F4-9801-41CA09274169}"/>
              </a:ext>
            </a:extLst>
          </p:cNvPr>
          <p:cNvSpPr/>
          <p:nvPr/>
        </p:nvSpPr>
        <p:spPr bwMode="auto">
          <a:xfrm>
            <a:off x="3733800" y="60198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 err="1"/>
              <a:t>Chiller</a:t>
            </a:r>
            <a:endParaRPr lang="es-AR" sz="1400" b="1" dirty="0"/>
          </a:p>
        </p:txBody>
      </p:sp>
      <p:sp>
        <p:nvSpPr>
          <p:cNvPr id="8246" name="68 Flecha derecha">
            <a:extLst>
              <a:ext uri="{FF2B5EF4-FFF2-40B4-BE49-F238E27FC236}">
                <a16:creationId xmlns:a16="http://schemas.microsoft.com/office/drawing/2014/main" id="{78BCF487-46C6-4230-AF24-77581A84F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096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96D92F9-99BF-45BF-9733-D267B1E7B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46063"/>
            <a:ext cx="4713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Lidar automation: Acquisition software</a:t>
            </a:r>
            <a:endParaRPr lang="en-US" altLang="en-US" i="1"/>
          </a:p>
        </p:txBody>
      </p:sp>
      <p:sp>
        <p:nvSpPr>
          <p:cNvPr id="9219" name="Rectangle 16">
            <a:extLst>
              <a:ext uri="{FF2B5EF4-FFF2-40B4-BE49-F238E27FC236}">
                <a16:creationId xmlns:a16="http://schemas.microsoft.com/office/drawing/2014/main" id="{C83AC624-A431-4277-86D2-3423E36A2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82663"/>
            <a:ext cx="7239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2857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102870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0000CC"/>
                </a:solidFill>
              </a:rPr>
              <a:t>Design criteria / Required features</a:t>
            </a:r>
          </a:p>
          <a:p>
            <a:pPr lvl="1" algn="just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Modular approach for easy tests and modifications.</a:t>
            </a:r>
          </a:p>
          <a:p>
            <a:pPr lvl="1" algn="just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Portable to other lidar systems at TMF.</a:t>
            </a:r>
          </a:p>
          <a:p>
            <a:pPr lvl="1" algn="just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HDF5 data storage (1 minute time resolution).</a:t>
            </a:r>
          </a:p>
          <a:p>
            <a:pPr lvl="1" algn="just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Easy remote access.</a:t>
            </a:r>
          </a:p>
          <a:p>
            <a:pPr lvl="1" algn="just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Email report on acquisition start and end.</a:t>
            </a:r>
          </a:p>
          <a:p>
            <a:pPr lvl="1" algn="just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Detailed system status logging</a:t>
            </a:r>
          </a:p>
          <a:p>
            <a:pPr lvl="1" algn="just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endParaRPr lang="en-US" altLang="en-US" sz="1400" i="1" dirty="0"/>
          </a:p>
          <a:p>
            <a:pPr>
              <a:lnSpc>
                <a:spcPct val="11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 b="1" dirty="0">
                <a:solidFill>
                  <a:srgbClr val="0000CC"/>
                </a:solidFill>
              </a:rPr>
              <a:t>Implementation</a:t>
            </a:r>
          </a:p>
          <a:p>
            <a:pPr lvl="1" algn="just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b="1" i="1" dirty="0"/>
              <a:t>Python + Bokeh</a:t>
            </a:r>
            <a:r>
              <a:rPr lang="en-US" altLang="en-US" sz="1400" i="1" dirty="0"/>
              <a:t> (</a:t>
            </a:r>
            <a:r>
              <a:rPr lang="es-AR" altLang="en-US" sz="1400" i="1" dirty="0" err="1"/>
              <a:t>interactive</a:t>
            </a:r>
            <a:r>
              <a:rPr lang="es-AR" altLang="en-US" sz="1400" i="1" dirty="0"/>
              <a:t> </a:t>
            </a:r>
            <a:r>
              <a:rPr lang="es-AR" altLang="en-US" sz="1400" i="1" dirty="0" err="1"/>
              <a:t>visualization</a:t>
            </a:r>
            <a:r>
              <a:rPr lang="es-AR" altLang="en-US" sz="1400" i="1" dirty="0"/>
              <a:t> </a:t>
            </a:r>
            <a:r>
              <a:rPr lang="es-AR" altLang="en-US" sz="1400" i="1" dirty="0" err="1"/>
              <a:t>library</a:t>
            </a:r>
            <a:r>
              <a:rPr lang="en-US" altLang="en-US" sz="1400" i="1" dirty="0"/>
              <a:t>). </a:t>
            </a:r>
          </a:p>
          <a:p>
            <a:pPr lvl="1" algn="just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Free and open source software.</a:t>
            </a:r>
          </a:p>
          <a:p>
            <a:pPr lvl="1" algn="just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Code divided in five modules (</a:t>
            </a:r>
            <a:r>
              <a:rPr lang="en-US" altLang="en-US" sz="1400" b="1" i="1" dirty="0"/>
              <a:t>scheduler, housekeeping, alignment, acquisition, and web interface</a:t>
            </a:r>
            <a:r>
              <a:rPr lang="en-US" altLang="en-US" sz="1400" i="1" dirty="0"/>
              <a:t>). Connection between modules is implemented with sockets.</a:t>
            </a:r>
          </a:p>
          <a:p>
            <a:pPr lvl="1" algn="just">
              <a:lnSpc>
                <a:spcPct val="110000"/>
              </a:lnSpc>
              <a:spcBef>
                <a:spcPct val="30000"/>
              </a:spcBef>
              <a:buFontTx/>
              <a:buChar char="-"/>
            </a:pPr>
            <a:r>
              <a:rPr lang="en-US" altLang="en-US" sz="1400" i="1" dirty="0"/>
              <a:t>Interface running on a </a:t>
            </a:r>
            <a:r>
              <a:rPr lang="en-US" altLang="en-US" sz="1400" b="1" i="1" dirty="0"/>
              <a:t>web browser</a:t>
            </a:r>
            <a:r>
              <a:rPr lang="en-US" altLang="en-US" sz="1400" i="1" dirty="0"/>
              <a:t>.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endParaRPr lang="en-US" altLang="en-US" sz="1400" b="1" dirty="0">
              <a:solidFill>
                <a:srgbClr val="0000CC"/>
              </a:solidFill>
            </a:endParaRPr>
          </a:p>
        </p:txBody>
      </p:sp>
      <p:sp>
        <p:nvSpPr>
          <p:cNvPr id="9220" name="AutoShape 2" descr="Resultado de imagen para bokeh logo">
            <a:extLst>
              <a:ext uri="{FF2B5EF4-FFF2-40B4-BE49-F238E27FC236}">
                <a16:creationId xmlns:a16="http://schemas.microsoft.com/office/drawing/2014/main" id="{BCF04CCC-2122-41FA-82FB-27F6315D9E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9221" name="AutoShape 4" descr="Resultado de imagen para bokeh logo">
            <a:extLst>
              <a:ext uri="{FF2B5EF4-FFF2-40B4-BE49-F238E27FC236}">
                <a16:creationId xmlns:a16="http://schemas.microsoft.com/office/drawing/2014/main" id="{F7994E2B-9F9A-4A05-86CB-7FDDFD3673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pic>
        <p:nvPicPr>
          <p:cNvPr id="9222" name="55 Imagen" descr="descarga.png">
            <a:extLst>
              <a:ext uri="{FF2B5EF4-FFF2-40B4-BE49-F238E27FC236}">
                <a16:creationId xmlns:a16="http://schemas.microsoft.com/office/drawing/2014/main" id="{B08D2B33-72F0-4AB1-B9D6-5299DE40B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3815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57 Imagen" descr="descarga_2.png">
            <a:extLst>
              <a:ext uri="{FF2B5EF4-FFF2-40B4-BE49-F238E27FC236}">
                <a16:creationId xmlns:a16="http://schemas.microsoft.com/office/drawing/2014/main" id="{5FE98212-540C-48E3-BADD-84F5D7C2E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7" r="24529"/>
          <a:stretch>
            <a:fillRect/>
          </a:stretch>
        </p:blipFill>
        <p:spPr bwMode="auto">
          <a:xfrm>
            <a:off x="7918450" y="3276600"/>
            <a:ext cx="92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1B1D2ED-7AE0-4266-AF25-2570C568E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246063"/>
            <a:ext cx="3360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Lidar automation: Software</a:t>
            </a:r>
            <a:endParaRPr lang="en-US" altLang="en-US" i="1"/>
          </a:p>
        </p:txBody>
      </p:sp>
      <p:sp>
        <p:nvSpPr>
          <p:cNvPr id="10243" name="AutoShape 2" descr="Resultado de imagen para bokeh logo">
            <a:extLst>
              <a:ext uri="{FF2B5EF4-FFF2-40B4-BE49-F238E27FC236}">
                <a16:creationId xmlns:a16="http://schemas.microsoft.com/office/drawing/2014/main" id="{92FC18C7-6103-496A-8545-6BD262B0B1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44" name="AutoShape 4" descr="Resultado de imagen para bokeh logo">
            <a:extLst>
              <a:ext uri="{FF2B5EF4-FFF2-40B4-BE49-F238E27FC236}">
                <a16:creationId xmlns:a16="http://schemas.microsoft.com/office/drawing/2014/main" id="{E35B6128-E742-485D-B3BB-4C9005CD9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2EDC2E04-460B-49EF-9FA8-ECC75D913C25}"/>
              </a:ext>
            </a:extLst>
          </p:cNvPr>
          <p:cNvSpPr/>
          <p:nvPr/>
        </p:nvSpPr>
        <p:spPr bwMode="auto">
          <a:xfrm>
            <a:off x="228600" y="9144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/>
              <a:t>Web interface</a:t>
            </a:r>
          </a:p>
        </p:txBody>
      </p:sp>
      <p:sp>
        <p:nvSpPr>
          <p:cNvPr id="26" name="25 Rectángulo">
            <a:extLst>
              <a:ext uri="{FF2B5EF4-FFF2-40B4-BE49-F238E27FC236}">
                <a16:creationId xmlns:a16="http://schemas.microsoft.com/office/drawing/2014/main" id="{5C9736B3-8518-4742-BABD-CDFCED6D188C}"/>
              </a:ext>
            </a:extLst>
          </p:cNvPr>
          <p:cNvSpPr/>
          <p:nvPr/>
        </p:nvSpPr>
        <p:spPr bwMode="auto">
          <a:xfrm>
            <a:off x="1066800" y="14478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 err="1"/>
              <a:t>Scheduler</a:t>
            </a:r>
            <a:endParaRPr lang="es-AR" sz="1400" b="1" dirty="0"/>
          </a:p>
        </p:txBody>
      </p:sp>
      <p:sp>
        <p:nvSpPr>
          <p:cNvPr id="27" name="26 Rectángulo">
            <a:extLst>
              <a:ext uri="{FF2B5EF4-FFF2-40B4-BE49-F238E27FC236}">
                <a16:creationId xmlns:a16="http://schemas.microsoft.com/office/drawing/2014/main" id="{DD323790-DA07-4D02-AC0A-6DC9EBAB8C2D}"/>
              </a:ext>
            </a:extLst>
          </p:cNvPr>
          <p:cNvSpPr/>
          <p:nvPr/>
        </p:nvSpPr>
        <p:spPr bwMode="auto">
          <a:xfrm>
            <a:off x="2209800" y="20574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 err="1"/>
              <a:t>Housekeeping</a:t>
            </a:r>
            <a:endParaRPr lang="es-AR" sz="1400" b="1" dirty="0"/>
          </a:p>
        </p:txBody>
      </p:sp>
      <p:sp>
        <p:nvSpPr>
          <p:cNvPr id="28" name="27 Rectángulo">
            <a:extLst>
              <a:ext uri="{FF2B5EF4-FFF2-40B4-BE49-F238E27FC236}">
                <a16:creationId xmlns:a16="http://schemas.microsoft.com/office/drawing/2014/main" id="{CE520EC7-9A17-4C5A-BE6E-3FC4BC065E38}"/>
              </a:ext>
            </a:extLst>
          </p:cNvPr>
          <p:cNvSpPr/>
          <p:nvPr/>
        </p:nvSpPr>
        <p:spPr bwMode="auto">
          <a:xfrm>
            <a:off x="2209800" y="48006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 err="1"/>
              <a:t>Alignment</a:t>
            </a:r>
            <a:endParaRPr lang="es-AR" sz="1400" b="1" dirty="0"/>
          </a:p>
        </p:txBody>
      </p:sp>
      <p:sp>
        <p:nvSpPr>
          <p:cNvPr id="29" name="28 Rectángulo">
            <a:extLst>
              <a:ext uri="{FF2B5EF4-FFF2-40B4-BE49-F238E27FC236}">
                <a16:creationId xmlns:a16="http://schemas.microsoft.com/office/drawing/2014/main" id="{3C50DA8B-35A4-4AF5-8D14-17F9BC0ECF73}"/>
              </a:ext>
            </a:extLst>
          </p:cNvPr>
          <p:cNvSpPr/>
          <p:nvPr/>
        </p:nvSpPr>
        <p:spPr bwMode="auto">
          <a:xfrm>
            <a:off x="3124200" y="5638800"/>
            <a:ext cx="18288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 err="1"/>
              <a:t>Acquisition</a:t>
            </a:r>
            <a:endParaRPr lang="es-AR" sz="1400" b="1" dirty="0"/>
          </a:p>
        </p:txBody>
      </p:sp>
      <p:sp>
        <p:nvSpPr>
          <p:cNvPr id="30" name="29 Rectángulo">
            <a:extLst>
              <a:ext uri="{FF2B5EF4-FFF2-40B4-BE49-F238E27FC236}">
                <a16:creationId xmlns:a16="http://schemas.microsoft.com/office/drawing/2014/main" id="{12F3DEF7-5DC3-448A-ACA1-6C682987E9D2}"/>
              </a:ext>
            </a:extLst>
          </p:cNvPr>
          <p:cNvSpPr/>
          <p:nvPr/>
        </p:nvSpPr>
        <p:spPr bwMode="auto">
          <a:xfrm>
            <a:off x="6781800" y="4114800"/>
            <a:ext cx="21336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/>
              <a:t>Dome</a:t>
            </a:r>
          </a:p>
        </p:txBody>
      </p:sp>
      <p:sp>
        <p:nvSpPr>
          <p:cNvPr id="31" name="30 Rectángulo">
            <a:extLst>
              <a:ext uri="{FF2B5EF4-FFF2-40B4-BE49-F238E27FC236}">
                <a16:creationId xmlns:a16="http://schemas.microsoft.com/office/drawing/2014/main" id="{A2826D32-D54F-4C12-9ADB-AE3B0DB7ED53}"/>
              </a:ext>
            </a:extLst>
          </p:cNvPr>
          <p:cNvSpPr/>
          <p:nvPr/>
        </p:nvSpPr>
        <p:spPr bwMode="auto">
          <a:xfrm>
            <a:off x="6781800" y="1981200"/>
            <a:ext cx="21336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/>
              <a:t>UPS</a:t>
            </a:r>
          </a:p>
        </p:txBody>
      </p:sp>
      <p:sp>
        <p:nvSpPr>
          <p:cNvPr id="32" name="31 Rectángulo">
            <a:extLst>
              <a:ext uri="{FF2B5EF4-FFF2-40B4-BE49-F238E27FC236}">
                <a16:creationId xmlns:a16="http://schemas.microsoft.com/office/drawing/2014/main" id="{9B6118D3-CDA3-466D-8430-DC59538BED7C}"/>
              </a:ext>
            </a:extLst>
          </p:cNvPr>
          <p:cNvSpPr/>
          <p:nvPr/>
        </p:nvSpPr>
        <p:spPr bwMode="auto">
          <a:xfrm>
            <a:off x="6781800" y="2514600"/>
            <a:ext cx="21336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/>
              <a:t>PDU</a:t>
            </a:r>
          </a:p>
        </p:txBody>
      </p:sp>
      <p:sp>
        <p:nvSpPr>
          <p:cNvPr id="33" name="32 Rectángulo">
            <a:extLst>
              <a:ext uri="{FF2B5EF4-FFF2-40B4-BE49-F238E27FC236}">
                <a16:creationId xmlns:a16="http://schemas.microsoft.com/office/drawing/2014/main" id="{6CB4411E-3F78-4905-B9FF-F2BA8433AF4C}"/>
              </a:ext>
            </a:extLst>
          </p:cNvPr>
          <p:cNvSpPr/>
          <p:nvPr/>
        </p:nvSpPr>
        <p:spPr bwMode="auto">
          <a:xfrm>
            <a:off x="6781800" y="3581400"/>
            <a:ext cx="21336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/>
              <a:t>Laser</a:t>
            </a:r>
          </a:p>
        </p:txBody>
      </p:sp>
      <p:sp>
        <p:nvSpPr>
          <p:cNvPr id="34" name="33 Rectángulo">
            <a:extLst>
              <a:ext uri="{FF2B5EF4-FFF2-40B4-BE49-F238E27FC236}">
                <a16:creationId xmlns:a16="http://schemas.microsoft.com/office/drawing/2014/main" id="{1B837561-AB6E-4C4B-8A40-922DA422F542}"/>
              </a:ext>
            </a:extLst>
          </p:cNvPr>
          <p:cNvSpPr/>
          <p:nvPr/>
        </p:nvSpPr>
        <p:spPr bwMode="auto">
          <a:xfrm>
            <a:off x="6781800" y="3048000"/>
            <a:ext cx="21336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 err="1"/>
              <a:t>Met</a:t>
            </a:r>
            <a:r>
              <a:rPr lang="es-AR" sz="1400" b="1" dirty="0"/>
              <a:t> </a:t>
            </a:r>
            <a:r>
              <a:rPr lang="es-AR" sz="1400" b="1" dirty="0" err="1"/>
              <a:t>station</a:t>
            </a:r>
            <a:endParaRPr lang="es-AR" sz="1400" b="1" dirty="0"/>
          </a:p>
        </p:txBody>
      </p:sp>
      <p:sp>
        <p:nvSpPr>
          <p:cNvPr id="35" name="34 Rectángulo">
            <a:extLst>
              <a:ext uri="{FF2B5EF4-FFF2-40B4-BE49-F238E27FC236}">
                <a16:creationId xmlns:a16="http://schemas.microsoft.com/office/drawing/2014/main" id="{1ED9ECF9-912A-4C3D-92AE-AC64933D4009}"/>
              </a:ext>
            </a:extLst>
          </p:cNvPr>
          <p:cNvSpPr/>
          <p:nvPr/>
        </p:nvSpPr>
        <p:spPr bwMode="auto">
          <a:xfrm>
            <a:off x="6781800" y="5562600"/>
            <a:ext cx="21336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 err="1"/>
              <a:t>Transient</a:t>
            </a:r>
            <a:r>
              <a:rPr lang="es-AR" sz="1400" b="1" dirty="0"/>
              <a:t> </a:t>
            </a:r>
            <a:r>
              <a:rPr lang="es-AR" sz="1400" b="1" dirty="0" err="1"/>
              <a:t>recorder</a:t>
            </a:r>
            <a:endParaRPr lang="es-AR" sz="1400" b="1" dirty="0"/>
          </a:p>
        </p:txBody>
      </p:sp>
      <p:sp>
        <p:nvSpPr>
          <p:cNvPr id="36" name="35 Rectángulo">
            <a:extLst>
              <a:ext uri="{FF2B5EF4-FFF2-40B4-BE49-F238E27FC236}">
                <a16:creationId xmlns:a16="http://schemas.microsoft.com/office/drawing/2014/main" id="{E8E63FA5-6EEA-4CFC-ADF2-35A7BE6B497A}"/>
              </a:ext>
            </a:extLst>
          </p:cNvPr>
          <p:cNvSpPr/>
          <p:nvPr/>
        </p:nvSpPr>
        <p:spPr bwMode="auto">
          <a:xfrm>
            <a:off x="6781800" y="4800600"/>
            <a:ext cx="2133600" cy="381000"/>
          </a:xfrm>
          <a:prstGeom prst="rect">
            <a:avLst/>
          </a:prstGeom>
          <a:solidFill>
            <a:schemeClr val="tx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AR" sz="1400" b="1" dirty="0"/>
              <a:t>Motor </a:t>
            </a:r>
            <a:r>
              <a:rPr lang="es-AR" sz="1400" b="1" dirty="0" err="1"/>
              <a:t>controller</a:t>
            </a:r>
            <a:endParaRPr lang="es-AR" sz="1400" b="1" dirty="0"/>
          </a:p>
        </p:txBody>
      </p:sp>
      <p:sp>
        <p:nvSpPr>
          <p:cNvPr id="10257" name="38 Rectángulo">
            <a:extLst>
              <a:ext uri="{FF2B5EF4-FFF2-40B4-BE49-F238E27FC236}">
                <a16:creationId xmlns:a16="http://schemas.microsoft.com/office/drawing/2014/main" id="{765CD40D-C10E-4817-B25D-0CF866834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304800" cy="457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58" name="39 Flecha derecha">
            <a:extLst>
              <a:ext uri="{FF2B5EF4-FFF2-40B4-BE49-F238E27FC236}">
                <a16:creationId xmlns:a16="http://schemas.microsoft.com/office/drawing/2014/main" id="{FF027644-EF9B-4AC7-8F97-92C279964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0"/>
            <a:ext cx="381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59" name="40 Flecha derecha">
            <a:extLst>
              <a:ext uri="{FF2B5EF4-FFF2-40B4-BE49-F238E27FC236}">
                <a16:creationId xmlns:a16="http://schemas.microsoft.com/office/drawing/2014/main" id="{486D749A-1FA1-4C66-A8DC-43D62C346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057400"/>
            <a:ext cx="1371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60" name="41 Flecha derecha">
            <a:extLst>
              <a:ext uri="{FF2B5EF4-FFF2-40B4-BE49-F238E27FC236}">
                <a16:creationId xmlns:a16="http://schemas.microsoft.com/office/drawing/2014/main" id="{376FC117-A896-48BB-82F5-98B6DDAD6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800600"/>
            <a:ext cx="1524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61" name="42 Flecha derecha">
            <a:extLst>
              <a:ext uri="{FF2B5EF4-FFF2-40B4-BE49-F238E27FC236}">
                <a16:creationId xmlns:a16="http://schemas.microsoft.com/office/drawing/2014/main" id="{D2E637D5-0C98-4A92-86ED-6F4D96E27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2438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62" name="43 Rectángulo">
            <a:extLst>
              <a:ext uri="{FF2B5EF4-FFF2-40B4-BE49-F238E27FC236}">
                <a16:creationId xmlns:a16="http://schemas.microsoft.com/office/drawing/2014/main" id="{F07E306A-D16F-413D-8A56-EC9B8C0D1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828800"/>
            <a:ext cx="304800" cy="41148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63" name="44 Flecha derecha">
            <a:extLst>
              <a:ext uri="{FF2B5EF4-FFF2-40B4-BE49-F238E27FC236}">
                <a16:creationId xmlns:a16="http://schemas.microsoft.com/office/drawing/2014/main" id="{5B012A97-13F9-420E-A28D-E2EB84F62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33600"/>
            <a:ext cx="5334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64" name="46 Flecha derecha">
            <a:extLst>
              <a:ext uri="{FF2B5EF4-FFF2-40B4-BE49-F238E27FC236}">
                <a16:creationId xmlns:a16="http://schemas.microsoft.com/office/drawing/2014/main" id="{D4EC70D1-8D61-4B5A-AE6C-86D9FF119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8768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65" name="47 Flecha derecha">
            <a:extLst>
              <a:ext uri="{FF2B5EF4-FFF2-40B4-BE49-F238E27FC236}">
                <a16:creationId xmlns:a16="http://schemas.microsoft.com/office/drawing/2014/main" id="{FC582541-9FEB-40CA-B59B-704D6E773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715000"/>
            <a:ext cx="16002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50" name="49 Flecha derecha">
            <a:extLst>
              <a:ext uri="{FF2B5EF4-FFF2-40B4-BE49-F238E27FC236}">
                <a16:creationId xmlns:a16="http://schemas.microsoft.com/office/drawing/2014/main" id="{6EDE5F78-C0C5-49F6-9DDF-AD6E72094ED1}"/>
              </a:ext>
            </a:extLst>
          </p:cNvPr>
          <p:cNvSpPr/>
          <p:nvPr/>
        </p:nvSpPr>
        <p:spPr bwMode="auto">
          <a:xfrm>
            <a:off x="5486400" y="5638800"/>
            <a:ext cx="1219200" cy="304800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0267" name="50 Flecha derecha">
            <a:extLst>
              <a:ext uri="{FF2B5EF4-FFF2-40B4-BE49-F238E27FC236}">
                <a16:creationId xmlns:a16="http://schemas.microsoft.com/office/drawing/2014/main" id="{81F8A1F2-19DC-4505-8B09-E90CE9BE1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800600"/>
            <a:ext cx="2057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cxnSp>
        <p:nvCxnSpPr>
          <p:cNvPr id="55" name="54 Conector recto">
            <a:extLst>
              <a:ext uri="{FF2B5EF4-FFF2-40B4-BE49-F238E27FC236}">
                <a16:creationId xmlns:a16="http://schemas.microsoft.com/office/drawing/2014/main" id="{862AD38D-D235-4CCB-A8DD-67C7ABBAA569}"/>
              </a:ext>
            </a:extLst>
          </p:cNvPr>
          <p:cNvCxnSpPr/>
          <p:nvPr/>
        </p:nvCxnSpPr>
        <p:spPr bwMode="auto">
          <a:xfrm>
            <a:off x="5715000" y="990600"/>
            <a:ext cx="0" cy="51054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4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60" name="59 Esquina doblada">
            <a:extLst>
              <a:ext uri="{FF2B5EF4-FFF2-40B4-BE49-F238E27FC236}">
                <a16:creationId xmlns:a16="http://schemas.microsoft.com/office/drawing/2014/main" id="{771AA964-B31B-4447-B1E8-DF3C6429C6E9}"/>
              </a:ext>
            </a:extLst>
          </p:cNvPr>
          <p:cNvSpPr/>
          <p:nvPr/>
        </p:nvSpPr>
        <p:spPr bwMode="auto">
          <a:xfrm rot="10800000">
            <a:off x="3276600" y="6096000"/>
            <a:ext cx="228600" cy="304800"/>
          </a:xfrm>
          <a:prstGeom prst="foldedCorner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0270" name="60 Rectángulo">
            <a:extLst>
              <a:ext uri="{FF2B5EF4-FFF2-40B4-BE49-F238E27FC236}">
                <a16:creationId xmlns:a16="http://schemas.microsoft.com/office/drawing/2014/main" id="{4EE0D6C7-6ED9-46D9-A85D-DB2DCD9C2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6096000"/>
            <a:ext cx="4391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s-AR" altLang="en-US" b="1"/>
              <a:t>HDF5: HK + Alignment + Acquisition</a:t>
            </a:r>
          </a:p>
        </p:txBody>
      </p:sp>
      <p:pic>
        <p:nvPicPr>
          <p:cNvPr id="10271" name="61 Imagen" descr="descarga_2.png">
            <a:extLst>
              <a:ext uri="{FF2B5EF4-FFF2-40B4-BE49-F238E27FC236}">
                <a16:creationId xmlns:a16="http://schemas.microsoft.com/office/drawing/2014/main" id="{B1DA6989-7A01-4617-88F8-A3F78C0C2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7" r="24529"/>
          <a:stretch>
            <a:fillRect/>
          </a:stretch>
        </p:blipFill>
        <p:spPr bwMode="auto">
          <a:xfrm>
            <a:off x="2968625" y="1447800"/>
            <a:ext cx="384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62 Imagen" descr="descarga_2.png">
            <a:extLst>
              <a:ext uri="{FF2B5EF4-FFF2-40B4-BE49-F238E27FC236}">
                <a16:creationId xmlns:a16="http://schemas.microsoft.com/office/drawing/2014/main" id="{35BBD61B-003C-4C4A-9C55-4BBF2C6F5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7" r="24529"/>
          <a:stretch>
            <a:fillRect/>
          </a:stretch>
        </p:blipFill>
        <p:spPr bwMode="auto">
          <a:xfrm>
            <a:off x="4111625" y="2057400"/>
            <a:ext cx="384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63 Imagen" descr="descarga_2.png">
            <a:extLst>
              <a:ext uri="{FF2B5EF4-FFF2-40B4-BE49-F238E27FC236}">
                <a16:creationId xmlns:a16="http://schemas.microsoft.com/office/drawing/2014/main" id="{9FE85BC0-4456-4E03-92E3-EBD006B95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7" r="24529"/>
          <a:stretch>
            <a:fillRect/>
          </a:stretch>
        </p:blipFill>
        <p:spPr bwMode="auto">
          <a:xfrm>
            <a:off x="4111625" y="4800600"/>
            <a:ext cx="384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64 Imagen" descr="descarga_2.png">
            <a:extLst>
              <a:ext uri="{FF2B5EF4-FFF2-40B4-BE49-F238E27FC236}">
                <a16:creationId xmlns:a16="http://schemas.microsoft.com/office/drawing/2014/main" id="{08332A74-5EA9-4FEA-A223-64EE204D0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7" r="24529"/>
          <a:stretch>
            <a:fillRect/>
          </a:stretch>
        </p:blipFill>
        <p:spPr bwMode="auto">
          <a:xfrm>
            <a:off x="5026025" y="5638800"/>
            <a:ext cx="3841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65 Imagen" descr="descarga.png">
            <a:extLst>
              <a:ext uri="{FF2B5EF4-FFF2-40B4-BE49-F238E27FC236}">
                <a16:creationId xmlns:a16="http://schemas.microsoft.com/office/drawing/2014/main" id="{29DD7F57-2DD6-47F2-A544-1A120B538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6" name="66 Flecha derecha">
            <a:extLst>
              <a:ext uri="{FF2B5EF4-FFF2-40B4-BE49-F238E27FC236}">
                <a16:creationId xmlns:a16="http://schemas.microsoft.com/office/drawing/2014/main" id="{BB904BDA-1A3A-4022-B436-C67506E55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057400"/>
            <a:ext cx="2057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77" name="67 Rectángulo">
            <a:extLst>
              <a:ext uri="{FF2B5EF4-FFF2-40B4-BE49-F238E27FC236}">
                <a16:creationId xmlns:a16="http://schemas.microsoft.com/office/drawing/2014/main" id="{F030F1A4-F364-4A79-BF45-ABD41F77C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133600"/>
            <a:ext cx="304800" cy="22098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78" name="68 Flecha derecha">
            <a:extLst>
              <a:ext uri="{FF2B5EF4-FFF2-40B4-BE49-F238E27FC236}">
                <a16:creationId xmlns:a16="http://schemas.microsoft.com/office/drawing/2014/main" id="{42E81EAD-302D-48EB-ABF5-1B6BC6DD6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5908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79" name="69 Flecha derecha">
            <a:extLst>
              <a:ext uri="{FF2B5EF4-FFF2-40B4-BE49-F238E27FC236}">
                <a16:creationId xmlns:a16="http://schemas.microsoft.com/office/drawing/2014/main" id="{41548100-8C39-43D7-9936-782F90DD2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1242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80" name="70 Flecha derecha">
            <a:extLst>
              <a:ext uri="{FF2B5EF4-FFF2-40B4-BE49-F238E27FC236}">
                <a16:creationId xmlns:a16="http://schemas.microsoft.com/office/drawing/2014/main" id="{2B1F5194-24E9-4D25-9D82-F8B96B346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5814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81" name="71 Flecha derecha">
            <a:extLst>
              <a:ext uri="{FF2B5EF4-FFF2-40B4-BE49-F238E27FC236}">
                <a16:creationId xmlns:a16="http://schemas.microsoft.com/office/drawing/2014/main" id="{081785BF-A4CD-4611-B303-3CCA333FD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114800"/>
            <a:ext cx="762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74" name="73 Esquina doblada">
            <a:extLst>
              <a:ext uri="{FF2B5EF4-FFF2-40B4-BE49-F238E27FC236}">
                <a16:creationId xmlns:a16="http://schemas.microsoft.com/office/drawing/2014/main" id="{A1BA9DF2-8321-4F38-8892-75682D655FAF}"/>
              </a:ext>
            </a:extLst>
          </p:cNvPr>
          <p:cNvSpPr/>
          <p:nvPr/>
        </p:nvSpPr>
        <p:spPr bwMode="auto">
          <a:xfrm rot="10800000">
            <a:off x="2286000" y="2514600"/>
            <a:ext cx="228600" cy="304800"/>
          </a:xfrm>
          <a:prstGeom prst="foldedCorner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0283" name="74 Rectángulo">
            <a:extLst>
              <a:ext uri="{FF2B5EF4-FFF2-40B4-BE49-F238E27FC236}">
                <a16:creationId xmlns:a16="http://schemas.microsoft.com/office/drawing/2014/main" id="{E6754344-2B51-4793-B7C8-EE8ED3B8D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14600"/>
            <a:ext cx="514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s-AR" altLang="en-US" b="1"/>
              <a:t>HK</a:t>
            </a:r>
          </a:p>
        </p:txBody>
      </p:sp>
      <p:sp>
        <p:nvSpPr>
          <p:cNvPr id="76" name="75 Esquina doblada">
            <a:extLst>
              <a:ext uri="{FF2B5EF4-FFF2-40B4-BE49-F238E27FC236}">
                <a16:creationId xmlns:a16="http://schemas.microsoft.com/office/drawing/2014/main" id="{995314A3-514B-4905-99F4-6BFD863ED481}"/>
              </a:ext>
            </a:extLst>
          </p:cNvPr>
          <p:cNvSpPr/>
          <p:nvPr/>
        </p:nvSpPr>
        <p:spPr bwMode="auto">
          <a:xfrm rot="10800000">
            <a:off x="2290763" y="5224463"/>
            <a:ext cx="228600" cy="304800"/>
          </a:xfrm>
          <a:prstGeom prst="foldedCorner">
            <a:avLst/>
          </a:prstGeom>
          <a:solidFill>
            <a:schemeClr val="tx1">
              <a:lumMod val="95000"/>
            </a:schemeClr>
          </a:solidFill>
          <a:ln w="9525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10285" name="76 Rectángulo">
            <a:extLst>
              <a:ext uri="{FF2B5EF4-FFF2-40B4-BE49-F238E27FC236}">
                <a16:creationId xmlns:a16="http://schemas.microsoft.com/office/drawing/2014/main" id="{3D1D4B15-E2A9-403C-9A0C-FB1A4E825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5224463"/>
            <a:ext cx="1366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s-AR" altLang="en-US" b="1"/>
              <a:t>Alignment</a:t>
            </a:r>
          </a:p>
        </p:txBody>
      </p:sp>
      <p:sp>
        <p:nvSpPr>
          <p:cNvPr id="10286" name="78 Rectángulo">
            <a:extLst>
              <a:ext uri="{FF2B5EF4-FFF2-40B4-BE49-F238E27FC236}">
                <a16:creationId xmlns:a16="http://schemas.microsoft.com/office/drawing/2014/main" id="{FB8A32D6-A2E7-444A-9FB4-D60D89FA8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876800"/>
            <a:ext cx="304800" cy="914400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0287" name="79 Flecha derecha">
            <a:extLst>
              <a:ext uri="{FF2B5EF4-FFF2-40B4-BE49-F238E27FC236}">
                <a16:creationId xmlns:a16="http://schemas.microsoft.com/office/drawing/2014/main" id="{441D99F1-08D9-469F-9E02-29B8D06AA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562600"/>
            <a:ext cx="7620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002A031-383F-479F-B815-87FE0918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246063"/>
            <a:ext cx="3360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Lidar automation: Software</a:t>
            </a:r>
            <a:endParaRPr lang="en-US" altLang="en-US" i="1"/>
          </a:p>
        </p:txBody>
      </p:sp>
      <p:sp>
        <p:nvSpPr>
          <p:cNvPr id="11267" name="AutoShape 2" descr="Resultado de imagen para bokeh logo">
            <a:extLst>
              <a:ext uri="{FF2B5EF4-FFF2-40B4-BE49-F238E27FC236}">
                <a16:creationId xmlns:a16="http://schemas.microsoft.com/office/drawing/2014/main" id="{DE7E3CC3-74F4-4C1A-B7A8-CA23962F90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1268" name="AutoShape 4" descr="Resultado de imagen para bokeh logo">
            <a:extLst>
              <a:ext uri="{FF2B5EF4-FFF2-40B4-BE49-F238E27FC236}">
                <a16:creationId xmlns:a16="http://schemas.microsoft.com/office/drawing/2014/main" id="{A05600F6-62AD-4870-98AD-2A311C0D0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pic>
        <p:nvPicPr>
          <p:cNvPr id="11269" name="Picture 2" descr="C:\Users\Fernando\Downloads\schedule (1).png">
            <a:extLst>
              <a:ext uri="{FF2B5EF4-FFF2-40B4-BE49-F238E27FC236}">
                <a16:creationId xmlns:a16="http://schemas.microsoft.com/office/drawing/2014/main" id="{F4DA227B-05A6-4AD7-9926-91E240596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3063"/>
            <a:ext cx="8458200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E49B9F8-58C8-451B-B116-56FCF0FBA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246063"/>
            <a:ext cx="3360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Lidar automation: Software</a:t>
            </a:r>
            <a:endParaRPr lang="en-US" altLang="en-US" i="1"/>
          </a:p>
        </p:txBody>
      </p:sp>
      <p:sp>
        <p:nvSpPr>
          <p:cNvPr id="12291" name="AutoShape 2" descr="Resultado de imagen para bokeh logo">
            <a:extLst>
              <a:ext uri="{FF2B5EF4-FFF2-40B4-BE49-F238E27FC236}">
                <a16:creationId xmlns:a16="http://schemas.microsoft.com/office/drawing/2014/main" id="{FA1E7EB7-F38A-4A58-BF5A-D4BC3E8B24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2292" name="AutoShape 4" descr="Resultado de imagen para bokeh logo">
            <a:extLst>
              <a:ext uri="{FF2B5EF4-FFF2-40B4-BE49-F238E27FC236}">
                <a16:creationId xmlns:a16="http://schemas.microsoft.com/office/drawing/2014/main" id="{CF1A8577-3482-43CD-96EF-22E04EB717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pic>
        <p:nvPicPr>
          <p:cNvPr id="12293" name="Picture 2" descr="C:\Users\Fernando\Downloads\hk (1).png">
            <a:extLst>
              <a:ext uri="{FF2B5EF4-FFF2-40B4-BE49-F238E27FC236}">
                <a16:creationId xmlns:a16="http://schemas.microsoft.com/office/drawing/2014/main" id="{E94C1068-DE84-4601-AEDC-FC98A0745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3063"/>
            <a:ext cx="8458200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A125F1C-913A-4278-9FBC-2209A0244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538" y="246063"/>
            <a:ext cx="3360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Lidar automation: Software</a:t>
            </a:r>
            <a:endParaRPr lang="en-US" altLang="en-US" i="1"/>
          </a:p>
        </p:txBody>
      </p:sp>
      <p:sp>
        <p:nvSpPr>
          <p:cNvPr id="13315" name="AutoShape 2" descr="Resultado de imagen para bokeh logo">
            <a:extLst>
              <a:ext uri="{FF2B5EF4-FFF2-40B4-BE49-F238E27FC236}">
                <a16:creationId xmlns:a16="http://schemas.microsoft.com/office/drawing/2014/main" id="{05FF64F0-9149-421B-AE4E-7C68A0383A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sp>
        <p:nvSpPr>
          <p:cNvPr id="13316" name="AutoShape 4" descr="Resultado de imagen para bokeh logo">
            <a:extLst>
              <a:ext uri="{FF2B5EF4-FFF2-40B4-BE49-F238E27FC236}">
                <a16:creationId xmlns:a16="http://schemas.microsoft.com/office/drawing/2014/main" id="{DF42B208-1AE3-4063-A7E8-22BC9CB963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endParaRPr lang="es-AR" altLang="en-US"/>
          </a:p>
        </p:txBody>
      </p:sp>
      <p:pic>
        <p:nvPicPr>
          <p:cNvPr id="13317" name="Picture 2" descr="C:\Users\Fernando\Downloads\alignment (1).png">
            <a:extLst>
              <a:ext uri="{FF2B5EF4-FFF2-40B4-BE49-F238E27FC236}">
                <a16:creationId xmlns:a16="http://schemas.microsoft.com/office/drawing/2014/main" id="{64A36B77-5A39-411A-8F31-ED8132D9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2113"/>
            <a:ext cx="842486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L_2009">
  <a:themeElements>
    <a:clrScheme name="TL_2009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L_2009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L_2009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L_2009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L_2009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23041</TotalTime>
  <Words>885</Words>
  <Application>Microsoft Office PowerPoint</Application>
  <PresentationFormat>On-screen Show (4:3)</PresentationFormat>
  <Paragraphs>145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Verdana</vt:lpstr>
      <vt:lpstr>Arial</vt:lpstr>
      <vt:lpstr>Tahoma</vt:lpstr>
      <vt:lpstr>Wingdings</vt:lpstr>
      <vt:lpstr>Cambria</vt:lpstr>
      <vt:lpstr>TL_2009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Gerald</dc:creator>
  <cp:lastModifiedBy>Chouza Keil, Fernando G.</cp:lastModifiedBy>
  <cp:revision>1182</cp:revision>
  <dcterms:created xsi:type="dcterms:W3CDTF">2009-06-03T19:25:50Z</dcterms:created>
  <dcterms:modified xsi:type="dcterms:W3CDTF">2018-05-08T16:39:51Z</dcterms:modified>
</cp:coreProperties>
</file>