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8" r:id="rId3"/>
    <p:sldId id="261" r:id="rId4"/>
    <p:sldId id="259" r:id="rId5"/>
    <p:sldId id="264" r:id="rId6"/>
    <p:sldId id="265" r:id="rId7"/>
    <p:sldId id="266" r:id="rId8"/>
    <p:sldId id="268" r:id="rId9"/>
    <p:sldId id="270" r:id="rId10"/>
    <p:sldId id="269" r:id="rId11"/>
    <p:sldId id="271" r:id="rId12"/>
    <p:sldId id="260" r:id="rId13"/>
    <p:sldId id="273" r:id="rId14"/>
    <p:sldId id="272" r:id="rId15"/>
    <p:sldId id="262" r:id="rId16"/>
    <p:sldId id="26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9" autoAdjust="0"/>
  </p:normalViewPr>
  <p:slideViewPr>
    <p:cSldViewPr>
      <p:cViewPr varScale="1">
        <p:scale>
          <a:sx n="78" d="100"/>
          <a:sy n="78" d="100"/>
        </p:scale>
        <p:origin x="-149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D1473-9CDB-4022-8320-9B50D591067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6FB69-C183-4B86-AE2A-FEF4239D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6FB69-C183-4B86-AE2A-FEF4239D5C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 May 2013 Aircraft multicell</a:t>
            </a:r>
            <a:r>
              <a:rPr lang="en-US" baseline="0" dirty="0" smtClean="0"/>
              <a:t> cluster</a:t>
            </a:r>
            <a:endParaRPr lang="en-US" dirty="0" smtClean="0"/>
          </a:p>
          <a:p>
            <a:r>
              <a:rPr lang="en-US" dirty="0" smtClean="0"/>
              <a:t>Flash Length =</a:t>
            </a:r>
            <a:r>
              <a:rPr lang="en-US" baseline="0" dirty="0" smtClean="0"/>
              <a:t> (Convex Hull Flash Area)^(1/2)</a:t>
            </a:r>
          </a:p>
          <a:p>
            <a:r>
              <a:rPr lang="en-US" baseline="0" dirty="0" smtClean="0"/>
              <a:t>Flash count is correlated with precipitation ice mass and convective updraft volume.</a:t>
            </a:r>
          </a:p>
          <a:p>
            <a:r>
              <a:rPr lang="en-US" baseline="0" dirty="0" smtClean="0"/>
              <a:t>Median flash extent increases as convective engine pulses (e.g., peak in flash count, graupel volume, updraft)</a:t>
            </a:r>
          </a:p>
          <a:p>
            <a:r>
              <a:rPr lang="en-US" baseline="0" dirty="0" smtClean="0"/>
              <a:t>Breadth of flash extent distribution lags convective pulse and is more correlated to non-precipitation ice volume (e.g., anvil).  </a:t>
            </a:r>
          </a:p>
          <a:p>
            <a:r>
              <a:rPr lang="en-US" baseline="0" dirty="0" smtClean="0"/>
              <a:t>Flash count and extent are somewhat opposed.  Flashes with very large extent occur when flash rate is low (e.g., Bruning and MacGorman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A235-9EE3-4525-9543-8A620B76C7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</a:t>
            </a:r>
            <a:r>
              <a:rPr lang="en-US" baseline="0" dirty="0" smtClean="0"/>
              <a:t> lightning dominates segment altitude distribution (SAD) and is well correlated to graupel volume and updraft volume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LNOM, even though Ground Flashes have much less SAD than Cloud Flashes, LNOx production from Ground Flashes is significant fraction of all flash production, especially but not exclusively at low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A235-9EE3-4525-9543-8A620B76C7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3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December 11, 2013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American Geophysical Union (AGU) AE31A-03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00708"/>
            <a:ext cx="8534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effectLst/>
              </a:rPr>
              <a:t>An Investigation of the Kinematic and Microphysical Control of Lightning Rate, Extent and NO</a:t>
            </a:r>
            <a:r>
              <a:rPr lang="en-US" sz="3000" baseline="-25000" dirty="0">
                <a:solidFill>
                  <a:schemeClr val="bg2"/>
                </a:solidFill>
                <a:effectLst/>
              </a:rPr>
              <a:t>X</a:t>
            </a:r>
            <a:r>
              <a:rPr lang="en-US" sz="3000" dirty="0">
                <a:solidFill>
                  <a:schemeClr val="bg2"/>
                </a:solidFill>
                <a:effectLst/>
              </a:rPr>
              <a:t> Production using DC3 Observations and the NASA Lightning Nitrogen Oxides Model (LNOM</a:t>
            </a:r>
            <a:r>
              <a:rPr lang="en-US" sz="3000" dirty="0" smtClean="0">
                <a:solidFill>
                  <a:schemeClr val="bg2"/>
                </a:solidFill>
                <a:effectLst/>
              </a:rPr>
              <a:t>)</a:t>
            </a:r>
            <a:endParaRPr lang="en-US" sz="3000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564" y="2816932"/>
            <a:ext cx="7854696" cy="23042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Lawrence Carey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, William Koshak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Harold Peterson</a:t>
            </a:r>
            <a:r>
              <a:rPr lang="en-US" b="1" baseline="30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, Retha Matthee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 and A. Lamont </a:t>
            </a:r>
            <a:r>
              <a:rPr lang="en-US" b="1" dirty="0" smtClean="0">
                <a:solidFill>
                  <a:schemeClr val="bg1"/>
                </a:solidFill>
              </a:rPr>
              <a:t>Bain</a:t>
            </a:r>
            <a:r>
              <a:rPr lang="en-US" b="1" baseline="30000" dirty="0" smtClean="0">
                <a:solidFill>
                  <a:schemeClr val="bg1"/>
                </a:solidFill>
              </a:rPr>
              <a:t>1</a:t>
            </a:r>
            <a:endParaRPr lang="en-US" b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2100" baseline="30000" dirty="0">
                <a:solidFill>
                  <a:schemeClr val="bg1"/>
                </a:solidFill>
              </a:rPr>
              <a:t>1 </a:t>
            </a:r>
            <a:r>
              <a:rPr lang="en-US" sz="2100" dirty="0">
                <a:solidFill>
                  <a:schemeClr val="bg1"/>
                </a:solidFill>
              </a:rPr>
              <a:t>Department of Atmospheric Science, University of Alabama in Huntsville (</a:t>
            </a:r>
            <a:r>
              <a:rPr lang="en-US" sz="2100" dirty="0" smtClean="0">
                <a:solidFill>
                  <a:schemeClr val="bg1"/>
                </a:solidFill>
              </a:rPr>
              <a:t>UAH), </a:t>
            </a:r>
            <a:r>
              <a:rPr lang="en-US" sz="2100" dirty="0">
                <a:solidFill>
                  <a:schemeClr val="bg1"/>
                </a:solidFill>
              </a:rPr>
              <a:t>Huntsville, AL</a:t>
            </a:r>
          </a:p>
          <a:p>
            <a:pPr algn="ctr"/>
            <a:r>
              <a:rPr lang="en-US" sz="2100" baseline="30000" dirty="0">
                <a:solidFill>
                  <a:schemeClr val="bg1"/>
                </a:solidFill>
              </a:rPr>
              <a:t>2 </a:t>
            </a:r>
            <a:r>
              <a:rPr lang="en-US" sz="2100" dirty="0">
                <a:solidFill>
                  <a:schemeClr val="bg1"/>
                </a:solidFill>
              </a:rPr>
              <a:t>Earth Science Office, NASA Marshall Space Flight Center (MSFC), Huntsville, AL</a:t>
            </a:r>
          </a:p>
          <a:p>
            <a:pPr algn="ctr"/>
            <a:r>
              <a:rPr lang="en-US" sz="2100" baseline="30000" dirty="0">
                <a:solidFill>
                  <a:schemeClr val="bg1"/>
                </a:solidFill>
              </a:rPr>
              <a:t>3 </a:t>
            </a:r>
            <a:r>
              <a:rPr lang="en-US" sz="2100" dirty="0">
                <a:solidFill>
                  <a:schemeClr val="bg1"/>
                </a:solidFill>
              </a:rPr>
              <a:t>Universities Space Research Association (USRA), Huntsville, 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" y="5425988"/>
            <a:ext cx="2411730" cy="957834"/>
          </a:xfrm>
          <a:prstGeom prst="rect">
            <a:avLst/>
          </a:prstGeom>
        </p:spPr>
      </p:pic>
      <p:pic>
        <p:nvPicPr>
          <p:cNvPr id="5" name="Picture 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5121188"/>
            <a:ext cx="1668445" cy="138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49788"/>
            <a:ext cx="1600200" cy="11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December 11,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American Geophysical Union (AGU) AE31A-03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655676" y="8620"/>
            <a:ext cx="3559026" cy="6772656"/>
            <a:chOff x="4800600" y="609600"/>
            <a:chExt cx="3203448" cy="6096000"/>
          </a:xfrm>
        </p:grpSpPr>
        <p:grpSp>
          <p:nvGrpSpPr>
            <p:cNvPr id="9" name="Group 8"/>
            <p:cNvGrpSpPr/>
            <p:nvPr/>
          </p:nvGrpSpPr>
          <p:grpSpPr>
            <a:xfrm>
              <a:off x="4800600" y="609600"/>
              <a:ext cx="3203448" cy="6096000"/>
              <a:chOff x="4724400" y="333998"/>
              <a:chExt cx="3203448" cy="6096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3229598"/>
                <a:ext cx="3200400" cy="32004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7448" y="333998"/>
                <a:ext cx="3200400" cy="3200400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5943600" y="3505200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All Flashes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655676" y="8620"/>
            <a:ext cx="3555644" cy="6772656"/>
            <a:chOff x="5334000" y="609600"/>
            <a:chExt cx="3200400" cy="609600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0" y="609600"/>
              <a:ext cx="3200400" cy="6096000"/>
              <a:chOff x="4727448" y="353226"/>
              <a:chExt cx="3200400" cy="60960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7448" y="3248826"/>
                <a:ext cx="3200400" cy="32004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7448" y="353226"/>
                <a:ext cx="3200400" cy="3200400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6324600" y="3505200"/>
              <a:ext cx="148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Cloud Flashes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655676" y="8620"/>
            <a:ext cx="3555644" cy="6772656"/>
            <a:chOff x="4800600" y="609600"/>
            <a:chExt cx="3200400" cy="6096000"/>
          </a:xfrm>
        </p:grpSpPr>
        <p:grpSp>
          <p:nvGrpSpPr>
            <p:cNvPr id="33" name="Group 32"/>
            <p:cNvGrpSpPr/>
            <p:nvPr/>
          </p:nvGrpSpPr>
          <p:grpSpPr>
            <a:xfrm>
              <a:off x="4800600" y="609600"/>
              <a:ext cx="3200400" cy="6096000"/>
              <a:chOff x="4727448" y="381000"/>
              <a:chExt cx="3200400" cy="609600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7448" y="3276600"/>
                <a:ext cx="3200400" cy="32004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7448" y="381000"/>
                <a:ext cx="3200400" cy="3200400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5715000" y="3505200"/>
              <a:ext cx="1655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Ground Flashes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08" y="980728"/>
            <a:ext cx="1591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NASA LNOM Lightning Segment Altitude Distribution (SAD)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500" y="4388911"/>
            <a:ext cx="1548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NASA LNOM Lightning NO</a:t>
            </a:r>
            <a:r>
              <a:rPr lang="en-US" b="1" baseline="-25000" dirty="0" smtClean="0">
                <a:solidFill>
                  <a:schemeClr val="accent1"/>
                </a:solidFill>
              </a:rPr>
              <a:t>x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(LNOx)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Production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5736" y="713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Time-Height Evolution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3714125"/>
            <a:ext cx="34203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smtClean="0"/>
              <a:t>Cloud flashes dominate SAD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smtClean="0"/>
              <a:t>Ground </a:t>
            </a:r>
            <a:r>
              <a:rPr lang="en-US" dirty="0" smtClean="0"/>
              <a:t>SAD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Cloud SAD, especially </a:t>
            </a:r>
            <a:r>
              <a:rPr lang="en-US" dirty="0" smtClean="0"/>
              <a:t>aloft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smtClean="0"/>
              <a:t>Yet, </a:t>
            </a:r>
            <a:r>
              <a:rPr lang="en-US" dirty="0"/>
              <a:t>LNOx production from Ground </a:t>
            </a:r>
            <a:r>
              <a:rPr lang="en-US" dirty="0" smtClean="0"/>
              <a:t>Flash significant </a:t>
            </a:r>
            <a:r>
              <a:rPr lang="en-US" dirty="0"/>
              <a:t>fraction </a:t>
            </a:r>
            <a:r>
              <a:rPr lang="en-US" dirty="0" smtClean="0"/>
              <a:t>of overall LNOx </a:t>
            </a:r>
            <a:r>
              <a:rPr lang="en-US" dirty="0"/>
              <a:t>production, especially but not exclusively at low </a:t>
            </a:r>
            <a:r>
              <a:rPr lang="en-US" dirty="0" smtClean="0"/>
              <a:t>levels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566160" cy="35661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732984" y="4462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Max dBZ</a:t>
            </a:r>
          </a:p>
        </p:txBody>
      </p:sp>
    </p:spTree>
    <p:extLst>
      <p:ext uri="{BB962C8B-B14F-4D97-AF65-F5344CB8AC3E}">
        <p14:creationId xmlns:p14="http://schemas.microsoft.com/office/powerpoint/2010/main" val="42084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860" y="584684"/>
            <a:ext cx="8229600" cy="1140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Storm Integrated (</a:t>
            </a:r>
            <a:r>
              <a:rPr lang="en-US" sz="3200" b="1" dirty="0" smtClean="0">
                <a:sym typeface="Symbol"/>
              </a:rPr>
              <a:t> </a:t>
            </a:r>
            <a:r>
              <a:rPr lang="en-US" sz="3200" b="1" dirty="0" smtClean="0"/>
              <a:t>1-hour) LNOM Profiles</a:t>
            </a:r>
            <a:br>
              <a:rPr lang="en-US" sz="3200" b="1" dirty="0" smtClean="0"/>
            </a:br>
            <a:r>
              <a:rPr lang="en-US" sz="3200" b="1" dirty="0" smtClean="0"/>
              <a:t>21 May 2012 DC3 AL Aircraft Cluster</a:t>
            </a:r>
            <a:endParaRPr lang="en-US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2728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2728"/>
            <a:ext cx="4038600" cy="4038600"/>
          </a:xfrm>
        </p:spPr>
      </p:pic>
      <p:sp>
        <p:nvSpPr>
          <p:cNvPr id="10" name="TextBox 9"/>
          <p:cNvSpPr txBox="1"/>
          <p:nvPr/>
        </p:nvSpPr>
        <p:spPr>
          <a:xfrm>
            <a:off x="467544" y="1916832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SAD All Flashes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6159" y="1880828"/>
            <a:ext cx="435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LNOx Production All Flashes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68475" y="836712"/>
            <a:ext cx="6804025" cy="5767536"/>
            <a:chOff x="1908435" y="836712"/>
            <a:chExt cx="6804025" cy="57675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836712"/>
              <a:ext cx="6187550" cy="2962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435" y="3861048"/>
              <a:ext cx="6804025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2756"/>
            <a:ext cx="1912019" cy="191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LNOM Flash Extent [</a:t>
            </a:r>
            <a:r>
              <a:rPr lang="en-US" sz="2800" b="1" dirty="0" smtClean="0">
                <a:solidFill>
                  <a:schemeClr val="tx2"/>
                </a:solidFill>
                <a:sym typeface="Symbol"/>
              </a:rPr>
              <a:t></a:t>
            </a:r>
            <a:r>
              <a:rPr lang="en-US" sz="2400" b="1" dirty="0" smtClean="0">
                <a:solidFill>
                  <a:schemeClr val="tx2"/>
                </a:solidFill>
                <a:sym typeface="Symbol"/>
              </a:rPr>
              <a:t>(SAD)]</a:t>
            </a:r>
            <a:r>
              <a:rPr lang="en-US" sz="2400" b="1" dirty="0" smtClean="0">
                <a:solidFill>
                  <a:schemeClr val="tx2"/>
                </a:solidFill>
              </a:rPr>
              <a:t>vs. Convex Hull Length vs. Radar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90936"/>
              </p:ext>
            </p:extLst>
          </p:nvPr>
        </p:nvGraphicFramePr>
        <p:xfrm>
          <a:off x="503548" y="3933056"/>
          <a:ext cx="8496942" cy="26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  <a:gridCol w="2832314"/>
                <a:gridCol w="2832314"/>
              </a:tblGrid>
              <a:tr h="849317">
                <a:tc>
                  <a:txBody>
                    <a:bodyPr/>
                    <a:lstStyle/>
                    <a:p>
                      <a:r>
                        <a:rPr lang="en-US" dirty="0" smtClean="0"/>
                        <a:t>Radar 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Flash</a:t>
                      </a:r>
                      <a:r>
                        <a:rPr lang="en-US" baseline="0" dirty="0" smtClean="0"/>
                        <a:t> Rate </a:t>
                      </a:r>
                    </a:p>
                    <a:p>
                      <a:r>
                        <a:rPr lang="en-US" baseline="0" dirty="0" smtClean="0"/>
                        <a:t>(min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Flash Extent</a:t>
                      </a:r>
                      <a:r>
                        <a:rPr lang="en-US" baseline="0" dirty="0" smtClean="0"/>
                        <a:t> Rate </a:t>
                      </a:r>
                    </a:p>
                    <a:p>
                      <a:r>
                        <a:rPr lang="en-US" baseline="0" dirty="0" smtClean="0"/>
                        <a:t>(km min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53745">
                <a:tc>
                  <a:txBody>
                    <a:bodyPr/>
                    <a:lstStyle/>
                    <a:p>
                      <a:r>
                        <a:rPr lang="en-US" dirty="0" smtClean="0"/>
                        <a:t>Graupel Echo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 = 0.79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 = 0.61</a:t>
                      </a:r>
                      <a:endParaRPr lang="en-US" sz="2000" dirty="0"/>
                    </a:p>
                  </a:txBody>
                  <a:tcPr/>
                </a:tc>
              </a:tr>
              <a:tr h="45374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Precipitation Ice Mass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 = 0.78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 = 0.55</a:t>
                      </a:r>
                      <a:endParaRPr lang="en-US" sz="2000" dirty="0" smtClean="0"/>
                    </a:p>
                  </a:txBody>
                  <a:tcPr/>
                </a:tc>
              </a:tr>
              <a:tr h="453745">
                <a:tc>
                  <a:txBody>
                    <a:bodyPr/>
                    <a:lstStyle/>
                    <a:p>
                      <a:r>
                        <a:rPr lang="en-US" dirty="0" smtClean="0"/>
                        <a:t>Updraft Echo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 = 0.76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 = 0.61</a:t>
                      </a:r>
                      <a:endParaRPr lang="en-US" sz="2000" dirty="0" smtClean="0"/>
                    </a:p>
                  </a:txBody>
                  <a:tcPr/>
                </a:tc>
              </a:tr>
              <a:tr h="453745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Updraft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 = 0.60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 = 0.41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4635" y="3140968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Flash Extent</a:t>
            </a:r>
          </a:p>
          <a:p>
            <a:r>
              <a:rPr lang="en-US" dirty="0" smtClean="0">
                <a:sym typeface="Symbol"/>
              </a:rPr>
              <a:t>(</a:t>
            </a:r>
            <a:r>
              <a:rPr lang="en-US" sz="1400" dirty="0" smtClean="0">
                <a:sym typeface="Symbol"/>
              </a:rPr>
              <a:t>LNOM, Convex Hull</a:t>
            </a:r>
            <a:r>
              <a:rPr lang="en-US" dirty="0" smtClean="0">
                <a:sym typeface="Symbol"/>
              </a:rPr>
              <a:t>)=0.89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1500" y="836712"/>
            <a:ext cx="8765651" cy="2988332"/>
            <a:chOff x="71500" y="836712"/>
            <a:chExt cx="8765651" cy="2988332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836712"/>
              <a:ext cx="6281375" cy="2977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1500" y="3178713"/>
              <a:ext cx="24482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LNOM Flash</a:t>
              </a:r>
            </a:p>
            <a:p>
              <a:r>
                <a:rPr lang="en-US" dirty="0" smtClean="0">
                  <a:sym typeface="Symbol"/>
                </a:rPr>
                <a:t>(</a:t>
              </a:r>
              <a:r>
                <a:rPr lang="en-US" dirty="0">
                  <a:sym typeface="Symbol"/>
                </a:rPr>
                <a:t>R</a:t>
              </a:r>
              <a:r>
                <a:rPr lang="en-US" dirty="0" smtClean="0">
                  <a:sym typeface="Symbol"/>
                </a:rPr>
                <a:t>ate, Extent) = 0.90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620688"/>
            <a:ext cx="280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SAD: </a:t>
            </a:r>
            <a:r>
              <a:rPr lang="en-US" sz="1400" dirty="0" smtClean="0"/>
              <a:t>“connect-the-dots”</a:t>
            </a:r>
          </a:p>
          <a:p>
            <a:r>
              <a:rPr lang="en-US" sz="1600" dirty="0" smtClean="0"/>
              <a:t>Convex Hull: </a:t>
            </a:r>
            <a:r>
              <a:rPr lang="en-US" sz="1400" dirty="0" smtClean="0"/>
              <a:t>“polygon wrapper”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35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22" y="1009836"/>
            <a:ext cx="56388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22" y="3890156"/>
            <a:ext cx="565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22" y="3890156"/>
            <a:ext cx="56451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18" y="3890156"/>
            <a:ext cx="5651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90" y="3854152"/>
            <a:ext cx="6395502" cy="27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83668" y="-1882"/>
            <a:ext cx="5796644" cy="10409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LNOM LNOx Production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3508" y="1062600"/>
            <a:ext cx="25562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Cloud LNOx production highly correlated to total cloud flash extent;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Ground LNOx production also correlated to total ground flash extent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Ground LNOx governed in part by other CG flash parameters (e.g., peak current) in LNOM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Radar microphysical parameters (e.g., graupel volume) somewhat correlated (</a:t>
            </a:r>
            <a:r>
              <a:rPr lang="en-US" sz="1600" dirty="0" smtClean="0">
                <a:sym typeface="Symbol"/>
              </a:rPr>
              <a:t>=0.47)</a:t>
            </a:r>
            <a:r>
              <a:rPr lang="en-US" sz="1600" dirty="0" smtClean="0"/>
              <a:t> to Total LNOx Production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LNOx lags graupel (</a:t>
            </a:r>
            <a:r>
              <a:rPr lang="en-US" sz="1600" dirty="0" smtClean="0">
                <a:sym typeface="Symbol"/>
              </a:rPr>
              <a:t></a:t>
            </a:r>
            <a:r>
              <a:rPr lang="en-US" sz="1600" baseline="-25000" dirty="0" smtClean="0">
                <a:sym typeface="Symbol"/>
              </a:rPr>
              <a:t>lag</a:t>
            </a:r>
            <a:r>
              <a:rPr lang="en-US" sz="1600" dirty="0" smtClean="0">
                <a:sym typeface="Symbol"/>
              </a:rPr>
              <a:t>=0.64)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97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704088"/>
            <a:ext cx="7283152" cy="70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Dual-Doppler, dua</a:t>
            </a:r>
            <a:r>
              <a:rPr lang="en-US" dirty="0" smtClean="0"/>
              <a:t>l-polarization radar, LMA and LNOM study of the 21 May 2012 DC3 aircraft case over Alabama</a:t>
            </a:r>
          </a:p>
          <a:p>
            <a:r>
              <a:rPr lang="en-US" dirty="0" smtClean="0"/>
              <a:t>Coalescence-freezing, modest convective updrafts and subsequent graupel growth drives lightning production</a:t>
            </a:r>
          </a:p>
          <a:p>
            <a:r>
              <a:rPr lang="en-US" dirty="0" smtClean="0"/>
              <a:t>Total lightning flash rate well correlated to kinematic (e.g., updraft volume) and microphysical properties (e.g., graupel volume) inferred from radar, as in past studies</a:t>
            </a:r>
          </a:p>
          <a:p>
            <a:r>
              <a:rPr lang="en-US" dirty="0" smtClean="0"/>
              <a:t>To a somewhat lesser extent, LNOM flash extent and LNOx production also correlated to radar properties </a:t>
            </a:r>
          </a:p>
          <a:p>
            <a:r>
              <a:rPr lang="en-US" dirty="0" smtClean="0"/>
              <a:t>LNOM SAD (“connect the dots”) flash extent well correlated to convex hull length scale of flash </a:t>
            </a:r>
          </a:p>
          <a:p>
            <a:r>
              <a:rPr lang="en-US" dirty="0" smtClean="0"/>
              <a:t>Flash count and extent opposed; largest extent flashes lag the convective generator.</a:t>
            </a:r>
          </a:p>
        </p:txBody>
      </p:sp>
    </p:spTree>
    <p:extLst>
      <p:ext uri="{BB962C8B-B14F-4D97-AF65-F5344CB8AC3E}">
        <p14:creationId xmlns:p14="http://schemas.microsoft.com/office/powerpoint/2010/main" val="27564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" y="556796"/>
            <a:ext cx="7329893" cy="30882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67800" cy="4766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21 May 2012 Development Phase (1945-2001 UTC) </a:t>
            </a:r>
            <a:endParaRPr lang="en-US" sz="2400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22305" b="11706"/>
          <a:stretch/>
        </p:blipFill>
        <p:spPr>
          <a:xfrm>
            <a:off x="4419600" y="3939317"/>
            <a:ext cx="4648200" cy="2842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391400" y="781755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Z</a:t>
            </a:r>
            <a:r>
              <a:rPr lang="en-US" b="1" u="sng" baseline="-25000" dirty="0" smtClean="0">
                <a:solidFill>
                  <a:schemeClr val="accent1"/>
                </a:solidFill>
              </a:rPr>
              <a:t>dr</a:t>
            </a:r>
            <a:r>
              <a:rPr lang="en-US" b="1" u="sng" dirty="0" smtClean="0">
                <a:solidFill>
                  <a:schemeClr val="accent1"/>
                </a:solidFill>
              </a:rPr>
              <a:t> Column</a:t>
            </a:r>
            <a:endParaRPr lang="en-US" b="1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Z</a:t>
            </a:r>
            <a:r>
              <a:rPr lang="en-US" sz="1500" baseline="-25000" dirty="0" smtClean="0"/>
              <a:t>dr</a:t>
            </a:r>
            <a:r>
              <a:rPr lang="en-US" sz="1500" dirty="0" smtClean="0"/>
              <a:t> ~ 2-3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Z</a:t>
            </a:r>
            <a:r>
              <a:rPr lang="en-US" sz="1500" baseline="-25000" dirty="0" smtClean="0"/>
              <a:t>h</a:t>
            </a:r>
            <a:r>
              <a:rPr lang="en-US" sz="1500" dirty="0" smtClean="0"/>
              <a:t> ~ 50-55 dBZ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aindrops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4864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6 m s</a:t>
            </a:r>
            <a:r>
              <a:rPr lang="en-US" b="1" u="sng" baseline="30000" dirty="0" smtClean="0">
                <a:solidFill>
                  <a:schemeClr val="accent1"/>
                </a:solidFill>
              </a:rPr>
              <a:t>-1</a:t>
            </a:r>
            <a:r>
              <a:rPr lang="en-US" b="1" u="sng" dirty="0" smtClean="0">
                <a:solidFill>
                  <a:schemeClr val="accent1"/>
                </a:solidFill>
              </a:rPr>
              <a:t> Updraft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Peaks into 0 °C to -10 °C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Sufficient to loft liquid drops into MP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Favors freezing of rain drops with time</a:t>
            </a:r>
          </a:p>
          <a:p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476324" y="983696"/>
            <a:ext cx="1915076" cy="1673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211247" y="5982667"/>
            <a:ext cx="1932378" cy="1962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3548" y="542991"/>
            <a:ext cx="255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 km CAPPI at 2001 UTC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3172154"/>
            <a:ext cx="3352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X-Z </a:t>
            </a:r>
            <a:r>
              <a:rPr lang="en-US" sz="1300" b="1" dirty="0"/>
              <a:t>x</a:t>
            </a:r>
            <a:r>
              <a:rPr lang="en-US" sz="1300" b="1" dirty="0" smtClean="0"/>
              <a:t>-Section at 2001 UTC (y= 77km)  </a:t>
            </a:r>
            <a:endParaRPr lang="en-US" sz="13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00600" y="46482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X-Z </a:t>
            </a:r>
            <a:r>
              <a:rPr lang="en-US" sz="1400" b="1" dirty="0"/>
              <a:t>x</a:t>
            </a:r>
            <a:r>
              <a:rPr lang="en-US" sz="1400" b="1" dirty="0" smtClean="0"/>
              <a:t>-Section at 2001 UTC (y= 77km)  </a:t>
            </a:r>
            <a:endParaRPr lang="en-US" sz="1400" b="1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3733800" y="599719"/>
            <a:ext cx="3810000" cy="693452"/>
            <a:chOff x="3733800" y="533400"/>
            <a:chExt cx="3810000" cy="693452"/>
          </a:xfrm>
        </p:grpSpPr>
        <p:grpSp>
          <p:nvGrpSpPr>
            <p:cNvPr id="54" name="Group 53"/>
            <p:cNvGrpSpPr/>
            <p:nvPr/>
          </p:nvGrpSpPr>
          <p:grpSpPr>
            <a:xfrm>
              <a:off x="3733800" y="533400"/>
              <a:ext cx="2362200" cy="693452"/>
              <a:chOff x="7033788" y="533400"/>
              <a:chExt cx="1957812" cy="87966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33788" y="533400"/>
                <a:ext cx="1957812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7162800" y="533400"/>
                <a:ext cx="1698171" cy="879664"/>
                <a:chOff x="7162800" y="533400"/>
                <a:chExt cx="1698171" cy="879664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7162800" y="735472"/>
                  <a:ext cx="533400" cy="0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7162800" y="963832"/>
                  <a:ext cx="533400" cy="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7162800" y="1192193"/>
                  <a:ext cx="5334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7696200" y="773668"/>
                  <a:ext cx="1110343" cy="409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b="1" dirty="0" smtClean="0">
                      <a:solidFill>
                        <a:srgbClr val="FFC000"/>
                      </a:solidFill>
                    </a:rPr>
                    <a:t>-10 °C Level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750628" y="533400"/>
                  <a:ext cx="1110343" cy="409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b="1" dirty="0" smtClean="0">
                      <a:solidFill>
                        <a:srgbClr val="0000FF"/>
                      </a:solidFill>
                    </a:rPr>
                    <a:t>0 °C Level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696200" y="1003120"/>
                  <a:ext cx="1110343" cy="409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b="1" dirty="0" smtClean="0"/>
                    <a:t>-40 °C Level </a:t>
                  </a:r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5867400" y="609600"/>
              <a:ext cx="1676400" cy="307777"/>
              <a:chOff x="7696200" y="682378"/>
              <a:chExt cx="1676400" cy="307777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8153400" y="682378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-25000" dirty="0" smtClean="0"/>
                  <a:t>dr</a:t>
                </a:r>
                <a:r>
                  <a:rPr lang="en-US" sz="1400" b="1" dirty="0" smtClean="0"/>
                  <a:t> &gt; 0 dB</a:t>
                </a:r>
                <a:endParaRPr lang="en-US" sz="1400" b="1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7696200" y="834778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5038725" y="4245892"/>
            <a:ext cx="2209800" cy="478508"/>
            <a:chOff x="7543800" y="1226852"/>
            <a:chExt cx="2209800" cy="678148"/>
          </a:xfrm>
          <a:noFill/>
        </p:grpSpPr>
        <p:sp>
          <p:nvSpPr>
            <p:cNvPr id="83" name="Rectangle 82"/>
            <p:cNvSpPr/>
            <p:nvPr/>
          </p:nvSpPr>
          <p:spPr>
            <a:xfrm>
              <a:off x="7543800" y="1226852"/>
              <a:ext cx="2209800" cy="6781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7725640" y="1264952"/>
              <a:ext cx="1875560" cy="436186"/>
              <a:chOff x="7725640" y="1264952"/>
              <a:chExt cx="2120900" cy="436186"/>
            </a:xfrm>
            <a:grpFill/>
          </p:grpSpPr>
          <p:sp>
            <p:nvSpPr>
              <p:cNvPr id="80" name="TextBox 79"/>
              <p:cNvSpPr txBox="1"/>
              <p:nvPr/>
            </p:nvSpPr>
            <p:spPr>
              <a:xfrm>
                <a:off x="8304067" y="1264952"/>
                <a:ext cx="1542473" cy="4361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W</a:t>
                </a:r>
                <a:r>
                  <a:rPr lang="en-US" sz="1400" b="1" dirty="0" smtClean="0"/>
                  <a:t> 2, 4, 6 m s</a:t>
                </a:r>
                <a:r>
                  <a:rPr lang="en-US" sz="1400" b="1" baseline="30000" dirty="0" smtClean="0"/>
                  <a:t>-1</a:t>
                </a:r>
                <a:endParaRPr lang="en-US" sz="1400" b="1" baseline="30000" dirty="0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7725640" y="1473033"/>
                <a:ext cx="57842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>
          <a:xfrm>
            <a:off x="7325630" y="2271183"/>
            <a:ext cx="1828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/>
                </a:solidFill>
              </a:rPr>
              <a:t>Warm Rain Coalescence </a:t>
            </a:r>
            <a:endParaRPr lang="en-US" sz="1400" b="1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Z</a:t>
            </a:r>
            <a:r>
              <a:rPr lang="en-US" sz="1500" baseline="-25000" dirty="0" smtClean="0"/>
              <a:t>dr</a:t>
            </a:r>
            <a:r>
              <a:rPr lang="en-US" sz="1500" dirty="0" smtClean="0"/>
              <a:t> ~ 3-4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Z</a:t>
            </a:r>
            <a:r>
              <a:rPr lang="en-US" sz="1500" baseline="-25000" dirty="0" smtClean="0"/>
              <a:t>h</a:t>
            </a:r>
            <a:r>
              <a:rPr lang="en-US" sz="1500" dirty="0" smtClean="0"/>
              <a:t> ~ 40-50 dBZ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aindrops </a:t>
            </a:r>
            <a:endParaRPr lang="en-US" sz="1600" dirty="0"/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5476323" y="2580919"/>
            <a:ext cx="1915077" cy="2988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9072" y="3645024"/>
            <a:ext cx="387332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</a:rPr>
              <a:t>MP Hydrometeor Region</a:t>
            </a:r>
            <a:endParaRPr lang="en-US" sz="1600" b="1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Z</a:t>
            </a:r>
            <a:r>
              <a:rPr lang="en-US" sz="1500" baseline="-25000" dirty="0" smtClean="0"/>
              <a:t>dr</a:t>
            </a:r>
            <a:r>
              <a:rPr lang="en-US" sz="1500" dirty="0" smtClean="0"/>
              <a:t> 0-1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Z</a:t>
            </a:r>
            <a:r>
              <a:rPr lang="en-US" sz="1500" baseline="-25000" dirty="0" smtClean="0"/>
              <a:t>h</a:t>
            </a:r>
            <a:r>
              <a:rPr lang="en-US" sz="1500" dirty="0" smtClean="0"/>
              <a:t> ~ 40-45 dBZ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 smtClean="0"/>
              <a:t>w</a:t>
            </a:r>
            <a:r>
              <a:rPr lang="en-US" sz="1500" baseline="-25000" dirty="0" err="1" smtClean="0"/>
              <a:t>max</a:t>
            </a:r>
            <a:r>
              <a:rPr lang="en-US" sz="1500" dirty="0" smtClean="0"/>
              <a:t> ~ 2-4 m s</a:t>
            </a:r>
            <a:r>
              <a:rPr lang="en-US" sz="1500" baseline="30000" dirty="0" smtClean="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Depressed values of </a:t>
            </a:r>
            <a:r>
              <a:rPr lang="el-GR" sz="1600" dirty="0" smtClean="0"/>
              <a:t>ρ</a:t>
            </a:r>
            <a:r>
              <a:rPr lang="en-US" sz="1600" baseline="-25000" dirty="0" err="1" smtClean="0"/>
              <a:t>hv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(not shown) suggest mix of freezing/frozen raindrops, graupel/small hail </a:t>
            </a:r>
            <a:endParaRPr lang="en-US" sz="1600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2514600" y="4038600"/>
            <a:ext cx="3733800" cy="152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2514600" y="2420888"/>
            <a:ext cx="2813484" cy="16177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476672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21 May 2012 (Electrification of Northernmost Updraft 2004 UTC) </a:t>
            </a:r>
            <a:endParaRPr lang="en-US" sz="2200" b="1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73068" cy="3864795"/>
          </a:xfrm>
        </p:spPr>
      </p:pic>
      <p:sp>
        <p:nvSpPr>
          <p:cNvPr id="12" name="TextBox 11"/>
          <p:cNvSpPr txBox="1"/>
          <p:nvPr/>
        </p:nvSpPr>
        <p:spPr>
          <a:xfrm>
            <a:off x="107504" y="692696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ufficiently strong vertical motion to loft rain into mixed phase (MP) where freezing by 2001 UTC, likely resulted in the northernmost updraft producing 3 LMA flashes by 2004 UTC. 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599182"/>
            <a:ext cx="4675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Northern Updraft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Z</a:t>
            </a:r>
            <a:r>
              <a:rPr lang="en-US" sz="1400" baseline="-25000" dirty="0" smtClean="0"/>
              <a:t>dr</a:t>
            </a:r>
            <a:r>
              <a:rPr lang="en-US" sz="1400" dirty="0" smtClean="0"/>
              <a:t> &lt; 1 dB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Z</a:t>
            </a:r>
            <a:r>
              <a:rPr lang="en-US" sz="1400" baseline="-25000" dirty="0" smtClean="0"/>
              <a:t>h </a:t>
            </a:r>
            <a:r>
              <a:rPr lang="en-US" sz="1400" dirty="0" smtClean="0"/>
              <a:t>~45-50 dBZ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Likely Graupel/Small Hail (PID Confirmed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324600" y="1676400"/>
            <a:ext cx="762000" cy="25528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827693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/>
                </a:solidFill>
              </a:rPr>
              <a:t>Northern Updraft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Short lived &amp; decayed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Z</a:t>
            </a:r>
            <a:r>
              <a:rPr lang="en-US" sz="1400" baseline="-25000" dirty="0" smtClean="0"/>
              <a:t>h</a:t>
            </a:r>
            <a:r>
              <a:rPr lang="en-US" sz="1400" dirty="0" smtClean="0"/>
              <a:t> decrease to 50-55 dBZ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w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 ~ 2-4 m s</a:t>
            </a:r>
            <a:r>
              <a:rPr lang="en-US" sz="1400" baseline="30000" dirty="0" smtClean="0"/>
              <a:t>-1</a:t>
            </a:r>
            <a:endParaRPr lang="en-US" sz="1400" dirty="0" smtClean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1295400" y="3581400"/>
            <a:ext cx="381000" cy="22462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32008" y="4963180"/>
            <a:ext cx="422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B. X-Z X-Section at 2004 UTC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(y=75) 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476" y="1828800"/>
            <a:ext cx="357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A. 5 km CAPPI at 2004 UTC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057400" y="3962400"/>
            <a:ext cx="1371600" cy="18652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90800" y="5796916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/>
                </a:solidFill>
              </a:rPr>
              <a:t>Southern Updraft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Strengthens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Z</a:t>
            </a:r>
            <a:r>
              <a:rPr lang="en-US" sz="1400" baseline="-25000" dirty="0" smtClean="0"/>
              <a:t>h</a:t>
            </a:r>
            <a:r>
              <a:rPr lang="en-US" sz="1400" dirty="0" smtClean="0"/>
              <a:t> decrease to 55 dBZ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w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 ~ 5-10 m s</a:t>
            </a:r>
            <a:r>
              <a:rPr lang="en-US" sz="1400" baseline="30000" dirty="0" smtClean="0"/>
              <a:t>-1</a:t>
            </a:r>
            <a:endParaRPr lang="en-US" sz="1400" dirty="0" smtClean="0"/>
          </a:p>
        </p:txBody>
      </p:sp>
      <p:cxnSp>
        <p:nvCxnSpPr>
          <p:cNvPr id="56" name="Straight Arrow Connector 55"/>
          <p:cNvCxnSpPr>
            <a:stCxn id="59" idx="0"/>
          </p:cNvCxnSpPr>
          <p:nvPr/>
        </p:nvCxnSpPr>
        <p:spPr>
          <a:xfrm flipH="1" flipV="1">
            <a:off x="7349928" y="4229220"/>
            <a:ext cx="443602" cy="16480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14560" y="5877272"/>
            <a:ext cx="25579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First Lightning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First flashes are associated with northern updraft</a:t>
            </a:r>
            <a:endParaRPr lang="en-US" sz="14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6705600" y="2514600"/>
            <a:ext cx="1936744" cy="647286"/>
            <a:chOff x="7033788" y="533400"/>
            <a:chExt cx="1957812" cy="821101"/>
          </a:xfrm>
        </p:grpSpPr>
        <p:sp>
          <p:nvSpPr>
            <p:cNvPr id="79" name="Rectangle 78"/>
            <p:cNvSpPr/>
            <p:nvPr/>
          </p:nvSpPr>
          <p:spPr>
            <a:xfrm>
              <a:off x="7033788" y="533400"/>
              <a:ext cx="1957812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7162800" y="533400"/>
              <a:ext cx="1698171" cy="821101"/>
              <a:chOff x="7162800" y="533400"/>
              <a:chExt cx="1698171" cy="821101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>
                <a:off x="7162800" y="701243"/>
                <a:ext cx="53340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7162800" y="929843"/>
                <a:ext cx="533400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7162800" y="1158443"/>
                <a:ext cx="533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7696200" y="773668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C000"/>
                    </a:solidFill>
                  </a:rPr>
                  <a:t>-10 °C Level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750628" y="533400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0 °C Level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696199" y="1003120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-40 °C Level </a:t>
                </a: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7620000" y="4950023"/>
            <a:ext cx="1676400" cy="307777"/>
            <a:chOff x="6858000" y="4800600"/>
            <a:chExt cx="1676400" cy="307777"/>
          </a:xfrm>
        </p:grpSpPr>
        <p:sp>
          <p:nvSpPr>
            <p:cNvPr id="90" name="TextBox 89"/>
            <p:cNvSpPr txBox="1"/>
            <p:nvPr/>
          </p:nvSpPr>
          <p:spPr>
            <a:xfrm>
              <a:off x="7315200" y="48006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Z</a:t>
              </a:r>
              <a:r>
                <a:rPr lang="en-US" sz="1400" b="1" baseline="-25000" dirty="0" smtClean="0">
                  <a:solidFill>
                    <a:schemeClr val="bg1"/>
                  </a:solidFill>
                </a:rPr>
                <a:t>dr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&gt; 0 dB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6858000" y="4955977"/>
              <a:ext cx="457200" cy="0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076056" y="5553236"/>
            <a:ext cx="1260141" cy="584775"/>
            <a:chOff x="5076056" y="5553236"/>
            <a:chExt cx="1260141" cy="584775"/>
          </a:xfrm>
        </p:grpSpPr>
        <p:sp>
          <p:nvSpPr>
            <p:cNvPr id="3" name="Oval 2"/>
            <p:cNvSpPr/>
            <p:nvPr/>
          </p:nvSpPr>
          <p:spPr>
            <a:xfrm>
              <a:off x="5076056" y="569725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48065" y="5553236"/>
              <a:ext cx="1188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LMA flash initiation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08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28"/>
            <a:ext cx="9144000" cy="5252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21 May 2012 (Decay and Dissipation Stages 2106 UTC) </a:t>
            </a:r>
            <a:endParaRPr lang="en-US" sz="2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923472"/>
            <a:ext cx="409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New Convection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Classic multicell evolution with additional cells developing along southwestward moving gust front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71793" y="839688"/>
            <a:ext cx="4192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Gradual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Anvil (rich with ice crystals) extends nearly 40-50 km north of previous convection, but little to no graupel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</a:t>
            </a:r>
            <a:r>
              <a:rPr lang="en-US" baseline="-25000" dirty="0" err="1"/>
              <a:t>max</a:t>
            </a:r>
            <a:r>
              <a:rPr lang="en-US" dirty="0"/>
              <a:t> &lt; 4 m s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TLFR decreases to ~1 flash min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extensive flashes in anvil region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77" y="2876550"/>
            <a:ext cx="4597023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7796"/>
            <a:ext cx="4597023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0406" y="762000"/>
            <a:ext cx="4248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>
                <a:solidFill>
                  <a:schemeClr val="bg1"/>
                </a:solidFill>
              </a:rPr>
              <a:t>6</a:t>
            </a:r>
            <a:r>
              <a:rPr lang="en-US" sz="1400" b="1" dirty="0" smtClean="0">
                <a:solidFill>
                  <a:schemeClr val="bg1"/>
                </a:solidFill>
              </a:rPr>
              <a:t> km CAPPI at 2106 UTC  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2987" y="2895600"/>
            <a:ext cx="4248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B. 7 km CAPPI at 2106 UTC  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2211506">
            <a:off x="598141" y="3293102"/>
            <a:ext cx="2101127" cy="602998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211506">
            <a:off x="4544897" y="5188313"/>
            <a:ext cx="2101127" cy="602998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/>
          <p:cNvSpPr/>
          <p:nvPr/>
        </p:nvSpPr>
        <p:spPr>
          <a:xfrm>
            <a:off x="2895600" y="1981200"/>
            <a:ext cx="152400" cy="1905000"/>
          </a:xfrm>
          <a:prstGeom prst="rightBracket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048000" y="1524000"/>
            <a:ext cx="1981200" cy="15254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2" idx="4"/>
          </p:cNvCxnSpPr>
          <p:nvPr/>
        </p:nvCxnSpPr>
        <p:spPr>
          <a:xfrm flipV="1">
            <a:off x="1219200" y="3835837"/>
            <a:ext cx="248654" cy="1087635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86200" y="5607766"/>
            <a:ext cx="1295400" cy="107234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704088"/>
            <a:ext cx="7283152" cy="85270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812"/>
            <a:ext cx="8399276" cy="47165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Deep Convective Clouds and Chemistry (DC3) Experiment - Alabama (AL) </a:t>
            </a:r>
            <a:r>
              <a:rPr lang="en-US" dirty="0"/>
              <a:t>a</a:t>
            </a:r>
            <a:r>
              <a:rPr lang="en-US" dirty="0" smtClean="0"/>
              <a:t>ircraft case on 21 </a:t>
            </a:r>
            <a:r>
              <a:rPr lang="en-US" dirty="0"/>
              <a:t>May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Dual-Doppler and dual-polarization radar summary </a:t>
            </a:r>
            <a:r>
              <a:rPr lang="en-US" dirty="0" smtClean="0"/>
              <a:t>during peak lightning period</a:t>
            </a:r>
            <a:endParaRPr lang="en-US" dirty="0" smtClean="0"/>
          </a:p>
          <a:p>
            <a:pPr lvl="1"/>
            <a:r>
              <a:rPr lang="en-US" dirty="0" smtClean="0"/>
              <a:t>Lightning properties (rate, extent) vs. radar-inferred kinematic and microphysical characteristics</a:t>
            </a:r>
          </a:p>
          <a:p>
            <a:r>
              <a:rPr lang="en-US" sz="2800" dirty="0"/>
              <a:t>NASA Lightning Nitrogen Oxides Model (LNOM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Lightning Segment </a:t>
            </a:r>
            <a:r>
              <a:rPr lang="en-US" dirty="0"/>
              <a:t>A</a:t>
            </a:r>
            <a:r>
              <a:rPr lang="en-US" dirty="0" smtClean="0"/>
              <a:t>ltitude </a:t>
            </a:r>
            <a:r>
              <a:rPr lang="en-US" dirty="0"/>
              <a:t>D</a:t>
            </a:r>
            <a:r>
              <a:rPr lang="en-US" dirty="0" smtClean="0"/>
              <a:t>istribution (SAD)</a:t>
            </a:r>
          </a:p>
          <a:p>
            <a:pPr lvl="1"/>
            <a:r>
              <a:rPr lang="en-US" dirty="0" smtClean="0"/>
              <a:t>Lightning NO</a:t>
            </a:r>
            <a:r>
              <a:rPr lang="en-US" baseline="-25000" dirty="0" smtClean="0"/>
              <a:t>x</a:t>
            </a:r>
            <a:r>
              <a:rPr lang="en-US" dirty="0" smtClean="0"/>
              <a:t> (LNOx) Production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LNOM SAD and LNOx </a:t>
            </a:r>
            <a:r>
              <a:rPr lang="en-US" dirty="0"/>
              <a:t>Production for 21 May 2o12 case over </a:t>
            </a:r>
            <a:r>
              <a:rPr lang="en-US" dirty="0" smtClean="0"/>
              <a:t>AL</a:t>
            </a:r>
          </a:p>
          <a:p>
            <a:pPr lvl="1"/>
            <a:r>
              <a:rPr lang="en-US" dirty="0" smtClean="0"/>
              <a:t>Comparison to</a:t>
            </a:r>
            <a:r>
              <a:rPr lang="en-US" dirty="0"/>
              <a:t> </a:t>
            </a:r>
            <a:r>
              <a:rPr lang="en-US" dirty="0" smtClean="0"/>
              <a:t>radar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40940" y="8620"/>
            <a:ext cx="7391400" cy="3009900"/>
            <a:chOff x="76200" y="228600"/>
            <a:chExt cx="7391400" cy="3009900"/>
          </a:xfrm>
        </p:grpSpPr>
        <p:pic>
          <p:nvPicPr>
            <p:cNvPr id="10" name="Picture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28600"/>
              <a:ext cx="7391400" cy="300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380812" y="800100"/>
              <a:ext cx="2124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1200 UTC </a:t>
              </a:r>
            </a:p>
            <a:p>
              <a:r>
                <a:rPr lang="en-US" b="1" dirty="0"/>
                <a:t>K</a:t>
              </a:r>
              <a:r>
                <a:rPr lang="en-US" b="1" dirty="0" smtClean="0"/>
                <a:t>QAG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62305" y="2235200"/>
              <a:ext cx="2274277" cy="66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x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2037 UTC </a:t>
              </a:r>
            </a:p>
            <a:p>
              <a:r>
                <a:rPr lang="en-US" b="1" dirty="0" smtClean="0">
                  <a:solidFill>
                    <a:srgbClr val="7030A0"/>
                  </a:solidFill>
                </a:rPr>
                <a:t>UAH RAOB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46114"/>
              </p:ext>
            </p:extLst>
          </p:nvPr>
        </p:nvGraphicFramePr>
        <p:xfrm>
          <a:off x="4031940" y="2924944"/>
          <a:ext cx="4724400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7088"/>
                <a:gridCol w="1827312"/>
              </a:tblGrid>
              <a:tr h="304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Convective </a:t>
                      </a:r>
                      <a:r>
                        <a:rPr lang="en-US" sz="1600" dirty="0" smtClean="0">
                          <a:effectLst/>
                        </a:rPr>
                        <a:t>Parameter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850-700 hPa lapse rate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-3 °C km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850-500 hPa lapse rate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-6.2 °C km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SFC-3 km lapse rate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-7.3 °C km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SBCAPE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785 J kg</a:t>
                      </a:r>
                      <a:r>
                        <a:rPr lang="en-US" sz="1800" b="1" baseline="30000" dirty="0">
                          <a:effectLst/>
                        </a:rPr>
                        <a:t>-1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SBCIN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-1 J kg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DCAPE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702 J kg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Lifted Index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-2 °C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0-6 km shear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1.2 m s</a:t>
                      </a:r>
                      <a:r>
                        <a:rPr lang="en-US" sz="1800" b="1" baseline="30000" dirty="0">
                          <a:effectLst/>
                        </a:rPr>
                        <a:t>-1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°C level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 km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-10 °C level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5.5 km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-40 °C level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9.5 km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5516" y="5373216"/>
            <a:ext cx="3708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Environmental Conditions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21 May 2012 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DC3 AL </a:t>
            </a:r>
            <a:r>
              <a:rPr lang="en-US" sz="2000" b="1" dirty="0">
                <a:solidFill>
                  <a:schemeClr val="accent1"/>
                </a:solidFill>
              </a:rPr>
              <a:t>A</a:t>
            </a:r>
            <a:r>
              <a:rPr lang="en-US" sz="2000" b="1" dirty="0" smtClean="0">
                <a:solidFill>
                  <a:schemeClr val="accent1"/>
                </a:solidFill>
              </a:rPr>
              <a:t>ircraft Case 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2037 UTC UAH RAOB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6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r="14425"/>
          <a:stretch/>
        </p:blipFill>
        <p:spPr bwMode="auto">
          <a:xfrm>
            <a:off x="255868" y="66281"/>
            <a:ext cx="3718872" cy="3794767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56420" y="17235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x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046412" y="80628"/>
            <a:ext cx="1980220" cy="183620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46412" y="1916832"/>
            <a:ext cx="1970248" cy="100415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3528" y="4011451"/>
            <a:ext cx="354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Map of DC3 AL Domain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68345" y="1088740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21 May 2012 DC3 AL Sounding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46171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Low-moderate CAPE, low shear </a:t>
            </a:r>
            <a:r>
              <a:rPr lang="en-US" b="1" dirty="0" smtClean="0">
                <a:sym typeface="Symbol"/>
              </a:rPr>
              <a:t> </a:t>
            </a:r>
            <a:r>
              <a:rPr lang="en-US" b="1" dirty="0" smtClean="0"/>
              <a:t>ordinary multicell storms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205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1667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91667"/>
            <a:ext cx="4038600" cy="4038600"/>
          </a:xfr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12" name="Content Placeholder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13" name="Content Placeholder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14" name="Content Placeholder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15" name="Content Placeholder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16" name="Content Placeholder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17" name="Content Placeholder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18" name="Content Placeholder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19" name="Content Placeholder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20" name="Content Placeholder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23" name="Content Placeholder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24" name="Content Placeholder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25" name="Content Placeholder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26" name="Content Placeholder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27" name="Content Placeholder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28" name="Content Placeholder 4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29" name="Content Placeholder 4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30" name="Content Placeholder 4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31" name="Content Placeholder 5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32" name="Content Placeholder 5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33" name="Content Placeholder 5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34" name="Content Placeholder 5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35" name="Content Placeholder 5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36" name="Content Placeholder 6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37" name="Content Placeholder 6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38" name="Content Placeholder 6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39" name="Content Placeholder 6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40" name="Content Placeholder 6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41" name="Content Placeholder 7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42" name="Content Placeholder 7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43" name="Content Placeholder 7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44" name="Content Placeholder 7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45" name="Content Placeholder 8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46" name="Content Placeholder 8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47" name="Content Placeholder 8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48" name="Content Placeholder 8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pic>
        <p:nvPicPr>
          <p:cNvPr id="49" name="Content Placeholder 8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556"/>
            <a:ext cx="4038600" cy="4038600"/>
          </a:xfrm>
          <a:prstGeom prst="rect">
            <a:avLst/>
          </a:prstGeom>
        </p:spPr>
      </p:pic>
      <p:pic>
        <p:nvPicPr>
          <p:cNvPr id="50" name="Content Placeholder 89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94556"/>
            <a:ext cx="40386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869160"/>
            <a:ext cx="80498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Initiation approximately around 1940 UTC </a:t>
            </a:r>
            <a:r>
              <a:rPr lang="en-US" dirty="0" smtClean="0"/>
              <a:t>nearly 80-85 </a:t>
            </a:r>
            <a:r>
              <a:rPr lang="en-US" dirty="0"/>
              <a:t>km north of </a:t>
            </a:r>
            <a:r>
              <a:rPr lang="en-US" dirty="0" smtClean="0"/>
              <a:t>ARMOR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Multicellular  </a:t>
            </a:r>
            <a:r>
              <a:rPr lang="en-US" dirty="0" smtClean="0"/>
              <a:t>with noticeable </a:t>
            </a:r>
            <a:r>
              <a:rPr lang="en-US" dirty="0"/>
              <a:t>cell merger around 2015 </a:t>
            </a:r>
            <a:r>
              <a:rPr lang="en-US" dirty="0" smtClean="0"/>
              <a:t>UTC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NA LMA </a:t>
            </a:r>
            <a:r>
              <a:rPr lang="en-US" dirty="0" smtClean="0"/>
              <a:t>Total Flash Rate </a:t>
            </a:r>
            <a:r>
              <a:rPr lang="en-US" dirty="0"/>
              <a:t>~ 5 flashes </a:t>
            </a:r>
            <a:r>
              <a:rPr lang="en-US" dirty="0" smtClean="0"/>
              <a:t>min</a:t>
            </a:r>
            <a:r>
              <a:rPr lang="en-US" baseline="30000" dirty="0" smtClean="0"/>
              <a:t>-1</a:t>
            </a: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NLDN CG Flash Rate </a:t>
            </a:r>
            <a:r>
              <a:rPr lang="en-US" dirty="0" smtClean="0"/>
              <a:t>~ 1 flash min</a:t>
            </a:r>
            <a:r>
              <a:rPr lang="en-US" baseline="30000" dirty="0" smtClean="0"/>
              <a:t>-1</a:t>
            </a: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Vertical </a:t>
            </a:r>
            <a:r>
              <a:rPr lang="en-US" dirty="0" smtClean="0"/>
              <a:t>Velocity ~ </a:t>
            </a:r>
            <a:r>
              <a:rPr lang="en-US" dirty="0"/>
              <a:t>20 m s</a:t>
            </a:r>
            <a:r>
              <a:rPr lang="en-US" baseline="30000" dirty="0"/>
              <a:t>-1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95019" y="44624"/>
            <a:ext cx="4057201" cy="684076"/>
            <a:chOff x="2447764" y="44624"/>
            <a:chExt cx="4057201" cy="684076"/>
          </a:xfrm>
        </p:grpSpPr>
        <p:sp>
          <p:nvSpPr>
            <p:cNvPr id="5" name="TextBox 4"/>
            <p:cNvSpPr txBox="1"/>
            <p:nvPr/>
          </p:nvSpPr>
          <p:spPr>
            <a:xfrm>
              <a:off x="2447764" y="188640"/>
              <a:ext cx="4057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LNOM and Radar Analysis Domains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19772" y="44624"/>
              <a:ext cx="756084" cy="684076"/>
            </a:xfrm>
            <a:prstGeom prst="ellipse">
              <a:avLst/>
            </a:prstGeom>
            <a:noFill/>
            <a:ln>
              <a:solidFill>
                <a:srgbClr val="29F74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43908" y="80628"/>
              <a:ext cx="684076" cy="648072"/>
            </a:xfrm>
            <a:prstGeom prst="rect">
              <a:avLst/>
            </a:prstGeom>
            <a:noFill/>
            <a:ln>
              <a:solidFill>
                <a:srgbClr val="29F7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17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892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21 May 2012 (Rapid Intensification, Post Merger 2012-2023 UTC) </a:t>
            </a:r>
            <a:endParaRPr lang="en-US" sz="2400" b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6215" b="12052"/>
          <a:stretch/>
        </p:blipFill>
        <p:spPr>
          <a:xfrm>
            <a:off x="4521821" y="3382952"/>
            <a:ext cx="4507879" cy="3370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5178" b="12713"/>
          <a:stretch/>
        </p:blipFill>
        <p:spPr>
          <a:xfrm>
            <a:off x="1713976" y="1905000"/>
            <a:ext cx="4458224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6134100" y="45397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28246"/>
            <a:ext cx="357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A. 5 km CAPPI at 2012 UTC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2600908"/>
            <a:ext cx="1348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X-Z </a:t>
            </a:r>
            <a:r>
              <a:rPr lang="en-US" sz="1400" b="1" dirty="0"/>
              <a:t>x</a:t>
            </a:r>
            <a:r>
              <a:rPr lang="en-US" sz="1400" b="1" dirty="0" smtClean="0"/>
              <a:t>-Section at 2012 UTC (y=66 km)  </a:t>
            </a:r>
            <a:endParaRPr lang="en-US" sz="14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76400" y="3562559"/>
            <a:ext cx="2209800" cy="478509"/>
            <a:chOff x="7543800" y="1226851"/>
            <a:chExt cx="2209800" cy="678149"/>
          </a:xfrm>
          <a:noFill/>
        </p:grpSpPr>
        <p:sp>
          <p:nvSpPr>
            <p:cNvPr id="19" name="Rectangle 18"/>
            <p:cNvSpPr/>
            <p:nvPr/>
          </p:nvSpPr>
          <p:spPr>
            <a:xfrm>
              <a:off x="7543800" y="1226852"/>
              <a:ext cx="2209800" cy="6781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775105" y="1226851"/>
              <a:ext cx="1949591" cy="436186"/>
              <a:chOff x="7781578" y="1226851"/>
              <a:chExt cx="2204615" cy="436186"/>
            </a:xfrm>
            <a:grpFill/>
          </p:grpSpPr>
          <p:sp>
            <p:nvSpPr>
              <p:cNvPr id="22" name="TextBox 21"/>
              <p:cNvSpPr txBox="1"/>
              <p:nvPr/>
            </p:nvSpPr>
            <p:spPr>
              <a:xfrm>
                <a:off x="7985147" y="1226851"/>
                <a:ext cx="2001046" cy="4361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W</a:t>
                </a:r>
                <a:r>
                  <a:rPr lang="en-US" sz="1400" b="1" dirty="0" smtClean="0"/>
                  <a:t> 2, 4, 6, 8, 10 m s</a:t>
                </a:r>
                <a:r>
                  <a:rPr lang="en-US" sz="1400" b="1" baseline="30000" dirty="0" smtClean="0"/>
                  <a:t>-1</a:t>
                </a:r>
                <a:endParaRPr lang="en-US" sz="1400" b="1" baseline="30000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7781578" y="1473032"/>
                <a:ext cx="289213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>
            <a:off x="6781800" y="4572000"/>
            <a:ext cx="1676400" cy="307777"/>
            <a:chOff x="6858000" y="4800600"/>
            <a:chExt cx="1676400" cy="307777"/>
          </a:xfrm>
        </p:grpSpPr>
        <p:sp>
          <p:nvSpPr>
            <p:cNvPr id="24" name="TextBox 23"/>
            <p:cNvSpPr txBox="1"/>
            <p:nvPr/>
          </p:nvSpPr>
          <p:spPr>
            <a:xfrm>
              <a:off x="7315200" y="48006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Z</a:t>
              </a:r>
              <a:r>
                <a:rPr lang="en-US" sz="1400" b="1" baseline="-25000" dirty="0" smtClean="0">
                  <a:solidFill>
                    <a:schemeClr val="bg1"/>
                  </a:solidFill>
                </a:rPr>
                <a:t>dr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&gt; 0 dB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858000" y="4955977"/>
              <a:ext cx="457200" cy="0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553200" y="38862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X-Z  </a:t>
            </a:r>
            <a:r>
              <a:rPr lang="en-US" sz="1400" b="1" dirty="0"/>
              <a:t>x</a:t>
            </a:r>
            <a:r>
              <a:rPr lang="en-US" sz="1400" b="1" dirty="0" smtClean="0"/>
              <a:t>-Section  </a:t>
            </a:r>
          </a:p>
          <a:p>
            <a:pPr algn="ctr"/>
            <a:r>
              <a:rPr lang="en-US" sz="1400" b="1" dirty="0" smtClean="0"/>
              <a:t>at </a:t>
            </a:r>
            <a:r>
              <a:rPr lang="en-US" sz="1400" b="1" dirty="0"/>
              <a:t>2012 UTC  </a:t>
            </a:r>
          </a:p>
          <a:p>
            <a:pPr algn="ctr"/>
            <a:r>
              <a:rPr lang="en-US" sz="1400" b="1" dirty="0"/>
              <a:t> (y=66 km)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5936" y="533400"/>
            <a:ext cx="5071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</a:rPr>
              <a:t>Cell Merger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Northern updraft congeals with southern updraft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Continued increase in </a:t>
            </a:r>
            <a:r>
              <a:rPr lang="en-US" sz="1600" dirty="0" err="1" smtClean="0"/>
              <a:t>w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~ 10 m 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Pronounced Z</a:t>
            </a:r>
            <a:r>
              <a:rPr lang="en-US" sz="1600" baseline="-25000" dirty="0" smtClean="0"/>
              <a:t>dr</a:t>
            </a:r>
            <a:r>
              <a:rPr lang="en-US" sz="1600" dirty="0" smtClean="0"/>
              <a:t> column (5-6 dB)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810000" y="1196752"/>
            <a:ext cx="473968" cy="3058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</p:cNvCxnSpPr>
          <p:nvPr/>
        </p:nvCxnSpPr>
        <p:spPr>
          <a:xfrm flipH="1">
            <a:off x="6438900" y="1610618"/>
            <a:ext cx="92969" cy="41805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840252" y="2204864"/>
            <a:ext cx="1936744" cy="647286"/>
            <a:chOff x="7033788" y="533400"/>
            <a:chExt cx="1957812" cy="821101"/>
          </a:xfrm>
        </p:grpSpPr>
        <p:sp>
          <p:nvSpPr>
            <p:cNvPr id="48" name="Rectangle 47"/>
            <p:cNvSpPr/>
            <p:nvPr/>
          </p:nvSpPr>
          <p:spPr>
            <a:xfrm>
              <a:off x="7033788" y="533400"/>
              <a:ext cx="1957812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162800" y="533400"/>
              <a:ext cx="1698171" cy="821101"/>
              <a:chOff x="7162800" y="533400"/>
              <a:chExt cx="1698171" cy="821101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7162800" y="701243"/>
                <a:ext cx="53340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7162800" y="929843"/>
                <a:ext cx="533400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7162800" y="1158443"/>
                <a:ext cx="533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7696200" y="773668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C000"/>
                    </a:solidFill>
                  </a:rPr>
                  <a:t>-10 °C Level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750628" y="533400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0 °C Level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696200" y="1003120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-40 °C Level </a:t>
                </a: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36524" y="5181600"/>
            <a:ext cx="4535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</a:rPr>
              <a:t>Cell Merger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Strengthening updraft supportive of lofting raindrops upward into MP region for freezing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Gradient in Z</a:t>
            </a:r>
            <a:r>
              <a:rPr lang="en-US" sz="1600" baseline="-25000" dirty="0" smtClean="0"/>
              <a:t>dr</a:t>
            </a:r>
            <a:r>
              <a:rPr lang="en-US" sz="1600" dirty="0" smtClean="0"/>
              <a:t> (</a:t>
            </a:r>
            <a:r>
              <a:rPr lang="el-GR" sz="1600" dirty="0" smtClean="0"/>
              <a:t>Δ</a:t>
            </a:r>
            <a:r>
              <a:rPr lang="en-US" sz="1600" dirty="0" smtClean="0"/>
              <a:t> Z</a:t>
            </a:r>
            <a:r>
              <a:rPr lang="en-US" sz="1600" baseline="-25000" dirty="0" smtClean="0"/>
              <a:t>dr</a:t>
            </a:r>
            <a:r>
              <a:rPr lang="en-US" sz="1600" dirty="0" smtClean="0"/>
              <a:t> ~ 4 dB &lt; 2 km depth) suggest transition from liquid to frozen particles </a:t>
            </a:r>
            <a:endParaRPr lang="en-US" sz="1600" baseline="30000" dirty="0"/>
          </a:p>
        </p:txBody>
      </p:sp>
      <p:sp>
        <p:nvSpPr>
          <p:cNvPr id="62" name="Oval 61"/>
          <p:cNvSpPr/>
          <p:nvPr/>
        </p:nvSpPr>
        <p:spPr>
          <a:xfrm rot="2641173">
            <a:off x="6680479" y="5743135"/>
            <a:ext cx="642849" cy="406865"/>
          </a:xfrm>
          <a:prstGeom prst="ellipse">
            <a:avLst/>
          </a:prstGeom>
          <a:noFill/>
          <a:ln w="317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886200" y="6152315"/>
            <a:ext cx="2943230" cy="9608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120327" y="533400"/>
            <a:ext cx="3384873" cy="2849552"/>
            <a:chOff x="120327" y="787400"/>
            <a:chExt cx="3116129" cy="25955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7" y="787400"/>
              <a:ext cx="3116129" cy="25955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71" name="Straight Arrow Connector 70"/>
            <p:cNvCxnSpPr/>
            <p:nvPr/>
          </p:nvCxnSpPr>
          <p:spPr>
            <a:xfrm flipH="1">
              <a:off x="457200" y="2286000"/>
              <a:ext cx="2057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H="1">
            <a:off x="1676400" y="944724"/>
            <a:ext cx="2355540" cy="11051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95536" y="499646"/>
            <a:ext cx="255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 km CAPPI at 2012 UTC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552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04"/>
            <a:ext cx="9144000" cy="440668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21 May 2012 (Lightning in Southernmost Updraft 2015 UTC)</a:t>
            </a:r>
            <a:endParaRPr lang="en-US" sz="2200" b="1" dirty="0"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4689" b="13936"/>
          <a:stretch/>
        </p:blipFill>
        <p:spPr>
          <a:xfrm>
            <a:off x="3620493" y="2552659"/>
            <a:ext cx="5371108" cy="3543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4689" b="13559"/>
          <a:stretch/>
        </p:blipFill>
        <p:spPr>
          <a:xfrm>
            <a:off x="146286" y="592939"/>
            <a:ext cx="5187713" cy="344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Straight Arrow Connector 21"/>
          <p:cNvCxnSpPr/>
          <p:nvPr/>
        </p:nvCxnSpPr>
        <p:spPr>
          <a:xfrm flipH="1">
            <a:off x="6671276" y="2438400"/>
            <a:ext cx="297129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10200" y="692984"/>
            <a:ext cx="3810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u="sng" dirty="0" smtClean="0">
                <a:solidFill>
                  <a:schemeClr val="accent1"/>
                </a:solidFill>
              </a:rPr>
              <a:t>Initial Lightning in “Merged”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Along gradient of Z</a:t>
            </a:r>
            <a:r>
              <a:rPr lang="en-US" sz="1500" baseline="-25000" dirty="0" smtClean="0"/>
              <a:t>h</a:t>
            </a:r>
            <a:r>
              <a:rPr lang="en-US" sz="1500" dirty="0" smtClean="0"/>
              <a:t> and Z</a:t>
            </a:r>
            <a:r>
              <a:rPr lang="en-US" sz="1500" baseline="-25000" dirty="0" smtClean="0"/>
              <a:t>dr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Collocated with </a:t>
            </a:r>
            <a:r>
              <a:rPr lang="en-US" sz="1500" dirty="0" err="1" smtClean="0"/>
              <a:t>w</a:t>
            </a:r>
            <a:r>
              <a:rPr lang="en-US" sz="1500" baseline="-25000" dirty="0" err="1" smtClean="0"/>
              <a:t>max</a:t>
            </a:r>
            <a:r>
              <a:rPr lang="en-US" sz="1500" dirty="0" smtClean="0"/>
              <a:t> &gt; 8 m s</a:t>
            </a:r>
            <a:r>
              <a:rPr lang="en-US" sz="1500" baseline="30000" dirty="0" smtClean="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Storm Scale particle (and thus charge) separation occurred between rimed graupel and 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Resultant </a:t>
            </a:r>
            <a:r>
              <a:rPr lang="en-US" sz="1500" dirty="0"/>
              <a:t>e</a:t>
            </a:r>
            <a:r>
              <a:rPr lang="en-US" sz="1500" dirty="0" smtClean="0"/>
              <a:t>lectrification and flashes</a:t>
            </a:r>
            <a:endParaRPr lang="en-US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071336"/>
            <a:ext cx="3830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X-Z </a:t>
            </a:r>
            <a:r>
              <a:rPr lang="en-US" sz="1400" b="1" dirty="0"/>
              <a:t>x</a:t>
            </a:r>
            <a:r>
              <a:rPr lang="en-US" sz="1400" b="1" dirty="0" smtClean="0"/>
              <a:t>-Section </a:t>
            </a:r>
          </a:p>
          <a:p>
            <a:pPr algn="ctr"/>
            <a:r>
              <a:rPr lang="en-US" sz="1400" b="1" dirty="0" smtClean="0"/>
              <a:t>at 2015 UTC  </a:t>
            </a:r>
          </a:p>
          <a:p>
            <a:pPr algn="ctr"/>
            <a:r>
              <a:rPr lang="en-US" sz="1400" b="1" dirty="0" smtClean="0"/>
              <a:t>(y=65)  </a:t>
            </a:r>
            <a:endParaRPr lang="en-US" sz="1400" b="1" dirty="0"/>
          </a:p>
        </p:txBody>
      </p:sp>
      <p:sp>
        <p:nvSpPr>
          <p:cNvPr id="15" name="Oval 14"/>
          <p:cNvSpPr/>
          <p:nvPr/>
        </p:nvSpPr>
        <p:spPr>
          <a:xfrm rot="2641173">
            <a:off x="2130309" y="2394330"/>
            <a:ext cx="1582870" cy="1101545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485252" y="1999069"/>
            <a:ext cx="2057016" cy="6347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1449759"/>
            <a:ext cx="4248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X-Z </a:t>
            </a:r>
            <a:r>
              <a:rPr lang="en-US" sz="1400" b="1" dirty="0"/>
              <a:t>x</a:t>
            </a:r>
            <a:r>
              <a:rPr lang="en-US" sz="1400" b="1" dirty="0" smtClean="0"/>
              <a:t>-Section at 2015 UTC (y=65)  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395299"/>
            <a:ext cx="3657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Z</a:t>
            </a:r>
            <a:r>
              <a:rPr lang="en-US" b="1" u="sng" baseline="-25000" dirty="0" smtClean="0">
                <a:solidFill>
                  <a:schemeClr val="accent1"/>
                </a:solidFill>
              </a:rPr>
              <a:t>dr</a:t>
            </a:r>
            <a:r>
              <a:rPr lang="en-US" b="1" u="sng" dirty="0" smtClean="0">
                <a:solidFill>
                  <a:schemeClr val="accent1"/>
                </a:solidFill>
              </a:rPr>
              <a:t>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Z</a:t>
            </a:r>
            <a:r>
              <a:rPr lang="en-US" sz="1400" baseline="-25000" dirty="0" smtClean="0"/>
              <a:t>h</a:t>
            </a:r>
            <a:r>
              <a:rPr lang="en-US" sz="1400" dirty="0" smtClean="0"/>
              <a:t>(55-60 dBZ) and Z</a:t>
            </a:r>
            <a:r>
              <a:rPr lang="en-US" sz="1400" baseline="-25000" dirty="0" smtClean="0"/>
              <a:t>dr</a:t>
            </a:r>
            <a:r>
              <a:rPr lang="en-US" sz="1400" dirty="0" smtClean="0"/>
              <a:t> (&gt; 5 dB) into   0 °C to -10 °C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Possible resonance impacts due to high density hail and/or graupel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dirty="0" smtClean="0"/>
              <a:t>ersistent Z</a:t>
            </a:r>
            <a:r>
              <a:rPr lang="en-US" sz="1400" baseline="-25000" dirty="0" smtClean="0"/>
              <a:t>dr</a:t>
            </a:r>
            <a:r>
              <a:rPr lang="en-US" sz="1400" dirty="0" smtClean="0"/>
              <a:t> column is coincident with strong updraft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33600" y="3291716"/>
            <a:ext cx="0" cy="1361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267200" y="6172614"/>
            <a:ext cx="4343400" cy="647286"/>
            <a:chOff x="7033788" y="533400"/>
            <a:chExt cx="1957812" cy="821101"/>
          </a:xfrm>
        </p:grpSpPr>
        <p:sp>
          <p:nvSpPr>
            <p:cNvPr id="33" name="Rectangle 32"/>
            <p:cNvSpPr/>
            <p:nvPr/>
          </p:nvSpPr>
          <p:spPr>
            <a:xfrm>
              <a:off x="7033788" y="533400"/>
              <a:ext cx="1957812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162800" y="533400"/>
              <a:ext cx="1698171" cy="821101"/>
              <a:chOff x="7162800" y="533400"/>
              <a:chExt cx="1698171" cy="821101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7162800" y="701243"/>
                <a:ext cx="53340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7162800" y="929843"/>
                <a:ext cx="533400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7162800" y="1158443"/>
                <a:ext cx="533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7696200" y="773668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C000"/>
                    </a:solidFill>
                  </a:rPr>
                  <a:t>-10 °C Level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750628" y="533400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0 °C Level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96200" y="1003120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-40 °C Level 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609600" y="1678359"/>
            <a:ext cx="1676400" cy="307777"/>
            <a:chOff x="6858000" y="4800600"/>
            <a:chExt cx="1676400" cy="307777"/>
          </a:xfrm>
        </p:grpSpPr>
        <p:sp>
          <p:nvSpPr>
            <p:cNvPr id="53" name="TextBox 52"/>
            <p:cNvSpPr txBox="1"/>
            <p:nvPr/>
          </p:nvSpPr>
          <p:spPr>
            <a:xfrm>
              <a:off x="7315200" y="48006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Z</a:t>
              </a:r>
              <a:r>
                <a:rPr lang="en-US" sz="1400" b="1" baseline="-25000" dirty="0" smtClean="0"/>
                <a:t>dr</a:t>
              </a:r>
              <a:r>
                <a:rPr lang="en-US" sz="1400" b="1" dirty="0" smtClean="0"/>
                <a:t> &gt; 0 dB</a:t>
              </a:r>
              <a:endParaRPr lang="en-US" sz="1400" b="1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6858000" y="4955977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629400" y="6248400"/>
            <a:ext cx="2286000" cy="478509"/>
            <a:chOff x="7543800" y="1226851"/>
            <a:chExt cx="2286000" cy="678149"/>
          </a:xfrm>
          <a:noFill/>
        </p:grpSpPr>
        <p:sp>
          <p:nvSpPr>
            <p:cNvPr id="57" name="Rectangle 56"/>
            <p:cNvSpPr/>
            <p:nvPr/>
          </p:nvSpPr>
          <p:spPr>
            <a:xfrm>
              <a:off x="7543800" y="1226852"/>
              <a:ext cx="2209800" cy="6781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804472" y="1226851"/>
              <a:ext cx="2025328" cy="436186"/>
              <a:chOff x="7814785" y="1226851"/>
              <a:chExt cx="2290259" cy="436186"/>
            </a:xfrm>
            <a:grpFill/>
          </p:grpSpPr>
          <p:sp>
            <p:nvSpPr>
              <p:cNvPr id="59" name="TextBox 58"/>
              <p:cNvSpPr txBox="1"/>
              <p:nvPr/>
            </p:nvSpPr>
            <p:spPr>
              <a:xfrm>
                <a:off x="8103998" y="1226851"/>
                <a:ext cx="2001046" cy="4361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W</a:t>
                </a:r>
                <a:r>
                  <a:rPr lang="en-US" sz="1400" b="1" dirty="0" smtClean="0"/>
                  <a:t> 2, 4, 6, 8, 10 m s</a:t>
                </a:r>
                <a:r>
                  <a:rPr lang="en-US" sz="1400" b="1" baseline="30000" dirty="0" smtClean="0"/>
                  <a:t>-1</a:t>
                </a:r>
                <a:endParaRPr lang="en-US" sz="1400" b="1" baseline="30000" dirty="0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7814785" y="1473032"/>
                <a:ext cx="289213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Oval 63"/>
          <p:cNvSpPr/>
          <p:nvPr/>
        </p:nvSpPr>
        <p:spPr>
          <a:xfrm rot="3332026">
            <a:off x="5825545" y="4612107"/>
            <a:ext cx="1582870" cy="1101545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491880" y="5337212"/>
            <a:ext cx="230425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59732" y="6021288"/>
            <a:ext cx="1260141" cy="584775"/>
            <a:chOff x="5076056" y="5553236"/>
            <a:chExt cx="1260141" cy="584775"/>
          </a:xfrm>
        </p:grpSpPr>
        <p:sp>
          <p:nvSpPr>
            <p:cNvPr id="46" name="Oval 45"/>
            <p:cNvSpPr/>
            <p:nvPr/>
          </p:nvSpPr>
          <p:spPr>
            <a:xfrm>
              <a:off x="5076056" y="569725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48065" y="5553236"/>
              <a:ext cx="1188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LMA flash initiation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41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76200" y="534835"/>
            <a:ext cx="3932049" cy="3275165"/>
            <a:chOff x="76200" y="534835"/>
            <a:chExt cx="3932049" cy="32751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4835"/>
              <a:ext cx="3932049" cy="32751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5" name="Straight Arrow Connector 64"/>
            <p:cNvCxnSpPr/>
            <p:nvPr/>
          </p:nvCxnSpPr>
          <p:spPr>
            <a:xfrm flipH="1">
              <a:off x="486253" y="2438400"/>
              <a:ext cx="263794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605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21 May 2012 (Peak Lightning, Post Merger 2023 UTC) </a:t>
            </a:r>
            <a:endParaRPr lang="en-US" sz="2400" b="1" dirty="0">
              <a:latin typeface="+mn-lt"/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13321" r="1700" b="14021"/>
          <a:stretch/>
        </p:blipFill>
        <p:spPr>
          <a:xfrm>
            <a:off x="76200" y="3579965"/>
            <a:ext cx="8903296" cy="3125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91000" y="862042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</a:rPr>
              <a:t>Peak Lightning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Peak ~ 5 flashes min</a:t>
            </a:r>
            <a:r>
              <a:rPr lang="en-US" sz="1400" baseline="30000" dirty="0" smtClean="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Peak likely associated w/ strong ‘w’ observed at 2015 UTC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Max 10 dB echo tops above 10 km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trong </a:t>
            </a:r>
            <a:r>
              <a:rPr lang="en-US" sz="1400" dirty="0"/>
              <a:t>front-to-rear flow (sloped ‘w’ </a:t>
            </a:r>
            <a:r>
              <a:rPr lang="en-US" sz="1400" dirty="0" smtClean="0"/>
              <a:t>contours). Efficient </a:t>
            </a:r>
            <a:r>
              <a:rPr lang="en-US" sz="1400" dirty="0"/>
              <a:t>at transporting precipitation ice mass aloft for 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Predominately IC </a:t>
            </a:r>
            <a:r>
              <a:rPr lang="en-US" sz="1400" dirty="0" smtClean="0"/>
              <a:t>flashes </a:t>
            </a:r>
            <a:r>
              <a:rPr lang="en-US" sz="1400" dirty="0"/>
              <a:t>aloft with </a:t>
            </a:r>
            <a:r>
              <a:rPr lang="en-US" sz="1400" dirty="0" smtClean="0"/>
              <a:t>relatively few CG’s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41500" y="1131438"/>
            <a:ext cx="2362200" cy="12184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00095" y="1988840"/>
            <a:ext cx="1791885" cy="3116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10400" y="34290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3810000"/>
            <a:ext cx="424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X-Z x-Section  </a:t>
            </a:r>
          </a:p>
          <a:p>
            <a:r>
              <a:rPr lang="en-US" sz="1200" b="1" dirty="0" smtClean="0"/>
              <a:t>at 2023 UTC (y=65)  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3896380"/>
            <a:ext cx="424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X-Z </a:t>
            </a:r>
            <a:r>
              <a:rPr lang="en-US" sz="1400" b="1" dirty="0"/>
              <a:t>x</a:t>
            </a:r>
            <a:r>
              <a:rPr lang="en-US" sz="1400" b="1" dirty="0" smtClean="0"/>
              <a:t>-Section at </a:t>
            </a:r>
          </a:p>
          <a:p>
            <a:r>
              <a:rPr lang="en-US" sz="1400" b="1" dirty="0" smtClean="0"/>
              <a:t>2023 UTC (y=65)  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530423"/>
            <a:ext cx="4248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</a:rPr>
              <a:t>. 5 km CAPPI at 2023 UTC  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4572000"/>
            <a:ext cx="424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 NLDN CG Flash </a:t>
            </a:r>
          </a:p>
          <a:p>
            <a:r>
              <a:rPr lang="en-US" sz="1400" b="1" dirty="0" smtClean="0"/>
              <a:t>(2023-2032 UTC)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27984" y="2780928"/>
            <a:ext cx="4572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Large quantity of graupel given extension of modest Z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 and low Z</a:t>
            </a:r>
            <a:r>
              <a:rPr lang="en-US" sz="1600" baseline="-25000" dirty="0" smtClean="0"/>
              <a:t>dr</a:t>
            </a:r>
            <a:r>
              <a:rPr lang="en-US" sz="1600" dirty="0" smtClean="0"/>
              <a:t> into -10 °C to -40 °C layer</a:t>
            </a:r>
            <a:endParaRPr lang="en-US" sz="16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412962" y="684311"/>
            <a:ext cx="2918446" cy="599864"/>
            <a:chOff x="7033788" y="533400"/>
            <a:chExt cx="1957812" cy="872712"/>
          </a:xfrm>
        </p:grpSpPr>
        <p:sp>
          <p:nvSpPr>
            <p:cNvPr id="40" name="Rectangle 39"/>
            <p:cNvSpPr/>
            <p:nvPr/>
          </p:nvSpPr>
          <p:spPr>
            <a:xfrm>
              <a:off x="7033788" y="533400"/>
              <a:ext cx="1957812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162800" y="533400"/>
              <a:ext cx="1698171" cy="872712"/>
              <a:chOff x="7162800" y="533400"/>
              <a:chExt cx="1698171" cy="872712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7162800" y="701243"/>
                <a:ext cx="53340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7162800" y="929843"/>
                <a:ext cx="533400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7162800" y="1158443"/>
                <a:ext cx="533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7696200" y="773668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C000"/>
                    </a:solidFill>
                  </a:rPr>
                  <a:t>-10 °C Level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750628" y="533400"/>
                <a:ext cx="1110343" cy="35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0 °C Level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696200" y="1003120"/>
                <a:ext cx="1110343" cy="402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1200" b="1" dirty="0" smtClean="0"/>
                  <a:t>40 °C Level 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762602" y="4281388"/>
            <a:ext cx="1769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</a:t>
            </a:r>
            <a:r>
              <a:rPr lang="en-US" sz="1400" b="1" dirty="0" smtClean="0"/>
              <a:t> 2, 4, 6, 8, 10 m s</a:t>
            </a:r>
            <a:r>
              <a:rPr lang="en-US" sz="1400" b="1" baseline="30000" dirty="0" smtClean="0"/>
              <a:t>-1</a:t>
            </a:r>
            <a:endParaRPr lang="en-US" sz="1400" b="1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06844" y="4455096"/>
            <a:ext cx="25575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257800" y="4418111"/>
            <a:ext cx="1676400" cy="307777"/>
            <a:chOff x="6858000" y="4800600"/>
            <a:chExt cx="1676400" cy="307777"/>
          </a:xfrm>
        </p:grpSpPr>
        <p:sp>
          <p:nvSpPr>
            <p:cNvPr id="52" name="TextBox 51"/>
            <p:cNvSpPr txBox="1"/>
            <p:nvPr/>
          </p:nvSpPr>
          <p:spPr>
            <a:xfrm>
              <a:off x="7315200" y="48006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Z</a:t>
              </a:r>
              <a:r>
                <a:rPr lang="en-US" sz="1400" b="1" baseline="-25000" dirty="0" smtClean="0"/>
                <a:t>dr</a:t>
              </a:r>
              <a:r>
                <a:rPr lang="en-US" sz="1400" b="1" dirty="0" smtClean="0"/>
                <a:t> &gt; 0 dB</a:t>
              </a:r>
              <a:endParaRPr lang="en-US" sz="1400" b="1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858000" y="4955977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200292" y="4221088"/>
            <a:ext cx="1260141" cy="584775"/>
            <a:chOff x="5076056" y="5553236"/>
            <a:chExt cx="1260141" cy="584775"/>
          </a:xfrm>
        </p:grpSpPr>
        <p:sp>
          <p:nvSpPr>
            <p:cNvPr id="35" name="Oval 34"/>
            <p:cNvSpPr/>
            <p:nvPr/>
          </p:nvSpPr>
          <p:spPr>
            <a:xfrm>
              <a:off x="5076056" y="569725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48065" y="5553236"/>
              <a:ext cx="1188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LMA flash initiation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76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76672"/>
            <a:ext cx="3129714" cy="312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5916" y="332656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Flash Extent (Convex Hull) vs. Flash Count vs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r>
              <a:rPr lang="en-US" sz="2000" b="1" dirty="0" smtClean="0">
                <a:solidFill>
                  <a:schemeClr val="tx2"/>
                </a:solidFill>
              </a:rPr>
              <a:t> Radar Microphysics/Kinematic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33800" y="1107232"/>
            <a:ext cx="5181600" cy="5221670"/>
            <a:chOff x="3733800" y="1295400"/>
            <a:chExt cx="5181600" cy="522167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175" y="1295400"/>
              <a:ext cx="5155225" cy="2570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941896"/>
              <a:ext cx="5155225" cy="2575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53728"/>
            <a:ext cx="5150347" cy="257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52" y="3752896"/>
            <a:ext cx="5148072" cy="256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07904" y="6309320"/>
            <a:ext cx="529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Poster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Matthee et al. , AE33B-0342 (</a:t>
            </a:r>
            <a:r>
              <a:rPr lang="en-US" dirty="0" smtClean="0">
                <a:solidFill>
                  <a:schemeClr val="accent2"/>
                </a:solidFill>
              </a:rPr>
              <a:t>Today </a:t>
            </a:r>
            <a:r>
              <a:rPr lang="en-US" dirty="0" smtClean="0">
                <a:solidFill>
                  <a:schemeClr val="accent2"/>
                </a:solidFill>
              </a:rPr>
              <a:t>1:40 PM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3730094"/>
            <a:ext cx="338437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dirty="0" smtClean="0"/>
              <a:t>- Flash </a:t>
            </a:r>
            <a:r>
              <a:rPr lang="en-US" sz="1700" dirty="0"/>
              <a:t>count </a:t>
            </a:r>
            <a:r>
              <a:rPr lang="en-US" sz="1700" dirty="0" smtClean="0"/>
              <a:t>correlated </a:t>
            </a:r>
            <a:r>
              <a:rPr lang="en-US" sz="1700" dirty="0"/>
              <a:t>with </a:t>
            </a:r>
            <a:r>
              <a:rPr lang="en-US" sz="1700" dirty="0" smtClean="0"/>
              <a:t>MP precipitation </a:t>
            </a:r>
            <a:r>
              <a:rPr lang="en-US" sz="1700" dirty="0"/>
              <a:t>ice </a:t>
            </a:r>
            <a:r>
              <a:rPr lang="en-US" sz="1700" dirty="0" smtClean="0"/>
              <a:t>and updraft.</a:t>
            </a: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 smtClean="0"/>
              <a:t>- Median </a:t>
            </a:r>
            <a:r>
              <a:rPr lang="en-US" sz="1700" dirty="0"/>
              <a:t>flash extent increases as </a:t>
            </a:r>
            <a:r>
              <a:rPr lang="en-US" sz="1700" dirty="0" smtClean="0"/>
              <a:t>convection pulses</a:t>
            </a: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 smtClean="0"/>
              <a:t>- Largest flashes lag </a:t>
            </a:r>
            <a:r>
              <a:rPr lang="en-US" sz="1700" dirty="0"/>
              <a:t>convective </a:t>
            </a:r>
            <a:r>
              <a:rPr lang="en-US" sz="1700" dirty="0" smtClean="0"/>
              <a:t>pulse but correlated </a:t>
            </a:r>
            <a:r>
              <a:rPr lang="en-US" sz="1700" dirty="0"/>
              <a:t>to non-precipitation </a:t>
            </a:r>
            <a:r>
              <a:rPr lang="en-US" sz="1700" dirty="0" smtClean="0"/>
              <a:t>(anvil) ice</a:t>
            </a: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 smtClean="0"/>
              <a:t>- Flash </a:t>
            </a:r>
            <a:r>
              <a:rPr lang="en-US" sz="1700" dirty="0"/>
              <a:t>count and extent </a:t>
            </a:r>
            <a:r>
              <a:rPr lang="en-US" sz="1700" dirty="0" smtClean="0"/>
              <a:t>opposed;  </a:t>
            </a:r>
            <a:r>
              <a:rPr lang="en-US" sz="1700" dirty="0"/>
              <a:t>m</a:t>
            </a:r>
            <a:r>
              <a:rPr lang="en-US" sz="1700" dirty="0" smtClean="0"/>
              <a:t>ost large flashes when </a:t>
            </a:r>
            <a:r>
              <a:rPr lang="en-US" sz="1700" dirty="0"/>
              <a:t>flash rate </a:t>
            </a:r>
            <a:r>
              <a:rPr lang="en-US" sz="1700" dirty="0" smtClean="0"/>
              <a:t>low </a:t>
            </a:r>
            <a:r>
              <a:rPr lang="en-US" sz="1400" dirty="0"/>
              <a:t>(e.g., </a:t>
            </a:r>
            <a:r>
              <a:rPr lang="en-US" sz="1400" dirty="0">
                <a:solidFill>
                  <a:schemeClr val="accent2"/>
                </a:solidFill>
              </a:rPr>
              <a:t>Bruning and MacGorman 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116632"/>
            <a:ext cx="3914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Flash </a:t>
            </a:r>
            <a:r>
              <a:rPr lang="en-US" sz="1600" dirty="0" smtClean="0"/>
              <a:t>Extent = </a:t>
            </a:r>
            <a:r>
              <a:rPr lang="en-US" sz="1600" dirty="0"/>
              <a:t>(Convex Hull Flash Area</a:t>
            </a:r>
            <a:r>
              <a:rPr lang="en-US" sz="1600" dirty="0" smtClean="0"/>
              <a:t>) </a:t>
            </a:r>
            <a:r>
              <a:rPr lang="en-US" sz="1600" baseline="36000" dirty="0" smtClean="0"/>
              <a:t>1/2</a:t>
            </a:r>
            <a:endParaRPr lang="en-US" sz="1600" baseline="36000" dirty="0"/>
          </a:p>
        </p:txBody>
      </p:sp>
    </p:spTree>
    <p:extLst>
      <p:ext uri="{BB962C8B-B14F-4D97-AF65-F5344CB8AC3E}">
        <p14:creationId xmlns:p14="http://schemas.microsoft.com/office/powerpoint/2010/main" val="6902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8" y="1088740"/>
            <a:ext cx="8801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728700"/>
            <a:ext cx="8712968" cy="63894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NASA Lightning Nitrogen Oxides Model (LNOM)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24" y="5157192"/>
            <a:ext cx="86049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LNOM run in Lagrangian (i.e., storm following cylinder) mode for multi-cell cluster sampled by DC3 aircraft on 21 May 2012 over 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Subjective radar- and LMA-based definition of multicell cluster, shown earlier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Variable LNOM cylinder radius size and location that change each ARMOR radar volume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8299" y="4833156"/>
            <a:ext cx="208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Koshak et al. (2013)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2646</TotalTime>
  <Words>1809</Words>
  <Application>Microsoft Office PowerPoint</Application>
  <PresentationFormat>On-screen Show (4:3)</PresentationFormat>
  <Paragraphs>254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An Investigation of the Kinematic and Microphysical Control of Lightning Rate, Extent and NOX Production using DC3 Observations and the NASA Lightning Nitrogen Oxides Model (LNOM)</vt:lpstr>
      <vt:lpstr>Outline</vt:lpstr>
      <vt:lpstr>PowerPoint Presentation</vt:lpstr>
      <vt:lpstr>PowerPoint Presentation</vt:lpstr>
      <vt:lpstr>21 May 2012 (Rapid Intensification, Post Merger 2012-2023 UTC) </vt:lpstr>
      <vt:lpstr>21 May 2012 (Lightning in Southernmost Updraft 2015 UTC)</vt:lpstr>
      <vt:lpstr>21 May 2012 (Peak Lightning, Post Merger 2023 UTC) </vt:lpstr>
      <vt:lpstr>PowerPoint Presentation</vt:lpstr>
      <vt:lpstr>NASA Lightning Nitrogen Oxides Model (LNOM)</vt:lpstr>
      <vt:lpstr>PowerPoint Presentation</vt:lpstr>
      <vt:lpstr>Storm Integrated ( 1-hour) LNOM Profiles 21 May 2012 DC3 AL Aircraft Cluster</vt:lpstr>
      <vt:lpstr>PowerPoint Presentation</vt:lpstr>
      <vt:lpstr>LNOM LNOx Production</vt:lpstr>
      <vt:lpstr>Summary</vt:lpstr>
      <vt:lpstr>21 May 2012 Development Phase (1945-2001 UTC) </vt:lpstr>
      <vt:lpstr>21 May 2012 (Electrification of Northernmost Updraft 2004 UTC) </vt:lpstr>
      <vt:lpstr>21 May 2012 (Decay and Dissipation Stages 2106 UTC) </vt:lpstr>
    </vt:vector>
  </TitlesOfParts>
  <Company>NSSTC-UAH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Investigation of the Kinematic and Microphysical Control of Lightning Rate, Extent and NOX Production using DC3 Observations and the NASA Lightning Nitrogen Oxides Model (LNOM)</dc:title>
  <dc:creator>Larry Carey</dc:creator>
  <cp:lastModifiedBy>Larry Carey</cp:lastModifiedBy>
  <cp:revision>89</cp:revision>
  <dcterms:created xsi:type="dcterms:W3CDTF">2013-12-02T21:55:18Z</dcterms:created>
  <dcterms:modified xsi:type="dcterms:W3CDTF">2013-12-11T13:34:44Z</dcterms:modified>
</cp:coreProperties>
</file>